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6" r:id="rId4"/>
    <p:sldId id="274" r:id="rId5"/>
    <p:sldId id="278" r:id="rId6"/>
    <p:sldId id="277" r:id="rId7"/>
    <p:sldId id="286" r:id="rId8"/>
    <p:sldId id="287" r:id="rId9"/>
    <p:sldId id="284" r:id="rId10"/>
    <p:sldId id="285" r:id="rId11"/>
  </p:sldIdLst>
  <p:sldSz cx="12192000" cy="6858000"/>
  <p:notesSz cx="6858000" cy="9144000"/>
  <p:custDataLst>
    <p:tags r:id="rId13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BEF"/>
    <a:srgbClr val="FCE6D0"/>
    <a:srgbClr val="66CCFF"/>
    <a:srgbClr val="3399FF"/>
    <a:srgbClr val="99CCFF"/>
    <a:srgbClr val="012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 autoAdjust="0"/>
    <p:restoredTop sz="94704"/>
  </p:normalViewPr>
  <p:slideViewPr>
    <p:cSldViewPr snapToGrid="0" snapToObjects="1">
      <p:cViewPr>
        <p:scale>
          <a:sx n="100" d="100"/>
          <a:sy n="100" d="100"/>
        </p:scale>
        <p:origin x="-13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9DA35-C04F-4704-921A-61006C664A83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3EBC-C5A0-4AA5-B813-3478B86F88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26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3EBC-C5A0-4AA5-B813-3478B86F88B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14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53D6CE-E444-146C-AC1F-11B7D52CA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6EFC876-FBF5-6CFD-F22B-E7C9477B4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361C98-0C11-F35A-D46A-EBD8CAE6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ADFDD06-983C-7978-BA02-BC1A161B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2E1834D-46F9-3B5F-0FE9-46DBB5E7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156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AD9AD12-22AF-539C-0AC7-0BA54639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FA70694-14F8-265A-FE7F-1818707A3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C1EC558-FC7E-E257-C40A-72AB0D9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887AC0F-5E82-6B47-CDC7-A9E6F968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016AC6-9003-4DFE-64A3-E1130639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081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E41501F-4CAD-B63D-4162-5B4F7499E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B13397F-9F2C-6A76-D182-9B26D69CB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B2DD97-FB58-F733-990F-44040A7F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A7573A2-44B1-4FF3-D8F8-810E041A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BFFE4BC-D239-707E-D79E-A31F8F30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61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567507-06FA-9287-24E1-0FC013FE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60134B5-D362-1F35-619F-6526A2CD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2565873-CF6E-36EE-2057-71855A5F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0135F5-D800-999C-5E3F-F900AE8F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11294A1-6C00-0F7A-B647-06871A8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042928-1CD7-FE2B-80E3-B318503B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322A107-EBD4-9E13-A175-8ABE1C43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61BAB2F-89FD-CD29-8F69-05395E2B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147A412-90AB-C723-D577-AC011EFF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590C87-EC77-6E73-FDB8-1684C455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956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692C5B-E269-8004-4CB5-5C9FBBBB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7DC0F32-8CE7-8AD3-EFD1-08231A0B1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D4B896B-FF06-61C0-BCC9-BFB524C5D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78B2CE8-364B-9B69-5B58-8A990F1C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89A404F-EF31-884E-0B95-F3129A81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394CE71-9F68-B777-3AD1-0292D018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550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780E22-2BE3-0FEF-016E-6C9B0007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B22A494-2E40-903D-9850-8C92AD8E9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E0829D0-3774-B465-CD6E-69D59A438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1D8A7BF-44AF-A092-10AB-D34B1F4D1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DAC7D01-1963-D26B-C77C-7442B6BFE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92127E67-0654-FCA0-3AA7-3E0E86E8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34089EC-54FC-6161-A851-5CE70AA5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0727320-C147-F2E5-6068-C07890B1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7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A3F151-1A65-E02C-8D13-D878B8C9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9A3B9B0-7D32-729C-A9D1-7EE2856A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5213F17-A464-2514-DE49-4F25F99B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51A7940-2CBF-F7D7-6A97-6298E5A1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23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EDEFE96-95F5-30E5-A766-E5DD1B75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1E74E3F-4C83-F7C0-9C3F-12318FE5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00E7C2D-ACB6-9FA8-D321-44CF25A1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7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064E4C-804B-C8B8-B0ED-479A52A1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119CD0F-94F5-EFCF-2D9C-62A5C44F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F3D3C6C-A99B-11A9-21F9-34004F536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A088840-4147-A738-46BC-973EBB3D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708A953-DDD5-27FC-FB8F-DC249D1E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B6142E7-E2F0-8356-E9DB-7A2C5E29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8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5C553E-F9E4-DC4D-D0F5-DB00863F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650DA15-DC1A-73A0-007A-7C947195D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9325646-3647-FAB7-8A0D-4FED13BFB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B0159A3-3BAE-32E9-7B35-4A0749BC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3E4600A-3B92-3790-CBF9-85245D73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27F09C8-8985-05DB-B54E-5854ED8B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20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E7A3661-FCE0-BD1F-1379-3D9CF2F1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D01B17E-64A8-E9C1-E6FF-9769D70CC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3ABC63F-4E16-60CC-0C36-8A5F958C0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BE26-D152-4442-BD11-1CAF2112E0AF}" type="datetimeFigureOut">
              <a:rPr lang="es-CL" smtClean="0"/>
              <a:t>29-05-2023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4E2823-8C36-28D5-B0F0-16D63ABAD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BDB5CB8-3D73-8009-3CFA-D9F569D1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110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F5D22CD-D39B-B016-72F9-F3117B2F4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9950" b="31905"/>
          <a:stretch/>
        </p:blipFill>
        <p:spPr bwMode="auto">
          <a:xfrm>
            <a:off x="805543" y="561767"/>
            <a:ext cx="10160652" cy="534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Ucsc y su rol en la conformada Mesa Social Covid-19 Gobierno Reg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957943" y="696685"/>
            <a:ext cx="9906000" cy="51326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26" name="Picture 2" descr="GORE Bío-Bío">
            <a:extLst>
              <a:ext uri="{FF2B5EF4-FFF2-40B4-BE49-F238E27FC236}">
                <a16:creationId xmlns="" xmlns:a16="http://schemas.microsoft.com/office/drawing/2014/main" id="{94BBB43C-AD84-EDE4-CD4B-16706B35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2" y="4708886"/>
            <a:ext cx="1277937" cy="20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53939F-2F92-A3F5-14C5-1B75CCEBA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0229"/>
            <a:ext cx="9144000" cy="740892"/>
          </a:xfrm>
        </p:spPr>
        <p:txBody>
          <a:bodyPr>
            <a:normAutofit/>
          </a:bodyPr>
          <a:lstStyle/>
          <a:p>
            <a:r>
              <a:rPr lang="es-CL" sz="4000" b="1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INFORME </a:t>
            </a:r>
            <a:r>
              <a:rPr lang="es-CL" sz="40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PRIMER TRIMESTRE 2023.</a:t>
            </a:r>
            <a:endParaRPr lang="es-CL" sz="4000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DFE0981-C49E-FF36-39C6-124520EB3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4971" y="2058796"/>
            <a:ext cx="6770915" cy="325908"/>
          </a:xfrm>
        </p:spPr>
        <p:txBody>
          <a:bodyPr>
            <a:normAutofit fontScale="47500" lnSpcReduction="20000"/>
          </a:bodyPr>
          <a:lstStyle/>
          <a:p>
            <a:r>
              <a:rPr lang="es-CL" sz="4000" b="1" dirty="0" smtClean="0">
                <a:solidFill>
                  <a:srgbClr val="012A59"/>
                </a:solidFill>
                <a:latin typeface="Lato" panose="020F0502020204030203" pitchFamily="34" charset="0"/>
              </a:rPr>
              <a:t>CUMPLIMIENTO DE FUNCIONES – JEFE UNIDAD DE CONTROL (S)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788229" y="3483428"/>
            <a:ext cx="4615542" cy="832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sz="2800" cap="all" dirty="0"/>
              <a:t>UNIDAD DE CONTROL</a:t>
            </a:r>
          </a:p>
          <a:p>
            <a:endParaRPr lang="es-ES" sz="2800" cap="all" dirty="0"/>
          </a:p>
          <a:p>
            <a:r>
              <a:rPr lang="es-ES" sz="2800" cap="all" dirty="0" smtClean="0"/>
              <a:t>Gobierno  Regional  del  Biobío.</a:t>
            </a:r>
            <a:endParaRPr lang="es-ES" sz="2800" cap="all" dirty="0"/>
          </a:p>
        </p:txBody>
      </p:sp>
      <p:pic>
        <p:nvPicPr>
          <p:cNvPr id="12" name="Imagen 5">
            <a:extLst>
              <a:ext uri="{FF2B5EF4-FFF2-40B4-BE49-F238E27FC236}">
                <a16:creationId xmlns="" xmlns:a16="http://schemas.microsoft.com/office/drawing/2014/main" id="{74751215-CC06-22EC-188F-E0821AD3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175" y="-2949"/>
            <a:ext cx="6981825" cy="128430"/>
          </a:xfrm>
          <a:prstGeom prst="rect">
            <a:avLst/>
          </a:prstGeom>
        </p:spPr>
      </p:pic>
      <p:pic>
        <p:nvPicPr>
          <p:cNvPr id="13" name="Imagen 5">
            <a:extLst>
              <a:ext uri="{FF2B5EF4-FFF2-40B4-BE49-F238E27FC236}">
                <a16:creationId xmlns="" xmlns:a16="http://schemas.microsoft.com/office/drawing/2014/main" id="{74751215-CC06-22EC-188F-E0821AD3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2" y="6736407"/>
            <a:ext cx="6981825" cy="12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94" y="441498"/>
            <a:ext cx="10363359" cy="583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131630" y="550677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4100164" y="2989391"/>
            <a:ext cx="4284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2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MUCHAS  GRACIAS</a:t>
            </a:r>
            <a:endParaRPr lang="es-CL" sz="4200" b="1" u="sng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obierno Regional Metropolitano de Santia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r="31572"/>
          <a:stretch/>
        </p:blipFill>
        <p:spPr bwMode="auto">
          <a:xfrm>
            <a:off x="511631" y="1957290"/>
            <a:ext cx="4419600" cy="24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163990" y="248775"/>
            <a:ext cx="5947317" cy="646770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466290" y="1553940"/>
            <a:ext cx="4885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¿QUE ES LA UNIDAD DE CONTROL </a:t>
            </a:r>
          </a:p>
          <a:p>
            <a:r>
              <a:rPr lang="es-CL" sz="26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GOBIERNO REGIONAL DEL BIOBÍO?.</a:t>
            </a:r>
            <a:endParaRPr lang="es-CL" sz="2600" b="1" u="sng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5893689" y="2717710"/>
            <a:ext cx="6030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 smtClean="0"/>
              <a:t>EL ARTICULO 68 QUINQUIES DEL </a:t>
            </a:r>
            <a:r>
              <a:rPr lang="es-CL" sz="1200" dirty="0"/>
              <a:t>DFL </a:t>
            </a:r>
            <a:r>
              <a:rPr lang="es-CL" sz="1200" dirty="0" smtClean="0"/>
              <a:t>1-19175 el cual </a:t>
            </a:r>
            <a:r>
              <a:rPr lang="es-CL" sz="1200" cap="all" dirty="0" smtClean="0"/>
              <a:t>FIJA </a:t>
            </a:r>
            <a:r>
              <a:rPr lang="es-CL" sz="1200" cap="all" dirty="0"/>
              <a:t>EL TEXTO REFUNDIDO, COORDINADO, SISTEMATIZADO Y ACTUALIZADO DE LA LEY N° 19.175, ORGANICA CONSTITUCIONAL SOBRE GOBIERNO Y ADMINISTRACION </a:t>
            </a:r>
            <a:r>
              <a:rPr lang="es-CL" sz="1200" cap="all" dirty="0" smtClean="0"/>
              <a:t>REGIONAL, define a la Unidad de CONTROL COMO:</a:t>
            </a:r>
          </a:p>
          <a:p>
            <a:endParaRPr lang="es-CL" sz="1200" cap="all" dirty="0"/>
          </a:p>
          <a:p>
            <a:pPr algn="ctr"/>
            <a:r>
              <a:rPr lang="es-CL" sz="1200" b="1" cap="all" dirty="0" smtClean="0"/>
              <a:t>“… </a:t>
            </a:r>
            <a:r>
              <a:rPr lang="es-CL" sz="1200" b="1" dirty="0"/>
              <a:t>la que realizará la A</a:t>
            </a:r>
            <a:r>
              <a:rPr lang="es-CL" sz="1200" b="1" dirty="0" smtClean="0"/>
              <a:t>uditoría Operativa </a:t>
            </a:r>
            <a:r>
              <a:rPr lang="es-CL" sz="1200" b="1" dirty="0"/>
              <a:t>interna del </a:t>
            </a:r>
            <a:r>
              <a:rPr lang="es-CL" sz="1200" b="1" dirty="0" smtClean="0"/>
              <a:t>Gobierno Regional</a:t>
            </a:r>
            <a:r>
              <a:rPr lang="es-CL" sz="1200" b="1" dirty="0"/>
              <a:t>, con el objeto de fiscalizar la legalidad de sus actuaciones y controlar su ejecución financiera y </a:t>
            </a:r>
            <a:r>
              <a:rPr lang="es-CL" sz="1200" b="1" dirty="0" smtClean="0"/>
              <a:t>presupuestaria”.</a:t>
            </a:r>
            <a:endParaRPr lang="es-CL" sz="1200" b="1" dirty="0"/>
          </a:p>
        </p:txBody>
      </p:sp>
      <p:sp>
        <p:nvSpPr>
          <p:cNvPr id="22" name="21 Rectángulo"/>
          <p:cNvSpPr/>
          <p:nvPr/>
        </p:nvSpPr>
        <p:spPr>
          <a:xfrm>
            <a:off x="4280930" y="1512594"/>
            <a:ext cx="1017574" cy="197003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  <p:sp>
        <p:nvSpPr>
          <p:cNvPr id="23" name="22 Rectángulo"/>
          <p:cNvSpPr/>
          <p:nvPr/>
        </p:nvSpPr>
        <p:spPr>
          <a:xfrm>
            <a:off x="224388" y="3502540"/>
            <a:ext cx="1017574" cy="102591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29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6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11631" y="695818"/>
            <a:ext cx="441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6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OBLIGACIONES LEGALES:</a:t>
            </a:r>
            <a:endParaRPr lang="es-CL" sz="2600" b="1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246913" y="695818"/>
            <a:ext cx="6683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L" sz="1200" dirty="0"/>
              <a:t>Colaborar directamente con el </a:t>
            </a:r>
            <a:r>
              <a:rPr lang="es-CL" sz="1200" dirty="0" smtClean="0"/>
              <a:t>Consejo Regional </a:t>
            </a:r>
            <a:r>
              <a:rPr lang="es-CL" sz="1200" dirty="0"/>
              <a:t>en su función de fiscalización.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246914" y="1170509"/>
            <a:ext cx="6683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L" sz="1200" dirty="0"/>
              <a:t>Emitir Informes trimestrales.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L" sz="1200" dirty="0"/>
              <a:t>Estado de avance del ejercicio presupuestario del </a:t>
            </a:r>
            <a:r>
              <a:rPr lang="es-CL" sz="1200" dirty="0" smtClean="0"/>
              <a:t>Gobierno Regional.</a:t>
            </a:r>
            <a:endParaRPr lang="es-CL" sz="1200" dirty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L" sz="1200" dirty="0" smtClean="0"/>
              <a:t>Sobre </a:t>
            </a:r>
            <a:r>
              <a:rPr lang="es-CL" sz="1200" dirty="0"/>
              <a:t>el flujo de gastos comprometidos para el año presupuestario en curso y ejercicios presupuestarios posteriores.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L" sz="1200" dirty="0"/>
              <a:t>Respecto de los motivos por los cuales no fueron adjudicadas licitaciones públicas.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246914" y="2359885"/>
            <a:ext cx="668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L" sz="1200" dirty="0"/>
              <a:t>Dar respuesta por escrito a las consultas y peticiones que sean patrocinadas por, a lo menos, un tercio de los consejeros presentes en la sesión en que se trate dicha consulta o petición.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246914" y="3097243"/>
            <a:ext cx="668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L" sz="1200" dirty="0"/>
              <a:t>Asesorar al consejo en la definición y evaluación de las auditorías externas que se decida contratar, en virtud de lo dispuesto en la letra b) del artículo 36 bis.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246914" y="3857341"/>
            <a:ext cx="668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L" sz="1200" dirty="0"/>
              <a:t>Informar al Gobernador y al Consejo Regional sobre las reclamaciones de terceros (contratados por el gobierno regional, ejecución de iniciativas de inversión, o de servicios públicos o instituciones receptoras de transferencias establecidas en convenios).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5246914" y="4852331"/>
            <a:ext cx="6683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L" sz="1200" dirty="0"/>
              <a:t>Representar al G</a:t>
            </a:r>
            <a:r>
              <a:rPr lang="es-CL" sz="1200" dirty="0" smtClean="0"/>
              <a:t>obernador Regional en los </a:t>
            </a:r>
            <a:r>
              <a:rPr lang="es-CL" sz="1200" dirty="0"/>
              <a:t>actos del </a:t>
            </a:r>
            <a:r>
              <a:rPr lang="es-CL" sz="1200" dirty="0" smtClean="0"/>
              <a:t>Gobierno </a:t>
            </a:r>
            <a:r>
              <a:rPr lang="es-CL" sz="1200" dirty="0"/>
              <a:t>R</a:t>
            </a:r>
            <a:r>
              <a:rPr lang="es-CL" sz="1200" dirty="0" smtClean="0"/>
              <a:t>egional </a:t>
            </a:r>
            <a:r>
              <a:rPr lang="es-CL" sz="1200" dirty="0"/>
              <a:t>que estime ilegales.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227434" y="5453550"/>
            <a:ext cx="670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L" sz="1200" dirty="0"/>
              <a:t>El </a:t>
            </a:r>
            <a:r>
              <a:rPr lang="es-CL" sz="1200" dirty="0" smtClean="0"/>
              <a:t>Jefe </a:t>
            </a:r>
            <a:r>
              <a:rPr lang="es-CL" sz="1200" dirty="0"/>
              <a:t>de la </a:t>
            </a:r>
            <a:r>
              <a:rPr lang="es-CL" sz="1200" dirty="0" smtClean="0"/>
              <a:t>Unidad </a:t>
            </a:r>
            <a:r>
              <a:rPr lang="es-CL" sz="1200" dirty="0"/>
              <a:t>de </a:t>
            </a:r>
            <a:r>
              <a:rPr lang="es-CL" sz="1200" dirty="0" smtClean="0"/>
              <a:t>Control </a:t>
            </a:r>
            <a:r>
              <a:rPr lang="es-CL" sz="1200" dirty="0"/>
              <a:t>deberá dar cuenta al consejo regional, trimestralmente, sobre el cumplimiento de sus funciones.</a:t>
            </a:r>
          </a:p>
        </p:txBody>
      </p:sp>
      <p:pic>
        <p:nvPicPr>
          <p:cNvPr id="22" name="Picture 4" descr="Puede ser una imagen de una o varias personas, personas sentadas y personas de p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19208" b="11986"/>
          <a:stretch/>
        </p:blipFill>
        <p:spPr bwMode="auto">
          <a:xfrm>
            <a:off x="228596" y="2495551"/>
            <a:ext cx="4702635" cy="24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195950" y="2634067"/>
            <a:ext cx="5018315" cy="217786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3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574140" y="1049179"/>
            <a:ext cx="5018315" cy="411386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19944" y="2525485"/>
            <a:ext cx="8871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12A59"/>
                </a:solidFill>
                <a:latin typeface="Lato" panose="020F0502020204030203" pitchFamily="34" charset="0"/>
              </a:rPr>
              <a:t>CUMPLIMIENTO DE FUNCIONES </a:t>
            </a:r>
            <a:r>
              <a:rPr lang="es-CL" sz="2400" b="1" dirty="0" smtClean="0">
                <a:solidFill>
                  <a:srgbClr val="012A59"/>
                </a:solidFill>
                <a:latin typeface="Lato" panose="020F0502020204030203" pitchFamily="34" charset="0"/>
              </a:rPr>
              <a:t> </a:t>
            </a:r>
          </a:p>
          <a:p>
            <a:pPr algn="ctr"/>
            <a:r>
              <a:rPr lang="es-CL" sz="2400" b="1" dirty="0" smtClean="0">
                <a:solidFill>
                  <a:srgbClr val="012A59"/>
                </a:solidFill>
                <a:latin typeface="Lato" panose="020F0502020204030203" pitchFamily="34" charset="0"/>
              </a:rPr>
              <a:t>JEFE </a:t>
            </a:r>
            <a:r>
              <a:rPr lang="es-CL" sz="2400" b="1" dirty="0">
                <a:solidFill>
                  <a:srgbClr val="012A59"/>
                </a:solidFill>
                <a:latin typeface="Lato" panose="020F0502020204030203" pitchFamily="34" charset="0"/>
              </a:rPr>
              <a:t>UNIDAD DE CONTROL (S)</a:t>
            </a:r>
          </a:p>
        </p:txBody>
      </p:sp>
    </p:spTree>
    <p:extLst>
      <p:ext uri="{BB962C8B-B14F-4D97-AF65-F5344CB8AC3E}">
        <p14:creationId xmlns:p14="http://schemas.microsoft.com/office/powerpoint/2010/main" val="23003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"/>
          <a:stretch/>
        </p:blipFill>
        <p:spPr>
          <a:xfrm>
            <a:off x="6083300" y="213629"/>
            <a:ext cx="6108700" cy="2259204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>
            <a:off x="1502227" y="2472833"/>
            <a:ext cx="2394860" cy="5356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6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542656" y="979572"/>
            <a:ext cx="3659231" cy="409317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dirty="0">
                <a:solidFill>
                  <a:schemeClr val="tx1"/>
                </a:solidFill>
              </a:rPr>
              <a:t>El 06.12.22, mediante </a:t>
            </a:r>
            <a:r>
              <a:rPr lang="es-CL" dirty="0" smtClean="0">
                <a:solidFill>
                  <a:schemeClr val="tx1"/>
                </a:solidFill>
              </a:rPr>
              <a:t>Resolución </a:t>
            </a:r>
            <a:r>
              <a:rPr lang="es-CL" dirty="0">
                <a:solidFill>
                  <a:schemeClr val="tx1"/>
                </a:solidFill>
              </a:rPr>
              <a:t>exenta N°3438, el Gobernador Regional firmó un convenio de colaboración con la CGR, el cual conlleva 3 herramientas que fortalecerán la gestión </a:t>
            </a:r>
            <a:r>
              <a:rPr lang="es-CL" dirty="0" smtClean="0">
                <a:solidFill>
                  <a:schemeClr val="tx1"/>
                </a:solidFill>
              </a:rPr>
              <a:t>Institucional:  </a:t>
            </a:r>
          </a:p>
          <a:p>
            <a:pPr lvl="0"/>
            <a:endParaRPr lang="es-CL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tx1"/>
                </a:solidFill>
              </a:rPr>
              <a:t>SAI.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tx1"/>
                </a:solidFill>
              </a:rPr>
              <a:t>SISREC.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tx1"/>
                </a:solidFill>
              </a:rPr>
              <a:t>Integridad</a:t>
            </a:r>
            <a:r>
              <a:rPr lang="es-CL" dirty="0">
                <a:solidFill>
                  <a:schemeClr val="tx1"/>
                </a:solidFill>
              </a:rPr>
              <a:t>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/>
          <a:stretch/>
        </p:blipFill>
        <p:spPr bwMode="auto">
          <a:xfrm>
            <a:off x="5235575" y="422566"/>
            <a:ext cx="4836956" cy="621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9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767944" y="256478"/>
            <a:ext cx="7275374" cy="646770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  <p:pic>
        <p:nvPicPr>
          <p:cNvPr id="18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9" y="2395571"/>
            <a:ext cx="7128404" cy="33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2455" y="1876162"/>
            <a:ext cx="371234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s-CL" b="1" dirty="0">
                <a:solidFill>
                  <a:prstClr val="black"/>
                </a:solidFill>
                <a:latin typeface="Poppins SemiBold"/>
                <a:cs typeface="Arial" panose="020B0604020202020204" pitchFamily="34" charset="0"/>
              </a:rPr>
              <a:t>SISREC</a:t>
            </a:r>
            <a:r>
              <a:rPr lang="es-CL" dirty="0">
                <a:solidFill>
                  <a:prstClr val="black"/>
                </a:solidFill>
                <a:latin typeface="Poppins SemiBold"/>
                <a:cs typeface="Arial" panose="020B0604020202020204" pitchFamily="34" charset="0"/>
              </a:rPr>
              <a:t> </a:t>
            </a:r>
            <a:r>
              <a:rPr lang="es-CL" dirty="0"/>
              <a:t>es una herramienta informática de carácter gratuito, </a:t>
            </a:r>
            <a:r>
              <a:rPr lang="es-CL" dirty="0"/>
              <a:t>CGR </a:t>
            </a:r>
            <a:r>
              <a:rPr lang="es-CL" dirty="0"/>
              <a:t>puso a disposición de los servicios públicos del país, para </a:t>
            </a:r>
            <a:r>
              <a:rPr lang="es-CL" u="sng" dirty="0"/>
              <a:t>permitir a los receptores de fondos públicos realizar las rendiciones de cuentas con documentación electrónica y digital de forma sencilla.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079172" y="533400"/>
            <a:ext cx="8871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 smtClean="0">
                <a:solidFill>
                  <a:srgbClr val="012A59"/>
                </a:solidFill>
                <a:latin typeface="Lato" panose="020F0502020204030203" pitchFamily="34" charset="0"/>
              </a:rPr>
              <a:t>SISTEMA DE RENDICIÓN DE CUENTAS</a:t>
            </a:r>
            <a:r>
              <a:rPr lang="es-CL" sz="2600" b="1" dirty="0" smtClean="0">
                <a:solidFill>
                  <a:srgbClr val="012A59"/>
                </a:solidFill>
                <a:latin typeface="Lato" panose="020F0502020204030203" pitchFamily="34" charset="0"/>
              </a:rPr>
              <a:t>.</a:t>
            </a:r>
            <a:endParaRPr lang="es-CL" sz="2600" b="1" dirty="0">
              <a:solidFill>
                <a:srgbClr val="012A5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767944" y="256478"/>
            <a:ext cx="7275374" cy="646770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  <p:pic>
        <p:nvPicPr>
          <p:cNvPr id="18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02455" y="1876162"/>
            <a:ext cx="37123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s-CL" b="1" dirty="0" smtClean="0">
                <a:solidFill>
                  <a:prstClr val="black"/>
                </a:solidFill>
                <a:latin typeface="Poppins SemiBold"/>
                <a:cs typeface="Arial" panose="020B0604020202020204" pitchFamily="34" charset="0"/>
              </a:rPr>
              <a:t>SAI</a:t>
            </a:r>
            <a:r>
              <a:rPr lang="es-CL" dirty="0" smtClean="0">
                <a:solidFill>
                  <a:prstClr val="black"/>
                </a:solidFill>
                <a:latin typeface="Poppins SemiBold"/>
                <a:cs typeface="Arial" panose="020B0604020202020204" pitchFamily="34" charset="0"/>
              </a:rPr>
              <a:t> </a:t>
            </a:r>
            <a:r>
              <a:rPr lang="es-CL" dirty="0"/>
              <a:t>El software permite trabajar, almacenar y administrar en línea todos los procesos de planificación anual, asignaciones de trabajo y ejecución de las auditorías</a:t>
            </a:r>
            <a:endParaRPr lang="es-CL" dirty="0">
              <a:solidFill>
                <a:prstClr val="black"/>
              </a:solidFill>
              <a:latin typeface="Poppins SemiBold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2455" y="533400"/>
            <a:ext cx="116408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 smtClean="0">
                <a:solidFill>
                  <a:srgbClr val="012A59"/>
                </a:solidFill>
                <a:latin typeface="Lato" panose="020F0502020204030203" pitchFamily="34" charset="0"/>
              </a:rPr>
              <a:t>SISTEMA DE AUDITORIA INTERNA.</a:t>
            </a:r>
            <a:endParaRPr lang="es-CL" sz="2600" b="1" dirty="0">
              <a:solidFill>
                <a:srgbClr val="012A59"/>
              </a:solidFill>
              <a:latin typeface="Lato" panose="020F050202020403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2" y="1565371"/>
            <a:ext cx="7156569" cy="384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7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767944" y="256478"/>
            <a:ext cx="7275374" cy="646770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  <p:pic>
        <p:nvPicPr>
          <p:cNvPr id="18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02454" y="2395571"/>
            <a:ext cx="5160146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s-CL" dirty="0" smtClean="0"/>
              <a:t>Busca fortalecer mediante el acompañamiento, </a:t>
            </a:r>
            <a:r>
              <a:rPr lang="es-CL" dirty="0"/>
              <a:t>diagnóstico y creación de capacidades, </a:t>
            </a:r>
            <a:r>
              <a:rPr lang="es-CL" dirty="0" smtClean="0"/>
              <a:t>la </a:t>
            </a:r>
            <a:r>
              <a:rPr lang="es-CL" dirty="0"/>
              <a:t>gestión interna del Gobierno </a:t>
            </a:r>
            <a:r>
              <a:rPr lang="es-CL" dirty="0" smtClean="0"/>
              <a:t>Regional. Para esto, mediante Resolución Exenta N°1030 del 29.06.202, se designa integrantes del Comité de Integridad, quienes deberán formular y formalizar un Manual de Integridad.</a:t>
            </a:r>
            <a:endParaRPr lang="es-CL" dirty="0">
              <a:solidFill>
                <a:prstClr val="black"/>
              </a:solidFill>
              <a:latin typeface="Poppins SemiBold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79172" y="533400"/>
            <a:ext cx="887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GESTIÓN DE LA INTEGRIDAD INSTITUCIONAL</a:t>
            </a:r>
            <a:endParaRPr lang="es-CL" sz="2600" b="1" dirty="0">
              <a:solidFill>
                <a:srgbClr val="012A59"/>
              </a:solidFill>
              <a:latin typeface="Lato" panose="020F050202020403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63" y="1828218"/>
            <a:ext cx="45910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7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8"/>
            <a:ext cx="6108700" cy="2259204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972457" y="664965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403355"/>
            <a:ext cx="1222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12A59"/>
                </a:solidFill>
                <a:latin typeface="Lato" panose="020F0502020204030203" pitchFamily="34" charset="0"/>
              </a:rPr>
              <a:t>OTRAS ACTIVIDADES DEL PERIODO.</a:t>
            </a:r>
            <a:endParaRPr lang="es-CL" sz="2600" b="1" dirty="0">
              <a:solidFill>
                <a:srgbClr val="012A59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93495"/>
              </p:ext>
            </p:extLst>
          </p:nvPr>
        </p:nvGraphicFramePr>
        <p:xfrm>
          <a:off x="1059542" y="1265969"/>
          <a:ext cx="10105571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5571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Revisión de “Programa de Recuperación de los Servicios Ambientales de los Ecosistemas de la Provincia de Arauco” (PRELA), Código BIP 30369744-0, del 23.12.2016, entre el Gobierno Regional del Biobío y el Ministerio del Medio Ambiente – Subsecretaría del Medio Ambiente.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Revisión de “Programa SEREMI DE MEDIO AMBIENTE – RECAMBIO DE CALEFACTORES”, Código BIP 40002350-0 del 03.09.2021, entre el Gobierno Regional del Biobío y el Ministerio del Medio Ambiente – Subsecretaría del Medio Ambiente.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AUDITORIA ESTADOS FINANCIEROS 2022 SERVICIO DE BIENESTAR Gobierno Regional del Biobío.22.02.2023.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Revisión de Informe CDC (Convenio de Desempeño Colectivo). el día 13 de enero, deben estar enviados los certificados de aprobación de las metas del CDC 2022. Todas las Divisiones </a:t>
                      </a:r>
                      <a:endParaRPr lang="es-CL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Jornada de Capacitación sobre normativa de la ley N° 20.880 sobre Probidad en la Función Pública y Prevención de los Conflictos de Intereses,  impartido por Contraloría General de la República.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Informe de Transparencia Mensual.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C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Gestión Documental CGR.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1059542" y="1265969"/>
            <a:ext cx="0" cy="449072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1146969" y="1265969"/>
            <a:ext cx="0" cy="449072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059542" y="1265649"/>
            <a:ext cx="10087427" cy="32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059542" y="5756689"/>
            <a:ext cx="100874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059542" y="2190934"/>
            <a:ext cx="100874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059542" y="3105334"/>
            <a:ext cx="100874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059542" y="3704049"/>
            <a:ext cx="100765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1030514" y="4357192"/>
            <a:ext cx="101055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059542" y="4988563"/>
            <a:ext cx="100874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066800" y="5402221"/>
            <a:ext cx="1008016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PT INFORME 2DO TRIMESTRE 2022[2022091215371332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23382</TotalTime>
  <Words>671</Words>
  <Application>Microsoft Office PowerPoint</Application>
  <PresentationFormat>Personalizado</PresentationFormat>
  <Paragraphs>50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INFORME PRIMER TRIMESTRE 2023.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Biobío avanza con diálogo y seguridad para el desarrollo</dc:title>
  <dc:creator>Laura Victoria Palma Rojas</dc:creator>
  <cp:lastModifiedBy>Cristian Andrade</cp:lastModifiedBy>
  <cp:revision>212</cp:revision>
  <dcterms:created xsi:type="dcterms:W3CDTF">2022-05-19T04:24:30Z</dcterms:created>
  <dcterms:modified xsi:type="dcterms:W3CDTF">2023-05-29T22:14:10Z</dcterms:modified>
</cp:coreProperties>
</file>