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74" r:id="rId11"/>
    <p:sldId id="273" r:id="rId12"/>
    <p:sldId id="270" r:id="rId13"/>
    <p:sldId id="272" r:id="rId14"/>
    <p:sldId id="269" r:id="rId15"/>
  </p:sldIdLst>
  <p:sldSz cx="12192000" cy="6858000"/>
  <p:notesSz cx="6858000" cy="9144000"/>
  <p:custDataLst>
    <p:tags r:id="rId16"/>
  </p:custDataLst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CCFF"/>
    <a:srgbClr val="012A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04"/>
  </p:normalViewPr>
  <p:slideViewPr>
    <p:cSldViewPr snapToGrid="0" snapToObjects="1">
      <p:cViewPr varScale="1">
        <p:scale>
          <a:sx n="65" d="100"/>
          <a:sy n="65" d="100"/>
        </p:scale>
        <p:origin x="5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53D6CE-E444-146C-AC1F-11B7D52CA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EFC876-FBF5-6CFD-F22B-E7C9477B4C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361C98-0C11-F35A-D46A-EBD8CAE66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BE26-D152-4442-BD11-1CAF2112E0AF}" type="datetimeFigureOut">
              <a:rPr lang="es-CL" smtClean="0"/>
              <a:t>12-09-2022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DFDD06-983C-7978-BA02-BC1A161B3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E1834D-46F9-3B5F-0FE9-46DBB5E73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F956E-4745-6B41-B2D1-CDF39A565C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1562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D9AD12-22AF-539C-0AC7-0BA54639B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A70694-14F8-265A-FE7F-1818707A3D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1EC558-FC7E-E257-C40A-72AB0D9DC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BE26-D152-4442-BD11-1CAF2112E0AF}" type="datetimeFigureOut">
              <a:rPr lang="es-CL" smtClean="0"/>
              <a:t>12-09-2022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87AC0F-5E82-6B47-CDC7-A9E6F968A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016AC6-9003-4DFE-64A3-E1130639D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F956E-4745-6B41-B2D1-CDF39A565C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0812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E41501F-4CAD-B63D-4162-5B4F7499E5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13397F-9F2C-6A76-D182-9B26D69CB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B2DD97-FB58-F733-990F-44040A7F3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BE26-D152-4442-BD11-1CAF2112E0AF}" type="datetimeFigureOut">
              <a:rPr lang="es-CL" smtClean="0"/>
              <a:t>12-09-2022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7573A2-44B1-4FF3-D8F8-810E041A2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FFE4BC-D239-707E-D79E-A31F8F30A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F956E-4745-6B41-B2D1-CDF39A565C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561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567507-06FA-9287-24E1-0FC013FE3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0134B5-D362-1F35-619F-6526A2CDE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565873-CF6E-36EE-2057-71855A5F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BE26-D152-4442-BD11-1CAF2112E0AF}" type="datetimeFigureOut">
              <a:rPr lang="es-CL" smtClean="0"/>
              <a:t>12-09-2022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0135F5-D800-999C-5E3F-F900AE8FE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1294A1-6C00-0F7A-B647-06871A8C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F956E-4745-6B41-B2D1-CDF39A565C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02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42928-1CD7-FE2B-80E3-B318503B1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22A107-EBD4-9E13-A175-8ABE1C438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1BAB2F-89FD-CD29-8F69-05395E2B0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BE26-D152-4442-BD11-1CAF2112E0AF}" type="datetimeFigureOut">
              <a:rPr lang="es-CL" smtClean="0"/>
              <a:t>12-09-2022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47A412-90AB-C723-D577-AC011EFF7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590C87-EC77-6E73-FDB8-1684C4550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F956E-4745-6B41-B2D1-CDF39A565C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956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692C5B-E269-8004-4CB5-5C9FBBBBA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DC0F32-8CE7-8AD3-EFD1-08231A0B19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4B896B-FF06-61C0-BCC9-BFB524C5D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8B2CE8-364B-9B69-5B58-8A990F1CA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BE26-D152-4442-BD11-1CAF2112E0AF}" type="datetimeFigureOut">
              <a:rPr lang="es-CL" smtClean="0"/>
              <a:t>12-09-2022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9A404F-EF31-884E-0B95-F3129A816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94CE71-9F68-B777-3AD1-0292D0186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F956E-4745-6B41-B2D1-CDF39A565C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5500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780E22-2BE3-0FEF-016E-6C9B00078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22A494-2E40-903D-9850-8C92AD8E9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0829D0-3774-B465-CD6E-69D59A438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D8A7BF-44AF-A092-10AB-D34B1F4D15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DAC7D01-1963-D26B-C77C-7442B6BFE4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2127E67-0654-FCA0-3AA7-3E0E86E85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BE26-D152-4442-BD11-1CAF2112E0AF}" type="datetimeFigureOut">
              <a:rPr lang="es-CL" smtClean="0"/>
              <a:t>12-09-2022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34089EC-54FC-6161-A851-5CE70AA5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0727320-C147-F2E5-6068-C07890B16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F956E-4745-6B41-B2D1-CDF39A565C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978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A3F151-1A65-E02C-8D13-D878B8C9B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9A3B9B0-7D32-729C-A9D1-7EE2856AB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BE26-D152-4442-BD11-1CAF2112E0AF}" type="datetimeFigureOut">
              <a:rPr lang="es-CL" smtClean="0"/>
              <a:t>12-09-2022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5213F17-A464-2514-DE49-4F25F99B3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51A7940-2CBF-F7D7-6A97-6298E5A11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F956E-4745-6B41-B2D1-CDF39A565C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6239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EDEFE96-95F5-30E5-A766-E5DD1B75C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BE26-D152-4442-BD11-1CAF2112E0AF}" type="datetimeFigureOut">
              <a:rPr lang="es-CL" smtClean="0"/>
              <a:t>12-09-2022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1E74E3F-4C83-F7C0-9C3F-12318FE51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00E7C2D-ACB6-9FA8-D321-44CF25A18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F956E-4745-6B41-B2D1-CDF39A565C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87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64E4C-804B-C8B8-B0ED-479A52A19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19CD0F-94F5-EFCF-2D9C-62A5C44F3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F3D3C6C-A99B-11A9-21F9-34004F536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088840-4147-A738-46BC-973EBB3D3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BE26-D152-4442-BD11-1CAF2112E0AF}" type="datetimeFigureOut">
              <a:rPr lang="es-CL" smtClean="0"/>
              <a:t>12-09-2022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08A953-DDD5-27FC-FB8F-DC249D1EB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6142E7-E2F0-8356-E9DB-7A2C5E29C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F956E-4745-6B41-B2D1-CDF39A565C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8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5C553E-F9E4-DC4D-D0F5-DB00863F5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650DA15-DC1A-73A0-007A-7C947195D2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325646-3647-FAB7-8A0D-4FED13BFB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0159A3-3BAE-32E9-7B35-4A0749BC4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BE26-D152-4442-BD11-1CAF2112E0AF}" type="datetimeFigureOut">
              <a:rPr lang="es-CL" smtClean="0"/>
              <a:t>12-09-2022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3E4600A-3B92-3790-CBF9-85245D733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7F09C8-8985-05DB-B54E-5854ED8B1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F956E-4745-6B41-B2D1-CDF39A565C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220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E7A3661-FCE0-BD1F-1379-3D9CF2F1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01B17E-64A8-E9C1-E6FF-9769D70CC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ABC63F-4E16-60CC-0C36-8A5F958C08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BBE26-D152-4442-BD11-1CAF2112E0AF}" type="datetimeFigureOut">
              <a:rPr lang="es-CL" smtClean="0"/>
              <a:t>12-09-2022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4E2823-8C36-28D5-B0F0-16D63ABADC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DB5CB8-3D73-8009-3CFA-D9F569D1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F956E-4745-6B41-B2D1-CDF39A565C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110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DF5D22CD-D39B-B016-72F9-F3117B2F42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843"/>
          <a:stretch/>
        </p:blipFill>
        <p:spPr>
          <a:xfrm>
            <a:off x="6083299" y="136367"/>
            <a:ext cx="6108700" cy="225920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E53939F-2F92-A3F5-14C5-1B75CCEBA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1299" y="542958"/>
            <a:ext cx="9144000" cy="1885270"/>
          </a:xfrm>
        </p:spPr>
        <p:txBody>
          <a:bodyPr>
            <a:normAutofit/>
          </a:bodyPr>
          <a:lstStyle/>
          <a:p>
            <a:r>
              <a:rPr lang="es-CL" b="1" dirty="0">
                <a:solidFill>
                  <a:srgbClr val="012A5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INFORME SEGUNDO TRIMESTRE 2022.</a:t>
            </a:r>
            <a:endParaRPr lang="es-CL" dirty="0">
              <a:solidFill>
                <a:srgbClr val="012A59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FE0981-C49E-FF36-39C6-124520EB3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0403" y="2734797"/>
            <a:ext cx="9765792" cy="1153145"/>
          </a:xfrm>
        </p:spPr>
        <p:txBody>
          <a:bodyPr>
            <a:normAutofit fontScale="85000" lnSpcReduction="20000"/>
          </a:bodyPr>
          <a:lstStyle/>
          <a:p>
            <a:r>
              <a:rPr lang="es-ES" sz="1800" cap="all" dirty="0"/>
              <a:t>Ejecución Financiera y Presupuestaria.</a:t>
            </a:r>
            <a:endParaRPr lang="es-CL" sz="1800" b="1" dirty="0"/>
          </a:p>
          <a:p>
            <a:r>
              <a:rPr lang="es-ES" sz="1800" cap="all" dirty="0"/>
              <a:t>Gobierno Regional del Biobío.</a:t>
            </a:r>
          </a:p>
          <a:p>
            <a:endParaRPr lang="es-ES" sz="1800" b="1" cap="all" dirty="0"/>
          </a:p>
          <a:p>
            <a:r>
              <a:rPr lang="es-ES" sz="1800" b="1" cap="all" dirty="0"/>
              <a:t>Unidad de control</a:t>
            </a:r>
            <a:endParaRPr lang="es-CL" sz="1800" b="1" dirty="0"/>
          </a:p>
        </p:txBody>
      </p:sp>
      <p:pic>
        <p:nvPicPr>
          <p:cNvPr id="1026" name="Picture 2" descr="GORE Bío-Bío">
            <a:extLst>
              <a:ext uri="{FF2B5EF4-FFF2-40B4-BE49-F238E27FC236}">
                <a16:creationId xmlns:a16="http://schemas.microsoft.com/office/drawing/2014/main" id="{94BBB43C-AD84-EDE4-CD4B-16706B35A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031" y="4427444"/>
            <a:ext cx="1277937" cy="2051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4751215-CC06-22EC-188F-E0821AD36D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8768" y="-16414"/>
            <a:ext cx="12289536" cy="1341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584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13B4BF9E-3E9B-243F-5437-47406AE1D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43"/>
          <a:stretch/>
        </p:blipFill>
        <p:spPr>
          <a:xfrm>
            <a:off x="6083299" y="136367"/>
            <a:ext cx="6108700" cy="225920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A251E6A-4B44-AC5C-A194-26D1E25CA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920" y="-18010"/>
            <a:ext cx="12435840" cy="135726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1801586" y="2689163"/>
            <a:ext cx="8588828" cy="6418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s-ES" sz="4800" b="1" dirty="0">
                <a:solidFill>
                  <a:srgbClr val="012A59"/>
                </a:solidFill>
                <a:ea typeface="Lato" panose="020F0502020204030203" pitchFamily="34" charset="0"/>
                <a:cs typeface="Lato" panose="020F0502020204030203" pitchFamily="34" charset="0"/>
              </a:rPr>
              <a:t>¡MUCHAS GRACIAS!</a:t>
            </a:r>
            <a:endParaRPr lang="es-CL" sz="4800" b="1" dirty="0">
              <a:solidFill>
                <a:srgbClr val="012A59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36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13B4BF9E-3E9B-243F-5437-47406AE1D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43"/>
          <a:stretch/>
        </p:blipFill>
        <p:spPr>
          <a:xfrm>
            <a:off x="6083299" y="136367"/>
            <a:ext cx="6108700" cy="225920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A251E6A-4B44-AC5C-A194-26D1E25CA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920" y="-18010"/>
            <a:ext cx="12435840" cy="135726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1801586" y="2689163"/>
            <a:ext cx="8588828" cy="6418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s-ES" sz="4800" b="1" dirty="0">
                <a:solidFill>
                  <a:srgbClr val="012A59"/>
                </a:solidFill>
                <a:ea typeface="Lato" panose="020F0502020204030203" pitchFamily="34" charset="0"/>
                <a:cs typeface="Lato" panose="020F0502020204030203" pitchFamily="34" charset="0"/>
              </a:rPr>
              <a:t>ANEXOS</a:t>
            </a:r>
            <a:endParaRPr lang="es-CL" sz="4800" b="1" dirty="0">
              <a:solidFill>
                <a:srgbClr val="012A59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43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13B4BF9E-3E9B-243F-5437-47406AE1D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43"/>
          <a:stretch/>
        </p:blipFill>
        <p:spPr>
          <a:xfrm>
            <a:off x="6083299" y="136367"/>
            <a:ext cx="6108700" cy="225920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A251E6A-4B44-AC5C-A194-26D1E25CA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920" y="-18010"/>
            <a:ext cx="12435840" cy="135726"/>
          </a:xfrm>
          <a:prstGeom prst="rect">
            <a:avLst/>
          </a:prstGeom>
        </p:spPr>
      </p:pic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B6CF64B6-CC19-CB24-FCEA-9C0E600F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2714" y="5597894"/>
            <a:ext cx="2640695" cy="3430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L" sz="1600" b="1" dirty="0">
                <a:solidFill>
                  <a:srgbClr val="012A59"/>
                </a:solidFill>
                <a:ea typeface="Lato" panose="020F0502020204030203" pitchFamily="34" charset="0"/>
                <a:cs typeface="Lato" panose="020F0502020204030203" pitchFamily="34" charset="0"/>
              </a:rPr>
              <a:t>DISTRIBUCIÓN DE RECURSOS 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632049"/>
              </p:ext>
            </p:extLst>
          </p:nvPr>
        </p:nvGraphicFramePr>
        <p:xfrm>
          <a:off x="435429" y="761998"/>
          <a:ext cx="11321142" cy="35705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46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59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1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 dirty="0">
                          <a:effectLst/>
                        </a:rPr>
                        <a:t>NOMBRE INICIATIVA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CERT. CORE</a:t>
                      </a:r>
                      <a:endParaRPr lang="es-CL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 dirty="0">
                          <a:effectLst/>
                        </a:rPr>
                        <a:t>AÑO APROBACIÓN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SECTOR IMPACTO</a:t>
                      </a:r>
                      <a:endParaRPr lang="es-CL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PROVINCIA</a:t>
                      </a:r>
                      <a:endParaRPr lang="es-CL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GASTO 2022</a:t>
                      </a:r>
                      <a:endParaRPr lang="es-CL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3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000" u="none" strike="noStrike" dirty="0">
                          <a:effectLst/>
                        </a:rPr>
                        <a:t>CONSTRUCCIÓN MERCADO  MUNICIPAL  ARAUCO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4815 - 5849 - 5896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2015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MULTISEC TORIAL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ARAUCO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 $   338.466.730 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7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000" u="none" strike="noStrike" dirty="0">
                          <a:effectLst/>
                        </a:rPr>
                        <a:t>CONSERVACIÓN CAMINOS BÁSICOS RUTAS P-520, P-550 Y OTRA, PROV. ARAUCO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5221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2017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TRANSPORTE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ARAUCO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 $      10.097.083 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57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000" u="none" strike="noStrike" dirty="0">
                          <a:effectLst/>
                        </a:rPr>
                        <a:t>CONSTRUCCIÓN SERVICIO MÉDICO LEGAL DE CAÑETE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4884 5296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2016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JUSTICIA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ARAUCO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 $      90.857.870 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57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000" u="none" strike="noStrike" dirty="0">
                          <a:effectLst/>
                        </a:rPr>
                        <a:t>HABILITACIÓN CENTRO DE DIÁLISIS HOSPITAL CURANILAHUE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5255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2017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SALUD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ARAUCO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 $   102.441.989 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57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000" u="none" strike="noStrike" dirty="0">
                          <a:effectLst/>
                        </a:rPr>
                        <a:t>CONSTRUCCIÓN SIST SANEAMIENTO SANITARIO ANTIHUALA Y OTROS, LOS ALAMOS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4895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2016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REC URSOS HIDRICOS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ARAUCO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 $      12.594.992 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57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</a:rPr>
                        <a:t>CONSERVACIÓN CAMINO BÁSICO A CURAPAILLACO,RUTA S/R,KM 5.0 A KM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5126 6049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2016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TRANSPORTE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ARAUCO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 $        4.573.314 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57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000" u="none" strike="noStrike" dirty="0">
                          <a:effectLst/>
                        </a:rPr>
                        <a:t>REPOSICIÓN ALUMBRADO PÚBLICO  DIVERSOS SECTORES, ARAUCO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5700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2018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ENERGIA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ARAUCO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 $        1.500.000 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57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000" u="none" strike="noStrike" dirty="0">
                          <a:effectLst/>
                        </a:rPr>
                        <a:t>CONSTRUCCIÓN POLIDEPORTIVO, CAÑETE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5567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2018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DEPORTES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ARAUCO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 $   128.998.268 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57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000" u="none" strike="noStrike" dirty="0">
                          <a:effectLst/>
                        </a:rPr>
                        <a:t>CONSTRUCCIÓN CICLOVÍA CARAMPANGUE-LA MESETA, COMUNA DE ARAUCO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5464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2017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TRANSPORTE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ARAUCO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 $           555.555 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57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</a:rPr>
                        <a:t>HABILITACIÓN CASA PRAIS PROVINCIA DE ARAUCO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5682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2018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SALUD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ARAUCO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>
                          <a:effectLst/>
                        </a:rPr>
                        <a:t> $        5.040.000 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579">
                <a:tc gridSpan="5">
                  <a:txBody>
                    <a:bodyPr/>
                    <a:lstStyle/>
                    <a:p>
                      <a:pPr algn="r" rtl="0" fontAlgn="ctr"/>
                      <a:r>
                        <a:rPr lang="es-CL" sz="1000" u="none" strike="noStrike" dirty="0">
                          <a:effectLst/>
                        </a:rPr>
                        <a:t> TOTAL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000" u="none" strike="noStrike" dirty="0">
                          <a:effectLst/>
                        </a:rPr>
                        <a:t> $   695.125.801 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435429" y="283420"/>
            <a:ext cx="7119257" cy="3139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s-ES" sz="1600" b="1" dirty="0">
                <a:solidFill>
                  <a:srgbClr val="012A59"/>
                </a:solidFill>
                <a:ea typeface="Lato" panose="020F0502020204030203" pitchFamily="34" charset="0"/>
                <a:cs typeface="Lato" panose="020F0502020204030203" pitchFamily="34" charset="0"/>
              </a:rPr>
              <a:t>SUBTÍTULO 31-02 INICIATIVAS DE INVERSIÓN, PROYECTOS</a:t>
            </a:r>
            <a:endParaRPr lang="es-CL" sz="1600" b="1" dirty="0">
              <a:solidFill>
                <a:srgbClr val="012A59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211012"/>
              </p:ext>
            </p:extLst>
          </p:nvPr>
        </p:nvGraphicFramePr>
        <p:xfrm>
          <a:off x="555171" y="4627622"/>
          <a:ext cx="4953000" cy="1725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7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0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4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u="none" strike="noStrike" dirty="0">
                          <a:effectLst/>
                          <a:hlinkClick r:id="rId4" action="ppaction://hlinksldjump"/>
                        </a:rPr>
                        <a:t>PROVINCIA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u="none" strike="noStrike" dirty="0">
                          <a:effectLst/>
                        </a:rPr>
                        <a:t>GASTOS DEVENGADOS 30.06.2022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u="none" strike="noStrike" dirty="0">
                          <a:effectLst/>
                        </a:rPr>
                        <a:t>% DE GASTOS DEVENGADOS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>
                          <a:effectLst/>
                        </a:rPr>
                        <a:t>ARAUCO</a:t>
                      </a:r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695.125.801</a:t>
                      </a:r>
                      <a:endParaRPr lang="es-CL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u="none" strike="noStrike">
                          <a:solidFill>
                            <a:schemeClr val="bg1"/>
                          </a:solidFill>
                          <a:effectLst/>
                        </a:rPr>
                        <a:t>7,2</a:t>
                      </a:r>
                      <a:endParaRPr lang="es-CL" sz="11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</a:rPr>
                        <a:t>BIOBÍO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1.951.986.667</a:t>
                      </a:r>
                      <a:endParaRPr lang="es-CL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20,2</a:t>
                      </a:r>
                      <a:endParaRPr lang="es-CL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</a:rPr>
                        <a:t>CONCEPCIÓN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6.403.796.060</a:t>
                      </a:r>
                      <a:endParaRPr lang="es-CL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66,4</a:t>
                      </a:r>
                      <a:endParaRPr lang="es-CL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>
                          <a:effectLst/>
                        </a:rPr>
                        <a:t>REGIONAL</a:t>
                      </a:r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139.753.205</a:t>
                      </a:r>
                      <a:endParaRPr lang="es-CL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1,4</a:t>
                      </a:r>
                      <a:endParaRPr lang="es-CL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>
                          <a:effectLst/>
                        </a:rPr>
                        <a:t>ÑUBLE</a:t>
                      </a:r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460.357.385</a:t>
                      </a:r>
                      <a:endParaRPr lang="es-CL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4,8</a:t>
                      </a:r>
                      <a:endParaRPr lang="es-CL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9.651.019.118</a:t>
                      </a:r>
                      <a:endParaRPr lang="es-CL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100</a:t>
                      </a:r>
                      <a:endParaRPr lang="es-CL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0" name="9 Conector recto de flecha"/>
          <p:cNvCxnSpPr/>
          <p:nvPr/>
        </p:nvCxnSpPr>
        <p:spPr>
          <a:xfrm flipV="1">
            <a:off x="5573485" y="4365170"/>
            <a:ext cx="5072744" cy="995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466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13B4BF9E-3E9B-243F-5437-47406AE1D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43"/>
          <a:stretch/>
        </p:blipFill>
        <p:spPr>
          <a:xfrm>
            <a:off x="6083299" y="136367"/>
            <a:ext cx="6108700" cy="225920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A251E6A-4B44-AC5C-A194-26D1E25CA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920" y="-18010"/>
            <a:ext cx="12435840" cy="135726"/>
          </a:xfrm>
          <a:prstGeom prst="rect">
            <a:avLst/>
          </a:prstGeom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611052"/>
              </p:ext>
            </p:extLst>
          </p:nvPr>
        </p:nvGraphicFramePr>
        <p:xfrm>
          <a:off x="457200" y="731611"/>
          <a:ext cx="10891157" cy="3600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84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0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6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4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89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899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INICIATIVA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CERT. CORE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AÑO APROBACION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SECTOR IMPACTO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PROVINCIA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 GASTO 2022 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REPOSICIÓN CAMIÓN MULTIPROPÓSITO DE RESCATE 5a COMPAÑÍA DE BOMBEROS, TALCAHUANO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6642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2021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SEGURIDAD PUBLICA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CONCEPCION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 $358.953.000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21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ADQUISICIÓN CARRO MULTIPROPÓSITO RESCATE Y DESASTRES SEGUNDA COMPAÑÍA CORONEL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6682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2021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SEGURIDAD PUBLICA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CONCEPCION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 $417.295.000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21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REPOSICIÓN DE 2 CARROS BOMBA PARA BOMBEROS DE FLORIDA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6683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2021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MULTISEC TORIAL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CONCEPCION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 $517.000.000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TRANSFERENCIA INSERCIÓN DIGITALIZACIÓN MICRO Y PEQUEÑA EMPRESA DE TALCAHUANO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GOB 02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2022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MULTISEC TORIAL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CONCEPCION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 $369.000.000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21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 err="1">
                          <a:effectLst/>
                        </a:rPr>
                        <a:t>UdeC</a:t>
                      </a:r>
                      <a:r>
                        <a:rPr lang="es-ES" sz="1000" u="none" strike="noStrike" dirty="0">
                          <a:effectLst/>
                        </a:rPr>
                        <a:t> - COMPOST DE ALTA CALIDAD, SANTA JUANA (40041188-0)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GOB 04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2022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MULTISEC TORIAL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CONCEPCION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 $314.000.000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21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UCSC - MODELO PILOTO SEGURIDAD PÚBLICA - CORONEL (40040089-0)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GOB 04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2022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MULTISEC TORIAL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CONCEPCION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 $339.700.000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U. TEC. FEDERICO STA. MARÍA - TRANSFORMACIÓN DIGITAL DEL TRANSPORTE EN GRAN CONCEPCIÓN.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GOB 04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2022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MULTISEC TORIAL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CONCEPCION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 $335.000.000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FUNDACIÓN EDUCACIÓN 2020 - COMPETENCIAS REGIONALES PARA COLEGIOS EN PROVINCIA DE CONCEPCIÓN (40041042-0)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GOB 06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2022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EDUC ACION, CULTURA Y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CONCEPCION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 $262.033.000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FUNDACIÓN TRABAJO PARA UN HERMANO - CAPACITACIÓN PARA INSERCIÓN LABORAL DE MUJERES DEL GRAN CONCEPCIÓN (40041277-0)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GOB 06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2022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MULTISEC TORIAL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CONCEPCION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 $296.418.000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983">
                <a:tc>
                  <a:txBody>
                    <a:bodyPr/>
                    <a:lstStyle/>
                    <a:p>
                      <a:pPr algn="l" fontAlgn="ctr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u="none" strike="noStrike" dirty="0">
                          <a:effectLst/>
                        </a:rPr>
                        <a:t>3.209.399.000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46" marR="7446" marT="744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3 Rectángulo"/>
          <p:cNvSpPr/>
          <p:nvPr/>
        </p:nvSpPr>
        <p:spPr>
          <a:xfrm>
            <a:off x="457200" y="250762"/>
            <a:ext cx="6455229" cy="3139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s-CL" sz="1600" b="1" dirty="0">
                <a:solidFill>
                  <a:srgbClr val="012A59"/>
                </a:solidFill>
                <a:ea typeface="Lato" panose="020F0502020204030203" pitchFamily="34" charset="0"/>
                <a:cs typeface="Lato" panose="020F0502020204030203" pitchFamily="34" charset="0"/>
              </a:rPr>
              <a:t>SUBTÍTULO 33-01, TRANSFERENCIAS DE CAPITAL AL SECTOR PRIVADO.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951233"/>
              </p:ext>
            </p:extLst>
          </p:nvPr>
        </p:nvGraphicFramePr>
        <p:xfrm>
          <a:off x="849993" y="4558391"/>
          <a:ext cx="3286578" cy="1918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3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851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  <a:hlinkClick r:id="rId4" action="ppaction://hlinksldjump"/>
                        </a:rPr>
                        <a:t>PROVINCIA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GASTOS DEVENGADOS </a:t>
                      </a:r>
                    </a:p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30-06-2022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% DE PARTICIPACION</a:t>
                      </a:r>
                      <a:endParaRPr lang="es-CL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6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ARAUCO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1.641.598.000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>
                          <a:effectLst/>
                        </a:rPr>
                        <a:t>5,50%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6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BIOBÍO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748.772.000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2,50%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6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CONCEPCIÓN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3.209.399.000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10,80%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6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REGIONAL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24.092.039.000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81,10%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569">
                <a:tc>
                  <a:txBody>
                    <a:bodyPr/>
                    <a:lstStyle/>
                    <a:p>
                      <a:pPr algn="l" fontAlgn="ctr"/>
                      <a:endParaRPr lang="es-CL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u="none" strike="noStrike" dirty="0">
                          <a:effectLst/>
                        </a:rPr>
                        <a:t>29.691.808.000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u="none" strike="noStrike" dirty="0">
                          <a:effectLst/>
                        </a:rPr>
                        <a:t>100%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7" name="6 Conector recto de flecha"/>
          <p:cNvCxnSpPr/>
          <p:nvPr/>
        </p:nvCxnSpPr>
        <p:spPr>
          <a:xfrm flipV="1">
            <a:off x="4136571" y="4332516"/>
            <a:ext cx="6455229" cy="1447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B6CF64B6-CC19-CB24-FCEA-9C0E600F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2714" y="5597894"/>
            <a:ext cx="2640695" cy="3430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L" sz="1600" b="1" dirty="0">
                <a:solidFill>
                  <a:srgbClr val="012A59"/>
                </a:solidFill>
                <a:ea typeface="Lato" panose="020F0502020204030203" pitchFamily="34" charset="0"/>
                <a:cs typeface="Lato" panose="020F0502020204030203" pitchFamily="34" charset="0"/>
              </a:rPr>
              <a:t>DISTRIBUCIÓN DE RECURSOS </a:t>
            </a:r>
          </a:p>
        </p:txBody>
      </p:sp>
    </p:spTree>
    <p:extLst>
      <p:ext uri="{BB962C8B-B14F-4D97-AF65-F5344CB8AC3E}">
        <p14:creationId xmlns:p14="http://schemas.microsoft.com/office/powerpoint/2010/main" val="376811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13B4BF9E-3E9B-243F-5437-47406AE1D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43"/>
          <a:stretch/>
        </p:blipFill>
        <p:spPr>
          <a:xfrm>
            <a:off x="6083299" y="136367"/>
            <a:ext cx="6108700" cy="225920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A251E6A-4B44-AC5C-A194-26D1E25CA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920" y="-18010"/>
            <a:ext cx="12435840" cy="135726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370113" y="340864"/>
            <a:ext cx="6988629" cy="3139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s-CL" sz="1600" b="1" dirty="0">
                <a:solidFill>
                  <a:srgbClr val="012A59"/>
                </a:solidFill>
                <a:ea typeface="Lato" panose="020F0502020204030203" pitchFamily="34" charset="0"/>
                <a:cs typeface="Lato" panose="020F0502020204030203" pitchFamily="34" charset="0"/>
              </a:rPr>
              <a:t>33-03-TRANSFERENCIAS DE CAPITAL OTRAS ENTIDADES PÚBLICAS 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791322"/>
              </p:ext>
            </p:extLst>
          </p:nvPr>
        </p:nvGraphicFramePr>
        <p:xfrm>
          <a:off x="1513113" y="678836"/>
          <a:ext cx="8871859" cy="46650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98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7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3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3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59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u="none" strike="noStrike" dirty="0">
                          <a:effectLst/>
                        </a:rPr>
                        <a:t>NOMBRE INICIATIVA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u="none" strike="noStrike" spc="-5" dirty="0">
                          <a:effectLst/>
                        </a:rPr>
                        <a:t>CERT. CORE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u="none" strike="noStrike" dirty="0">
                          <a:effectLst/>
                        </a:rPr>
                        <a:t>AÑO APROBACIÓN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SECTOR IMPACTO</a:t>
                      </a:r>
                      <a:endParaRPr lang="es-CL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u="none" strike="noStrike" spc="-5" dirty="0">
                          <a:effectLst/>
                        </a:rPr>
                        <a:t>PROVINCIA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u="none" strike="noStrike" dirty="0">
                          <a:effectLst/>
                        </a:rPr>
                        <a:t>GASTO 2022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792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CONSTRUCCION REDES SANEAMIENTO SANITARIO SANTA FE, LOS ANGELES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4774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2015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RECURSOS H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48.563.552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CONSTRUCCIÓN REDES  SANEAMIENTO  SANITARIO  SAN CARLOS, LOS ANGELES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5781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RECURSOS H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167.166.512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2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CONSERVACIÓN INFRAESTRUCTURA LICEO TECNICO B-63 JUANITA FERNANDEZ, LOS ANGELES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5885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EDUCACION,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212.542.792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CONSTRUCCION CUARTEL 9° COMPAÑÍA CUERPO DE BOMBEROS LOS ANGELES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5715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SEGURIDAD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>
                          <a:effectLst/>
                        </a:rPr>
                        <a:t>16.867.404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MEJORAMIENTO CALLES ALEDAÑAS A PLAZA CÍVICA DE LAJA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5861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VIVIENDA Y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19.583.247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CONSTRUCCIÓN SEDE  SOCIAL VILLA  NICODAHUE, NACIMIENTO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5884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MULTISECTO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6.397.854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CONSTRUCCION SERVICIOS  HIGIENICOS  PUBLICOS  PLAZA  MONTE AGUILA, CABRERO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4458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2014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VIVIENDA Y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13.015.299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CONSTRUCCION SEDE  COMUNITARIA  SECTOR  RINCON DE PIÑIQUIHUE, QUILACO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4809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2015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MULTISECTO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7.739.463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REPARACIÓN ACERA QUILACO DIVERSOS SECTORES, COMUNA DE QUILACO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5787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VIVIENDA Y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6.730.739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CONSTRUCCIÓN PLAZA  ACTIVA  VILLA  BICENTENARIO,  CABRERO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5787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VIVIENDA Y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13.916.000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CONSTRUCCION PLAZA  SECTOR  PEDRO LAGOS, LAJA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5992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VIVIENDA Y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>
                          <a:effectLst/>
                        </a:rPr>
                        <a:t>18.556.476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71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spc="60" dirty="0">
                          <a:effectLst/>
                        </a:rPr>
                        <a:t>CONSTRUCCION SEMÁFORO INTERSECCIÓN ALCÁZAR -BAQUEDANO, LOS ÁNGELES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5993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TRANSPORTE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13.536.732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06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CONSTRUCCION MUROS DE CONTENCIÓN CALLE PRIETO ESQ SANTA 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6097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VIVIENDA Y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57.712.630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REPOSICION DE LUMINARIAS PUBLICAS VIALES DE LA COMUNA DE YUMBEL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6099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ENERGIA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480.930.316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REPOSICION SEDE CENTRO DE MADRES VILLA MERCEDES, COMUNA QUILLECO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6106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MULTISECTO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12.199.108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CONSTRUCCION CENTRO  COMUNITARIO  DE  REHABILITACION MONTE ÁGUILA, CABRERO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6117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SALUD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>
                          <a:effectLst/>
                        </a:rPr>
                        <a:t>61.290.130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CONSTRUCCION CAMARIN SECTOR  RINCONADA  ALTO, SANTA BARBARA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6117 6138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DEPORTES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17.572.729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CONSTRUCCION EQUIPAMIENTO  MULTIUSO  TECHADO, SANTA BÁRBARA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6117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2019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MULTISECTO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18.640.028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CONSTRUCCION MUELLE FLOTANTE Y EQUIPAMIENTO COSTANERA NORTE, LAJA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6182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2020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MULTISECTO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>
                          <a:effectLst/>
                        </a:rPr>
                        <a:t>9.866.023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CONSTRUCCION MULTICANCHA SECTOR EL PERAL, LOS ÁNGELES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6182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2020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DEPORTES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40.655.797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REPOSICION CALLE NUEVA, LOS ÁNGELES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6182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2020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TRANSPORTE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25.206.056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CONSTRUCCION PLAZA VILLA O'HIGGINS, COMUNA DE QUILACO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6304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2020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MULTISECTO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47.516.771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CONSTRUCCION BAÑOS SECTOR VILLA CONCEPCIÓN, LAJA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6337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2020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MULTISECTO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17.737.213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MEJORAMIENTO ESPACIO PUBLICO SECTOR POLCURA - NIVEQUETEN, LAJA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6316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2020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MULTISECTO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373.935.512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MEJORAMIENTO CANCHA BIOBIO, LAJA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6317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2020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DEPORTES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399.571.706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CONSTRUCCION PLAZA TENIENTE MERINO, LAJA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6391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2021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VIVIENDA Y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486.948.115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CONSTRUCCION MULTICANCHA CALLE LOS HÉROES DE LA CONCEPCIÓN, LAJA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6563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2021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DEPORTES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50.568.668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MEJORAMIENTO MULTICANCHAS COSTANERA NORTE SECTOR LAGUNA SEÑORAZA, LAJA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6563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2021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DEPORTES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u="none" strike="noStrike" dirty="0">
                          <a:effectLst/>
                        </a:rPr>
                        <a:t>21.437.553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20241">
                <a:tc gridSpan="5">
                  <a:txBody>
                    <a:bodyPr/>
                    <a:lstStyle/>
                    <a:p>
                      <a:pPr algn="r" fontAlgn="ctr"/>
                      <a:r>
                        <a:rPr lang="es-CL" sz="1000" b="1" u="none" strike="noStrike" dirty="0"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u="none" strike="noStrike" dirty="0">
                          <a:effectLst/>
                        </a:rPr>
                        <a:t>2.666.404.425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66" marR="7866" marT="7866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663594"/>
              </p:ext>
            </p:extLst>
          </p:nvPr>
        </p:nvGraphicFramePr>
        <p:xfrm>
          <a:off x="816429" y="4637315"/>
          <a:ext cx="4005941" cy="18818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0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1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405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  <a:hlinkClick r:id="rId4" action="ppaction://hlinksldjump"/>
                        </a:rPr>
                        <a:t>PROVINCIA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</a:rPr>
                        <a:t>MONTO EN $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</a:rPr>
                        <a:t>% PARTICIPACIÓN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20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ARAUCO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1.379.882.081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>
                          <a:effectLst/>
                        </a:rPr>
                        <a:t>15,64%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20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BIOBÍO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2.666.404.425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>
                          <a:effectLst/>
                        </a:rPr>
                        <a:t>30,22%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20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CONCEPCIÓN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3.320.399.797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37,63%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20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ÑUBLE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>
                          <a:effectLst/>
                        </a:rPr>
                        <a:t>200.880.962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2,28%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20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REGIONAL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>
                          <a:effectLst/>
                        </a:rPr>
                        <a:t>1.241.384.028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14,07%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7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REGIONAL INC.ÑUBLE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>
                          <a:effectLst/>
                        </a:rPr>
                        <a:t>14.213.806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0,16%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206">
                <a:tc>
                  <a:txBody>
                    <a:bodyPr/>
                    <a:lstStyle/>
                    <a:p>
                      <a:pPr algn="l" fontAlgn="ctr"/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u="none" strike="noStrike" dirty="0">
                          <a:effectLst/>
                        </a:rPr>
                        <a:t>8.823.165.099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u="none" strike="noStrike" dirty="0">
                          <a:effectLst/>
                        </a:rPr>
                        <a:t>100%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" name="Marcador de contenido 2">
            <a:extLst>
              <a:ext uri="{FF2B5EF4-FFF2-40B4-BE49-F238E27FC236}">
                <a16:creationId xmlns:a16="http://schemas.microsoft.com/office/drawing/2014/main" id="{B6CF64B6-CC19-CB24-FCEA-9C0E600F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285" y="5536496"/>
            <a:ext cx="2640695" cy="3430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L" sz="1600" b="1" dirty="0">
                <a:solidFill>
                  <a:srgbClr val="012A59"/>
                </a:solidFill>
                <a:ea typeface="Lato" panose="020F0502020204030203" pitchFamily="34" charset="0"/>
                <a:cs typeface="Lato" panose="020F0502020204030203" pitchFamily="34" charset="0"/>
              </a:rPr>
              <a:t>DISTRIBUCIÓN DE RECURSOS </a:t>
            </a:r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953000" y="5191466"/>
            <a:ext cx="4184649" cy="10341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466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13B4BF9E-3E9B-243F-5437-47406AE1D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43"/>
          <a:stretch/>
        </p:blipFill>
        <p:spPr>
          <a:xfrm>
            <a:off x="6083299" y="136367"/>
            <a:ext cx="6108700" cy="225920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347DA3-EE2A-E7A4-B7BA-7D7BD66F8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733544" cy="1325563"/>
          </a:xfrm>
        </p:spPr>
        <p:txBody>
          <a:bodyPr>
            <a:normAutofit/>
          </a:bodyPr>
          <a:lstStyle/>
          <a:p>
            <a:r>
              <a:rPr lang="es-CL" sz="2800" b="1" dirty="0">
                <a:solidFill>
                  <a:srgbClr val="012A5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INTRODUCCIÓN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6A251E6A-4B44-AC5C-A194-26D1E25CA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920" y="-18010"/>
            <a:ext cx="12435840" cy="135726"/>
          </a:xfrm>
          <a:prstGeom prst="rect">
            <a:avLst/>
          </a:prstGeom>
        </p:spPr>
      </p:pic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B6CF64B6-CC19-CB24-FCEA-9C0E600F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7999" y="2238227"/>
            <a:ext cx="8610600" cy="17024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000" dirty="0"/>
              <a:t>Dando cumplimiento a lo prescrito en el art. 68° quinquies del DFL 1-19.175, que Fijó el Texto Refundido, Coordinado, Sistematizado y Actualizado de la Ley N°19.175, Orgánica Constitucional sobre Gobierno y Administración Regional, la Unidad de Control presenta el segundo reporte trimestral correspondiente al período 2022.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11295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13B4BF9E-3E9B-243F-5437-47406AE1D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43"/>
          <a:stretch/>
        </p:blipFill>
        <p:spPr>
          <a:xfrm>
            <a:off x="6083299" y="136367"/>
            <a:ext cx="6108700" cy="225920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347DA3-EE2A-E7A4-B7BA-7D7BD66F8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856" y="386897"/>
            <a:ext cx="9916886" cy="560161"/>
          </a:xfrm>
        </p:spPr>
        <p:txBody>
          <a:bodyPr>
            <a:normAutofit fontScale="90000"/>
          </a:bodyPr>
          <a:lstStyle/>
          <a:p>
            <a:pPr lvl="1" algn="ctr"/>
            <a:r>
              <a:rPr lang="es-ES" u="sng" cap="all" dirty="0"/>
              <a:t>Ingresos Y GASTOS  programa de Funcionamiento Gobierno Regional del Biobío:</a:t>
            </a:r>
            <a:endParaRPr lang="es-CL" sz="2400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6A251E6A-4B44-AC5C-A194-26D1E25CA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920" y="-18010"/>
            <a:ext cx="12435840" cy="135726"/>
          </a:xfrm>
          <a:prstGeom prst="rect">
            <a:avLst/>
          </a:prstGeom>
        </p:spPr>
      </p:pic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B6CF64B6-CC19-CB24-FCEA-9C0E600F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9289" y="1834075"/>
            <a:ext cx="3704367" cy="75287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L" sz="1600" b="1" dirty="0">
                <a:solidFill>
                  <a:srgbClr val="012A59"/>
                </a:solidFill>
                <a:ea typeface="Lato" panose="020F0502020204030203" pitchFamily="34" charset="0"/>
                <a:cs typeface="Lato" panose="020F0502020204030203" pitchFamily="34" charset="0"/>
              </a:rPr>
              <a:t>EL TOTAL DE INGRESOS DEVENGADOS ESTE SEGUNDO TRIMESTRE SE AJUSTA AL GASTO DE FUNCIONAMIENTO.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213475"/>
              </p:ext>
            </p:extLst>
          </p:nvPr>
        </p:nvGraphicFramePr>
        <p:xfrm>
          <a:off x="496711" y="986200"/>
          <a:ext cx="7423251" cy="22174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5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0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05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33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7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PROGRAMA PRESUPUESTARIO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CONCEPTO PRESUPUESTARIO 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LEY DE PRESUPUESTOS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INGRESOS DEVENGADOS 1ER </a:t>
                      </a:r>
                      <a:r>
                        <a:rPr lang="es-CL" sz="1000" b="1" u="none" strike="noStrike" baseline="0" dirty="0">
                          <a:effectLst/>
                        </a:rPr>
                        <a:t> TRIMESTRE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INGRESOS DEVENGADOS 2° TRIMESTRE 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TOTAL INGRESOS DEVENGADOS 30-06-2022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39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 smtClean="0">
                          <a:effectLst/>
                        </a:rPr>
                        <a:t>PROGRAMA DE FUNCIONAMIENTO</a:t>
                      </a:r>
                      <a:endParaRPr lang="es-CL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u="none" strike="noStrike" dirty="0">
                          <a:effectLst/>
                        </a:rPr>
                        <a:t>INGRESOS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u="none" strike="noStrike" dirty="0">
                          <a:effectLst/>
                        </a:rPr>
                        <a:t>7.161.013.000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u="none" strike="noStrike" dirty="0">
                          <a:effectLst/>
                        </a:rPr>
                        <a:t>1.436.718.301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u="none" strike="noStrike" dirty="0">
                          <a:effectLst/>
                        </a:rPr>
                        <a:t>1.767.729.452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u="none" strike="noStrike" dirty="0">
                          <a:effectLst/>
                        </a:rPr>
                        <a:t>3.204.447.753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39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u="none" strike="noStrike" dirty="0" smtClean="0">
                          <a:effectLst/>
                        </a:rPr>
                        <a:t>05 -</a:t>
                      </a:r>
                      <a:r>
                        <a:rPr lang="es-CL" sz="1000" u="none" strike="noStrike" dirty="0" smtClean="0">
                          <a:effectLst/>
                        </a:rPr>
                        <a:t> </a:t>
                      </a:r>
                      <a:r>
                        <a:rPr lang="es-CL" sz="1000" u="none" strike="noStrike" dirty="0">
                          <a:effectLst/>
                        </a:rPr>
                        <a:t>TRANSFERENCIAS CORRIENTES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1.418.786.155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>
                          <a:effectLst/>
                        </a:rPr>
                        <a:t>1.766.840.225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>
                          <a:effectLst/>
                        </a:rPr>
                        <a:t>3.185.626.380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39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u="none" strike="noStrike" dirty="0">
                          <a:effectLst/>
                        </a:rPr>
                        <a:t>08</a:t>
                      </a:r>
                      <a:r>
                        <a:rPr lang="es-CL" sz="1000" u="none" strike="noStrike" dirty="0">
                          <a:effectLst/>
                        </a:rPr>
                        <a:t> </a:t>
                      </a:r>
                      <a:r>
                        <a:rPr lang="es-CL" sz="1000" u="none" strike="noStrike" dirty="0" smtClean="0">
                          <a:effectLst/>
                        </a:rPr>
                        <a:t>- OTROS </a:t>
                      </a:r>
                      <a:r>
                        <a:rPr lang="es-CL" sz="1000" u="none" strike="noStrike" dirty="0">
                          <a:effectLst/>
                        </a:rPr>
                        <a:t>INGRESOS CORRIENTES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17.932.146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889.227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>
                          <a:effectLst/>
                        </a:rPr>
                        <a:t>18.821.373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39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u="none" strike="noStrike" dirty="0">
                          <a:effectLst/>
                        </a:rPr>
                        <a:t>15</a:t>
                      </a:r>
                      <a:r>
                        <a:rPr lang="es-CL" sz="1000" u="none" strike="noStrike" dirty="0">
                          <a:effectLst/>
                        </a:rPr>
                        <a:t> </a:t>
                      </a:r>
                      <a:r>
                        <a:rPr lang="es-CL" sz="1000" u="none" strike="noStrike" dirty="0" smtClean="0">
                          <a:effectLst/>
                        </a:rPr>
                        <a:t>- SALDO </a:t>
                      </a:r>
                      <a:r>
                        <a:rPr lang="es-CL" sz="1000" u="none" strike="noStrike" dirty="0">
                          <a:effectLst/>
                        </a:rPr>
                        <a:t>INICIAL DE CAJA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>
                          <a:effectLst/>
                        </a:rPr>
                        <a:t>0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0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0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u="none" strike="noStrike" dirty="0">
                          <a:effectLst/>
                        </a:rPr>
                        <a:t> </a:t>
                      </a:r>
                      <a:endParaRPr lang="es-CL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u="none" strike="noStrike" dirty="0">
                          <a:effectLst/>
                        </a:rPr>
                        <a:t>EJECUCIÓN PRESUPUESTARIA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 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1" u="none" strike="noStrike" dirty="0">
                          <a:effectLst/>
                        </a:rPr>
                        <a:t>20%</a:t>
                      </a:r>
                      <a:endParaRPr lang="es-CL" sz="1000" b="1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1" u="none" strike="noStrike" dirty="0">
                          <a:effectLst/>
                        </a:rPr>
                        <a:t> 25%</a:t>
                      </a:r>
                      <a:endParaRPr lang="es-CL" sz="1000" b="1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1" u="none" strike="noStrike" dirty="0">
                          <a:effectLst/>
                        </a:rPr>
                        <a:t>45%</a:t>
                      </a:r>
                      <a:endParaRPr lang="es-CL" sz="1000" b="1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698304"/>
              </p:ext>
            </p:extLst>
          </p:nvPr>
        </p:nvGraphicFramePr>
        <p:xfrm>
          <a:off x="3222173" y="3733602"/>
          <a:ext cx="8132307" cy="2468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9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3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7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3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3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93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effectLst/>
                        </a:rPr>
                        <a:t>Programa Presupuestario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effectLst/>
                        </a:rPr>
                        <a:t>Concepto Presupuestario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effectLst/>
                        </a:rPr>
                        <a:t>Ley de Presupuestos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effectLst/>
                        </a:rPr>
                        <a:t>GASTOS Devengados 1er.Trimestre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 smtClean="0">
                          <a:effectLst/>
                        </a:rPr>
                        <a:t>Gastos</a:t>
                      </a:r>
                      <a:r>
                        <a:rPr lang="es-CL" sz="1000" cap="all" baseline="0" dirty="0" smtClean="0">
                          <a:effectLst/>
                        </a:rPr>
                        <a:t> devengados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baseline="0" dirty="0" smtClean="0">
                          <a:effectLst/>
                        </a:rPr>
                        <a:t>2° trimestre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effectLst/>
                        </a:rPr>
                        <a:t>total GASTOS Devengados aL 30-06-2022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754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effectLst/>
                        </a:rPr>
                        <a:t>Gastos de Funcionamiento</a:t>
                      </a:r>
                      <a:r>
                        <a:rPr lang="es-CL" sz="1000" dirty="0">
                          <a:effectLst/>
                        </a:rPr>
                        <a:t>.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GASTO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7.161.013.000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1.621.231.308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1.662.689.342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3.283.920.650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99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21</a:t>
                      </a:r>
                      <a:r>
                        <a:rPr lang="es-CL" sz="1000" dirty="0">
                          <a:effectLst/>
                        </a:rPr>
                        <a:t> - GASTO EN PERSONAL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4.856.000.000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1.267.848.765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1.291.393.627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2.559.242.392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24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22</a:t>
                      </a:r>
                      <a:r>
                        <a:rPr lang="es-CL" sz="1000" dirty="0">
                          <a:effectLst/>
                        </a:rPr>
                        <a:t> - BIENES Y SERVICIOS DE CONSUMO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1.258.444.000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110.169.256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194.468.757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304.638.013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92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24</a:t>
                      </a:r>
                      <a:r>
                        <a:rPr lang="es-CL" sz="1000" dirty="0">
                          <a:effectLst/>
                        </a:rPr>
                        <a:t> - TRANSFERENCIAS CORRIENTES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803.503.000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143.654.300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168.729.965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312.384.265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96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29</a:t>
                      </a:r>
                      <a:r>
                        <a:rPr lang="es-CL" sz="1000" dirty="0">
                          <a:effectLst/>
                        </a:rPr>
                        <a:t> - ADQUISICION DE ACTIVOS NO FINANCIEROS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176.027.000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32.530.393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8.096.993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40.627.386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69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 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6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cap="all" dirty="0">
                          <a:effectLst/>
                        </a:rPr>
                        <a:t>Ejecución Presupuestaria 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effectLst/>
                        </a:rPr>
                        <a:t> 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i="1" cap="all" dirty="0">
                          <a:effectLst/>
                        </a:rPr>
                        <a:t>22%</a:t>
                      </a:r>
                      <a:endParaRPr lang="es-CL" sz="10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i="1" cap="all" dirty="0">
                          <a:effectLst/>
                        </a:rPr>
                        <a:t> 23%</a:t>
                      </a:r>
                      <a:endParaRPr lang="es-CL" sz="10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i="1" cap="all" dirty="0">
                          <a:effectLst/>
                        </a:rPr>
                        <a:t>45%</a:t>
                      </a:r>
                      <a:endParaRPr lang="es-CL" sz="10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26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13B4BF9E-3E9B-243F-5437-47406AE1D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43"/>
          <a:stretch/>
        </p:blipFill>
        <p:spPr>
          <a:xfrm>
            <a:off x="6083299" y="136367"/>
            <a:ext cx="6108700" cy="225920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347DA3-EE2A-E7A4-B7BA-7D7BD66F8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856" y="386897"/>
            <a:ext cx="9916886" cy="560161"/>
          </a:xfrm>
        </p:spPr>
        <p:txBody>
          <a:bodyPr>
            <a:normAutofit fontScale="90000"/>
          </a:bodyPr>
          <a:lstStyle/>
          <a:p>
            <a:pPr lvl="1" algn="ctr"/>
            <a:r>
              <a:rPr lang="es-ES" u="sng" cap="all" dirty="0"/>
              <a:t>DETALLE DE GASTOS  programa de Funcionamiento Gobierno Regional del Biobío:</a:t>
            </a:r>
            <a:endParaRPr lang="es-CL" sz="2400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6A251E6A-4B44-AC5C-A194-26D1E25CA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920" y="-18010"/>
            <a:ext cx="12435840" cy="135726"/>
          </a:xfrm>
          <a:prstGeom prst="rect">
            <a:avLst/>
          </a:prstGeom>
        </p:spPr>
      </p:pic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B6CF64B6-CC19-CB24-FCEA-9C0E600F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3172" y="2566223"/>
            <a:ext cx="6603057" cy="245096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s-CL" sz="1100" b="1" dirty="0">
                <a:solidFill>
                  <a:srgbClr val="012A59"/>
                </a:solidFill>
                <a:ea typeface="Lato" panose="020F0502020204030203" pitchFamily="34" charset="0"/>
                <a:cs typeface="Lato" panose="020F0502020204030203" pitchFamily="34" charset="0"/>
              </a:rPr>
              <a:t>PERSONAL DE PLANTA, CONTRATA, OTRAS REMUNERACIONES.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4620"/>
              </p:ext>
            </p:extLst>
          </p:nvPr>
        </p:nvGraphicFramePr>
        <p:xfrm>
          <a:off x="1317201" y="1112249"/>
          <a:ext cx="2068285" cy="4470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4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CONCEPTO PRESUPUESTARIO</a:t>
                      </a:r>
                      <a:endParaRPr lang="es-CL" sz="10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 DEVENGADO AL 30.06.2022</a:t>
                      </a:r>
                      <a:endParaRPr lang="es-CL" sz="10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0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u="none" strike="noStrike" dirty="0">
                          <a:effectLst/>
                        </a:rPr>
                        <a:t>GASTO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u="none" strike="noStrike" dirty="0">
                          <a:effectLst/>
                        </a:rPr>
                        <a:t>45,9%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0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21 - GASTOS EN PERSONAL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52,7%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72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22 - BIENES Y SERVICIOS DE CONSUMO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24,2%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0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24 - TRANSFERENCIAS CORRIENTES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38,9%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29 - ADQUISICIÓN DE ACTIVOS NO FINANCIEROS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23,1%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B6CF64B6-CC19-CB24-FCEA-9C0E600F9982}"/>
              </a:ext>
            </a:extLst>
          </p:cNvPr>
          <p:cNvSpPr txBox="1">
            <a:spLocks/>
          </p:cNvSpPr>
          <p:nvPr/>
        </p:nvSpPr>
        <p:spPr>
          <a:xfrm>
            <a:off x="4043172" y="3415305"/>
            <a:ext cx="6690142" cy="4926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s-CL" sz="1100" b="1" dirty="0">
                <a:solidFill>
                  <a:srgbClr val="012A59"/>
                </a:solidFill>
                <a:ea typeface="Lato" panose="020F0502020204030203" pitchFamily="34" charset="0"/>
                <a:cs typeface="Lato" panose="020F0502020204030203" pitchFamily="34" charset="0"/>
              </a:rPr>
              <a:t>TEXTILES, VESTUARIO, CALZADO, COMBUSTIBLES, LUBRICANTES, MATERIALES DE USO Y CONSUMO, SERVICIOS BÁSICOS, MANTENIMIENTO, PUBLICIDAD Y DIFUSIÓN, SERVICIOS GENERALES, ARRIENDOS, SERVICIOS FINANCIEROS Y SEGUROS, SERVICIOS TÉCNICOS Y PROFESIONALES, OTROS GASTOS EN BS Y SERVICIOS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B6CF64B6-CC19-CB24-FCEA-9C0E600F9982}"/>
              </a:ext>
            </a:extLst>
          </p:cNvPr>
          <p:cNvSpPr txBox="1">
            <a:spLocks/>
          </p:cNvSpPr>
          <p:nvPr/>
        </p:nvSpPr>
        <p:spPr>
          <a:xfrm>
            <a:off x="4043172" y="4199077"/>
            <a:ext cx="6690142" cy="4926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s-CL" sz="1100" b="1" dirty="0">
                <a:solidFill>
                  <a:srgbClr val="012A59"/>
                </a:solidFill>
                <a:ea typeface="Lato" panose="020F0502020204030203" pitchFamily="34" charset="0"/>
                <a:cs typeface="Lato" panose="020F0502020204030203" pitchFamily="34" charset="0"/>
              </a:rPr>
              <a:t>DIETAS SESIONES, DIETAS COMISIONES, DIETA ANUAL, PASAJES Y REEMB. SERVICIOS EN EL PAÍS, GASTOS NO REEM. LEY 20.817 NACIONAL, SEGURO CONTRA ACCIDENTES DEL TRABAJO.</a:t>
            </a:r>
          </a:p>
        </p:txBody>
      </p:sp>
      <p:sp>
        <p:nvSpPr>
          <p:cNvPr id="15" name="Marcador de contenido 2">
            <a:extLst>
              <a:ext uri="{FF2B5EF4-FFF2-40B4-BE49-F238E27FC236}">
                <a16:creationId xmlns:a16="http://schemas.microsoft.com/office/drawing/2014/main" id="{B6CF64B6-CC19-CB24-FCEA-9C0E600F9982}"/>
              </a:ext>
            </a:extLst>
          </p:cNvPr>
          <p:cNvSpPr txBox="1">
            <a:spLocks/>
          </p:cNvSpPr>
          <p:nvPr/>
        </p:nvSpPr>
        <p:spPr>
          <a:xfrm>
            <a:off x="4043172" y="5092028"/>
            <a:ext cx="6690142" cy="2463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s-CL" sz="1100" b="1" dirty="0">
                <a:solidFill>
                  <a:srgbClr val="012A59"/>
                </a:solidFill>
                <a:ea typeface="Lato" panose="020F0502020204030203" pitchFamily="34" charset="0"/>
                <a:cs typeface="Lato" panose="020F0502020204030203" pitchFamily="34" charset="0"/>
              </a:rPr>
              <a:t>MOBILIARIO Y OTROS, EQUIPOS INFORMÁTICOS.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1317201" y="1112249"/>
            <a:ext cx="2068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994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0" grpId="0" build="p"/>
      <p:bldP spid="11" grpId="0" build="p"/>
      <p:bldP spid="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13B4BF9E-3E9B-243F-5437-47406AE1D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43"/>
          <a:stretch/>
        </p:blipFill>
        <p:spPr>
          <a:xfrm>
            <a:off x="6083299" y="136367"/>
            <a:ext cx="6108700" cy="225920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347DA3-EE2A-E7A4-B7BA-7D7BD66F8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856" y="245382"/>
            <a:ext cx="9916886" cy="560161"/>
          </a:xfrm>
        </p:spPr>
        <p:txBody>
          <a:bodyPr>
            <a:normAutofit/>
          </a:bodyPr>
          <a:lstStyle/>
          <a:p>
            <a:pPr lvl="1" algn="ctr"/>
            <a:r>
              <a:rPr lang="es-ES" u="sng" cap="all" dirty="0"/>
              <a:t>INVERSIÓN REGIONAL DEL BIOBÍO.</a:t>
            </a:r>
            <a:endParaRPr lang="es-CL" sz="2400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6A251E6A-4B44-AC5C-A194-26D1E25CA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920" y="-18010"/>
            <a:ext cx="12435840" cy="135726"/>
          </a:xfrm>
          <a:prstGeom prst="rect">
            <a:avLst/>
          </a:prstGeom>
        </p:spPr>
      </p:pic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B6CF64B6-CC19-CB24-FCEA-9C0E600F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4657" y="1665514"/>
            <a:ext cx="3352800" cy="9688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L" sz="1400" b="1" dirty="0">
                <a:solidFill>
                  <a:srgbClr val="012A59"/>
                </a:solidFill>
                <a:ea typeface="Lato" panose="020F0502020204030203" pitchFamily="34" charset="0"/>
                <a:cs typeface="Lato" panose="020F0502020204030203" pitchFamily="34" charset="0"/>
              </a:rPr>
              <a:t>SE OBSERVA UN EQUILIBRIO ENTRE LOS INGRESOS Y LA EJECUCIÓN DEL GASTO. 5,5 PUNTOS PORCENTUALES HACEN LA DISTINCIÓN 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072226"/>
              </p:ext>
            </p:extLst>
          </p:nvPr>
        </p:nvGraphicFramePr>
        <p:xfrm>
          <a:off x="319314" y="863457"/>
          <a:ext cx="7757886" cy="24510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1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1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0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solidFill>
                            <a:schemeClr val="tx1"/>
                          </a:solidFill>
                          <a:effectLst/>
                        </a:rPr>
                        <a:t>Programa Presupuestario</a:t>
                      </a:r>
                      <a:endParaRPr lang="es-CL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solidFill>
                            <a:schemeClr val="tx1"/>
                          </a:solidFill>
                          <a:effectLst/>
                        </a:rPr>
                        <a:t>Concepto Presupuestario</a:t>
                      </a:r>
                      <a:endParaRPr lang="es-CL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solidFill>
                            <a:schemeClr val="tx1"/>
                          </a:solidFill>
                          <a:effectLst/>
                        </a:rPr>
                        <a:t>Ley de Presupuestos</a:t>
                      </a:r>
                      <a:endParaRPr lang="es-CL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solidFill>
                            <a:schemeClr val="tx1"/>
                          </a:solidFill>
                          <a:effectLst/>
                        </a:rPr>
                        <a:t>Ingresos Devengados 1er. </a:t>
                      </a:r>
                      <a:r>
                        <a:rPr lang="es-CL" sz="1000" cap="all" dirty="0" smtClean="0">
                          <a:solidFill>
                            <a:schemeClr val="tx1"/>
                          </a:solidFill>
                          <a:effectLst/>
                        </a:rPr>
                        <a:t>Trimestre</a:t>
                      </a:r>
                      <a:endParaRPr lang="es-CL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solidFill>
                            <a:schemeClr val="tx1"/>
                          </a:solidFill>
                          <a:effectLst/>
                        </a:rPr>
                        <a:t>Ingresos </a:t>
                      </a:r>
                      <a:r>
                        <a:rPr lang="es-CL" sz="1000" cap="all" dirty="0" smtClean="0">
                          <a:solidFill>
                            <a:schemeClr val="tx1"/>
                          </a:solidFill>
                          <a:effectLst/>
                        </a:rPr>
                        <a:t>devengados</a:t>
                      </a:r>
                      <a:r>
                        <a:rPr lang="es-CL" sz="1000" cap="all" baseline="0" dirty="0" smtClean="0">
                          <a:solidFill>
                            <a:schemeClr val="tx1"/>
                          </a:solidFill>
                          <a:effectLst/>
                        </a:rPr>
                        <a:t> 2° trimestre</a:t>
                      </a:r>
                      <a:endParaRPr lang="es-CL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solidFill>
                            <a:schemeClr val="tx1"/>
                          </a:solidFill>
                          <a:effectLst/>
                        </a:rPr>
                        <a:t>total Ingresos Devengados </a:t>
                      </a:r>
                      <a:r>
                        <a:rPr lang="es-CL" sz="1000" cap="all" dirty="0" smtClean="0">
                          <a:solidFill>
                            <a:schemeClr val="tx1"/>
                          </a:solidFill>
                          <a:effectLst/>
                        </a:rPr>
                        <a:t>al 30-06-2022</a:t>
                      </a:r>
                      <a:endParaRPr lang="es-CL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815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solidFill>
                            <a:schemeClr val="tx1"/>
                          </a:solidFill>
                          <a:effectLst/>
                        </a:rPr>
                        <a:t>Programa de Inversión Regional</a:t>
                      </a:r>
                      <a:endParaRPr lang="es-CL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INGRESOS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93.357.162.000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9.399.999.222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37.016.666.447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46.416.665.669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57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06 RENTAS DE LA PROPIEDAD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15.365.722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14.122.898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29.488.620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86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08 OTROS INGRESOS CORRIENTES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3.760.368.655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365.507.815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4.118.334.422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72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12 RECUPERACIÓN DE PRÉSTAMOS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1.073.233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91.533.678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75.192.667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45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13 TRANSFERENCIAS PARA GASTOS DE CAPITAL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5.623.191.612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36.545.502.056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42.168.693.668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25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15 SALDO INICIAL DE CAJA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-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-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-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255">
                <a:tc>
                  <a:txBody>
                    <a:bodyPr/>
                    <a:lstStyle/>
                    <a:p>
                      <a:pPr indent="177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cap="all" dirty="0">
                          <a:effectLst/>
                        </a:rPr>
                        <a:t>Ejecución Presupuestaria (%)</a:t>
                      </a:r>
                      <a:endParaRPr lang="es-CL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effectLst/>
                        </a:rPr>
                        <a:t> </a:t>
                      </a:r>
                      <a:endParaRPr lang="es-CL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effectLst/>
                        </a:rPr>
                        <a:t>10,07%</a:t>
                      </a:r>
                      <a:endParaRPr lang="es-CL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39,7%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49,7%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036146"/>
              </p:ext>
            </p:extLst>
          </p:nvPr>
        </p:nvGraphicFramePr>
        <p:xfrm>
          <a:off x="4005943" y="3505200"/>
          <a:ext cx="7946573" cy="30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3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0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0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0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86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97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effectLst/>
                        </a:rPr>
                        <a:t>Programa Presupuestario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effectLst/>
                        </a:rPr>
                        <a:t>Concepto Presupuestario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>
                          <a:effectLst/>
                        </a:rPr>
                        <a:t>Ley de Presupuestos en ($)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>
                          <a:effectLst/>
                        </a:rPr>
                        <a:t>Gastos Devengados </a:t>
                      </a:r>
                      <a:r>
                        <a:rPr lang="es-CL" sz="1000" cap="all" dirty="0" smtClean="0">
                          <a:effectLst/>
                        </a:rPr>
                        <a:t>1er trimestre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 smtClean="0">
                          <a:effectLst/>
                        </a:rPr>
                        <a:t>Gastos Devengados </a:t>
                      </a:r>
                      <a:r>
                        <a:rPr lang="es-CL" sz="1000" cap="all" baseline="0" dirty="0" smtClean="0">
                          <a:effectLst/>
                        </a:rPr>
                        <a:t> 2° trimestre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 dirty="0" smtClean="0">
                          <a:effectLst/>
                        </a:rPr>
                        <a:t>Total Gastos </a:t>
                      </a:r>
                      <a:r>
                        <a:rPr lang="es-CL" sz="1000" cap="all" dirty="0">
                          <a:effectLst/>
                        </a:rPr>
                        <a:t>Devengados al 30-06-2022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cap="all">
                          <a:effectLst/>
                        </a:rPr>
                        <a:t>% ejecución presupuestaria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911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INVERSIÓN REGIONAL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GASTOS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93.357.162.000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7.307.234.854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44.265.100.095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51.572.334.949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55,20%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23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22 BIENES Y SERVICIOS DE CONSUMO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             8.500.000 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                       - 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                         - 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                         - 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0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86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24 TRANSFERENCIAS CORRIENTES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      5.328.337.000 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 1.072.562.644 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   1.509.886.102 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   2.582.448.746 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48%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85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26 OTROS GASTOS CORRIENTES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                411.000 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                       - 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                         - 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                         - 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0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80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29 ADQUISICIÓN DE ACTIVOS NO FINANCIEROS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      3.900.964.000 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    446.726.000 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      310.540.020 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      757.266.020 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19%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23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31 INICIATIVAS DE INVERSIÓN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    22.196.341.000 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 2.726.938.059 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   6.990.709.025 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   9.717.647.084 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44%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84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33 TRANSFERENCIAS DE CAPITAL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    61.922.609.000 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 3.061.008.151 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 35.453.964.948 </a:t>
                      </a:r>
                      <a:endParaRPr lang="es-CL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 38.514.973.099 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62%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9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%</a:t>
                      </a:r>
                      <a:endParaRPr lang="es-CL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CL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CL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 b="1" dirty="0">
                          <a:effectLst/>
                        </a:rPr>
                        <a:t>7,80%</a:t>
                      </a:r>
                      <a:endParaRPr lang="es-CL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47,40%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</a:rPr>
                        <a:t>55,20%</a:t>
                      </a:r>
                      <a:endParaRPr lang="es-CL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 b="1" dirty="0">
                          <a:effectLst/>
                        </a:rPr>
                        <a:t> </a:t>
                      </a:r>
                      <a:endParaRPr lang="es-CL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626879"/>
              </p:ext>
            </p:extLst>
          </p:nvPr>
        </p:nvGraphicFramePr>
        <p:xfrm>
          <a:off x="221344" y="3983551"/>
          <a:ext cx="3664856" cy="16232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6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9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3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 dirty="0">
                          <a:effectLst/>
                        </a:rPr>
                        <a:t>SEGUNDO TRIMESTRE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LEY DE PRESUPUESTOS M$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 dirty="0">
                          <a:effectLst/>
                        </a:rPr>
                        <a:t>GASTOS DEVENGADOS AL 2DO TRIMESTRE M$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% DE EJECUCIÓN PRESUPUESTARIA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b="1" cap="all" dirty="0">
                          <a:solidFill>
                            <a:schemeClr val="tx1"/>
                          </a:solidFill>
                          <a:effectLst/>
                        </a:rPr>
                        <a:t>junio 2022</a:t>
                      </a:r>
                      <a:endParaRPr lang="es-CL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b="1" dirty="0">
                          <a:effectLst/>
                        </a:rPr>
                        <a:t>93.357.162</a:t>
                      </a:r>
                      <a:endParaRPr lang="es-CL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b="1" dirty="0">
                          <a:effectLst/>
                        </a:rPr>
                        <a:t>51.572.334</a:t>
                      </a:r>
                      <a:endParaRPr lang="es-CL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b="1" dirty="0">
                          <a:effectLst/>
                        </a:rPr>
                        <a:t>55,2%</a:t>
                      </a:r>
                      <a:endParaRPr lang="es-CL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 cap="all">
                          <a:effectLst/>
                        </a:rPr>
                        <a:t>junio 2021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88.838.483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 dirty="0">
                          <a:effectLst/>
                        </a:rPr>
                        <a:t>23.916.812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 dirty="0">
                          <a:effectLst/>
                        </a:rPr>
                        <a:t>26,9%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 cap="all">
                          <a:effectLst/>
                        </a:rPr>
                        <a:t>junio 2020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93.004.301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36.350.304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39,1%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 cap="all">
                          <a:effectLst/>
                        </a:rPr>
                        <a:t>junio 2019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83.183.100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42.654.663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51,3%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 cap="all">
                          <a:effectLst/>
                        </a:rPr>
                        <a:t>junio 2018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106.114.888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 dirty="0">
                          <a:effectLst/>
                        </a:rPr>
                        <a:t>56.274.081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800" dirty="0">
                          <a:effectLst/>
                        </a:rPr>
                        <a:t>53,0%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66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13B4BF9E-3E9B-243F-5437-47406AE1D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43"/>
          <a:stretch/>
        </p:blipFill>
        <p:spPr>
          <a:xfrm>
            <a:off x="6083299" y="136367"/>
            <a:ext cx="6108700" cy="225920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347DA3-EE2A-E7A4-B7BA-7D7BD66F8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856" y="386897"/>
            <a:ext cx="9916886" cy="560161"/>
          </a:xfrm>
        </p:spPr>
        <p:txBody>
          <a:bodyPr>
            <a:normAutofit/>
          </a:bodyPr>
          <a:lstStyle/>
          <a:p>
            <a:pPr lvl="1" algn="ctr"/>
            <a:r>
              <a:rPr lang="es-ES" u="sng" cap="all" dirty="0"/>
              <a:t>DETALLE DE GASTOS  programa de inversión – SUBTÍTULOS 24 Y 29 :</a:t>
            </a:r>
            <a:endParaRPr lang="es-CL" sz="2400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6A251E6A-4B44-AC5C-A194-26D1E25CA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920" y="-18010"/>
            <a:ext cx="12435840" cy="135726"/>
          </a:xfrm>
          <a:prstGeom prst="rect">
            <a:avLst/>
          </a:prstGeom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792938"/>
              </p:ext>
            </p:extLst>
          </p:nvPr>
        </p:nvGraphicFramePr>
        <p:xfrm>
          <a:off x="320221" y="947058"/>
          <a:ext cx="2564494" cy="52129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0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CONCEPTO PRESUPUESTARIO</a:t>
                      </a:r>
                      <a:endParaRPr lang="es-CL" sz="9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 EJECUCIÓN PRESUP.</a:t>
                      </a:r>
                      <a:endParaRPr lang="es-CL" sz="9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MONTO DEVENGADO AL 30.06.2022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242">
                <a:tc>
                  <a:txBody>
                    <a:bodyPr/>
                    <a:lstStyle/>
                    <a:p>
                      <a:pPr lvl="0" algn="l" fontAlgn="ctr"/>
                      <a:r>
                        <a:rPr lang="es-CL" sz="1000" b="1" u="none" strike="noStrike" dirty="0">
                          <a:effectLst/>
                        </a:rPr>
                        <a:t>GASTOS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es-CL" sz="1000" b="1" u="none" strike="noStrike" dirty="0">
                          <a:effectLst/>
                        </a:rPr>
                        <a:t>55,20%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000" b="1" dirty="0" smtClean="0">
                          <a:effectLst/>
                        </a:rPr>
                        <a:t>$ 51.572.334.949</a:t>
                      </a:r>
                      <a:endParaRPr lang="es-CL" sz="10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24 TRANSFERENCIAS CORRIENTES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u="none" strike="noStrike" dirty="0">
                          <a:effectLst/>
                        </a:rPr>
                        <a:t>48%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$2.582.448.746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3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29 </a:t>
                      </a:r>
                    </a:p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ADQUISICIÓN DE ACTIVOS NO FINANCIEROS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u="none" strike="noStrike" dirty="0">
                          <a:effectLst/>
                        </a:rPr>
                        <a:t>19%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$757.266.020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791083"/>
              </p:ext>
            </p:extLst>
          </p:nvPr>
        </p:nvGraphicFramePr>
        <p:xfrm>
          <a:off x="3842658" y="1471679"/>
          <a:ext cx="6749142" cy="1847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92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7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973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NOMBRE INICIATIVA</a:t>
                      </a:r>
                      <a:endParaRPr lang="es-ES" sz="10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PROVINCIA</a:t>
                      </a:r>
                      <a:endParaRPr lang="es-ES" sz="10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GASTO 2022</a:t>
                      </a:r>
                      <a:endParaRPr lang="es-ES" sz="10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EJECUCIÓN</a:t>
                      </a:r>
                      <a:endParaRPr lang="es-E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860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SUBVENCIONES 7% A ENTIDADES PRIVADAS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REGIONAL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1.931.599.665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74,8%</a:t>
                      </a:r>
                      <a:endParaRPr lang="es-E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SUBSIDIO PARA LA OPERACIÓN DE SISTEMA DE AUTOGENERACIÓN DE ENERGÍA EN ISLA MOCHA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ARAUCO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362.925.959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14,1%</a:t>
                      </a:r>
                      <a:endParaRPr lang="es-E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6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SUBSIDIO A LA OPERACION DE SISTEMA DE AUTOGENERACIÓN DE ENERGÍA EN ISLA SANTA MARÍA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CONCEPCIÓN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137.524.091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5,3%</a:t>
                      </a:r>
                      <a:endParaRPr lang="es-E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SUBVENCIONES 7% A ENTIDADES PÚBLICAS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REGIONAL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150.399.031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5,8%</a:t>
                      </a:r>
                      <a:endParaRPr lang="es-E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5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INICIATIVAS</a:t>
                      </a:r>
                      <a:endParaRPr lang="es-CL" sz="8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u="none" strike="noStrike" dirty="0">
                          <a:effectLst/>
                        </a:rPr>
                        <a:t> </a:t>
                      </a:r>
                      <a:endParaRPr lang="es-CL" sz="8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u="none" strike="noStrike" dirty="0">
                          <a:effectLst/>
                        </a:rPr>
                        <a:t>2.582.448.746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177284"/>
              </p:ext>
            </p:extLst>
          </p:nvPr>
        </p:nvGraphicFramePr>
        <p:xfrm>
          <a:off x="3842658" y="3867233"/>
          <a:ext cx="6672940" cy="2211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2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6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58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INICIATIVA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</a:rPr>
                        <a:t>PROVINCIA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</a:rPr>
                        <a:t>GASTO 2022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 EJECUCIÓN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67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ADQUISICIÓN COMPACTADOR DE RESIDUOS SÓLIDOS COMUNA DE ARAUCO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ARAUCO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351.050.000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E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46,4%</a:t>
                      </a:r>
                      <a:endParaRPr lang="es-E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717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ADQUISICIÓN RETROEXCAVADORA MULTIFUNCIONAL PARA COMUNA DE SAN ROSENDO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BIO BIO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150.654.000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E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19,9%</a:t>
                      </a:r>
                      <a:endParaRPr lang="es-E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4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ADQUISICIÓN CAMIÓN LIMPIA FOSAS, COMUNA DE LOS ALAMOS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ARAUCO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95.676.000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E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12,6%</a:t>
                      </a:r>
                      <a:endParaRPr lang="es-E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ADQUISICIÓN CAMIÓN LIMPIA FOSAS, COMUNA DE CAÑETE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ARAUCO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104.194.020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E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13,8%</a:t>
                      </a:r>
                      <a:endParaRPr lang="es-E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58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 dirty="0">
                          <a:effectLst/>
                        </a:rPr>
                        <a:t>REPOSICIÓN AMBULANCIA CESFAM LEBU NORTE, LEBU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ARAUCO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55.692.000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E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7,3%</a:t>
                      </a:r>
                      <a:endParaRPr lang="es-E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45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INICIATIVAS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1" u="none" strike="noStrike" dirty="0">
                          <a:effectLst/>
                        </a:rPr>
                        <a:t>757.266.020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66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13B4BF9E-3E9B-243F-5437-47406AE1D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43"/>
          <a:stretch/>
        </p:blipFill>
        <p:spPr>
          <a:xfrm>
            <a:off x="6083299" y="136367"/>
            <a:ext cx="6108700" cy="225920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A251E6A-4B44-AC5C-A194-26D1E25CA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920" y="-18010"/>
            <a:ext cx="12435840" cy="135726"/>
          </a:xfrm>
          <a:prstGeom prst="rect">
            <a:avLst/>
          </a:prstGeom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864240"/>
              </p:ext>
            </p:extLst>
          </p:nvPr>
        </p:nvGraphicFramePr>
        <p:xfrm>
          <a:off x="320221" y="1265969"/>
          <a:ext cx="2564494" cy="38644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CONCEPTO PRESUPUESTARIO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EJECUCIÓN PRESUP.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MONTO DEVENGADO AL 30.06.2022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213">
                <a:tc>
                  <a:txBody>
                    <a:bodyPr/>
                    <a:lstStyle/>
                    <a:p>
                      <a:pPr lvl="0" algn="l" fontAlgn="ctr"/>
                      <a:r>
                        <a:rPr lang="es-CL" sz="1000" b="1" u="none" strike="noStrike" dirty="0">
                          <a:effectLst/>
                        </a:rPr>
                        <a:t>GASTOS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es-CL" sz="1000" b="1" u="none" strike="noStrike" dirty="0">
                          <a:effectLst/>
                        </a:rPr>
                        <a:t>55,20%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000" b="1" dirty="0" smtClean="0">
                          <a:effectLst/>
                        </a:rPr>
                        <a:t>$ 51.572.334.949</a:t>
                      </a:r>
                      <a:endParaRPr lang="es-CL" sz="10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98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31 INICIATIVAS DE INVERSIÓN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u="none" strike="noStrike" dirty="0">
                          <a:effectLst/>
                        </a:rPr>
                        <a:t>44%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$9.717.647.084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E1347DA3-EE2A-E7A4-B7BA-7D7BD66F8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856" y="386897"/>
            <a:ext cx="9916886" cy="560161"/>
          </a:xfrm>
        </p:spPr>
        <p:txBody>
          <a:bodyPr>
            <a:normAutofit/>
          </a:bodyPr>
          <a:lstStyle/>
          <a:p>
            <a:pPr lvl="1" algn="ctr"/>
            <a:r>
              <a:rPr lang="es-ES" u="sng" cap="all" dirty="0"/>
              <a:t>DETALLE DE GASTOS  programa de inversión - SUBTÍTULO 31:</a:t>
            </a:r>
            <a:endParaRPr lang="es-CL" sz="2400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584067"/>
              </p:ext>
            </p:extLst>
          </p:nvPr>
        </p:nvGraphicFramePr>
        <p:xfrm>
          <a:off x="3233057" y="2854131"/>
          <a:ext cx="3080658" cy="1304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4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4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CONCEPTO PRESUPUESTARIO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GASTOS DEVENGADOS AL 30-06-2022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EJECUCIÓN</a:t>
                      </a:r>
                      <a:endParaRPr lang="es-CL" sz="10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33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31-01 ESTUDIOS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7.770.000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CL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0,1%</a:t>
                      </a:r>
                      <a:endParaRPr lang="es-CL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31-02 PROYECTOS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9.651.019.118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CL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99,3%</a:t>
                      </a:r>
                      <a:endParaRPr lang="es-CL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31-03 PROGRAMAS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58.857.966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CL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0,6%</a:t>
                      </a:r>
                      <a:endParaRPr lang="es-CL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9.717.647.084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470569"/>
              </p:ext>
            </p:extLst>
          </p:nvPr>
        </p:nvGraphicFramePr>
        <p:xfrm>
          <a:off x="6616697" y="1205257"/>
          <a:ext cx="4689927" cy="6017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9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 LA INICIATIVA</a:t>
                      </a:r>
                    </a:p>
                  </a:txBody>
                  <a:tcPr marL="9525" marR="9525" marT="9525" marB="0" anchor="ctr"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PROVINCIA</a:t>
                      </a:r>
                      <a:endParaRPr lang="es-CL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GASTO 2022</a:t>
                      </a:r>
                      <a:endParaRPr lang="es-CL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33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3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u="none" strike="noStrike" dirty="0">
                          <a:effectLst/>
                        </a:rPr>
                        <a:t>ACTUALIZACIÓN PLAN DESARROLLO COMUNAL, SAN ROSENDO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u="none" strike="noStrike" dirty="0">
                          <a:effectLst/>
                        </a:rPr>
                        <a:t>BIOBÍO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u="none" strike="noStrike" dirty="0">
                          <a:effectLst/>
                        </a:rPr>
                        <a:t>7.770.000</a:t>
                      </a:r>
                      <a:endParaRPr lang="es-CL" sz="9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90350"/>
              </p:ext>
            </p:extLst>
          </p:nvPr>
        </p:nvGraphicFramePr>
        <p:xfrm>
          <a:off x="6629400" y="2135604"/>
          <a:ext cx="4689926" cy="17832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2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2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31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hlinkClick r:id="rId4" action="ppaction://hlinksldjump"/>
                        </a:rPr>
                        <a:t>PROVINCIA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GASTOS DEVENGADOS AL 30.06.2022.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EJECUCIÓN</a:t>
                      </a:r>
                    </a:p>
                  </a:txBody>
                  <a:tcPr marL="9525" marR="9525" marT="9525" marB="0" anchor="ctr">
                    <a:solidFill>
                      <a:srgbClr val="33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1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ARAUCO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695.125.801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7,20%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76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BIOBÍO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1.951.986.667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20,20%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76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CONCEPCIÓN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6.403.796.060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66,40%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76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REGIONAL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>
                          <a:effectLst/>
                        </a:rPr>
                        <a:t>139.753.205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1,40%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76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ÑUBLE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460.357.385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4,80%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u="none" strike="noStrike" dirty="0">
                          <a:effectLst/>
                        </a:rPr>
                        <a:t>9.651.019.118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943525"/>
              </p:ext>
            </p:extLst>
          </p:nvPr>
        </p:nvGraphicFramePr>
        <p:xfrm>
          <a:off x="6616697" y="4350547"/>
          <a:ext cx="4702629" cy="1559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5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6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NOMBRE DE LA INICIATIVA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1525" marR="9525" marT="9525" marB="0" anchor="ctr"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PROVINCIA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GASTO AL 30.06.2022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EJECUCIÓN</a:t>
                      </a:r>
                    </a:p>
                  </a:txBody>
                  <a:tcPr marL="9525" marR="9525" marT="9525" marB="0" anchor="ctr">
                    <a:solidFill>
                      <a:srgbClr val="33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67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SANEAMIENTO TÍTULOS DERECHOS DE AGUA COMUNA DE LEBU</a:t>
                      </a:r>
                      <a:endParaRPr lang="es-CL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ARAUCO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17.691.300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30,1%</a:t>
                      </a:r>
                      <a:endParaRPr lang="es-CL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67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L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SANEAMIENTO TÍTULOS DERECHOS DE AGUA COMUNA DE CAÑETE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ARAUCO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41.166.666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69,9%</a:t>
                      </a:r>
                      <a:endParaRPr lang="es-CL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68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1000" b="1" u="none" strike="noStrike" dirty="0">
                          <a:effectLst/>
                        </a:rPr>
                        <a:t> </a:t>
                      </a:r>
                      <a:r>
                        <a:rPr lang="es-CL" sz="1000" b="1" u="none" strike="noStrike" dirty="0" smtClean="0">
                          <a:effectLst/>
                        </a:rPr>
                        <a:t>TOTAL</a:t>
                      </a:r>
                      <a:endParaRPr lang="es-CL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u="none" strike="noStrike" dirty="0">
                          <a:effectLst/>
                        </a:rPr>
                        <a:t>58.857.966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66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13B4BF9E-3E9B-243F-5437-47406AE1D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43"/>
          <a:stretch/>
        </p:blipFill>
        <p:spPr>
          <a:xfrm>
            <a:off x="6083299" y="136367"/>
            <a:ext cx="6108700" cy="225920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A251E6A-4B44-AC5C-A194-26D1E25CA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920" y="-18010"/>
            <a:ext cx="12435840" cy="135726"/>
          </a:xfrm>
          <a:prstGeom prst="rect">
            <a:avLst/>
          </a:prstGeom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280738"/>
              </p:ext>
            </p:extLst>
          </p:nvPr>
        </p:nvGraphicFramePr>
        <p:xfrm>
          <a:off x="320221" y="1265969"/>
          <a:ext cx="2564494" cy="40874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60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CONCEPTO PRESUPUESTARIO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EJECUCIÓN PRESUP.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MONTO DEVENGADO AL 30.06.2022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 lvl="0" algn="l" fontAlgn="ctr"/>
                      <a:r>
                        <a:rPr lang="es-CL" sz="1000" b="1" u="none" strike="noStrike" dirty="0">
                          <a:effectLst/>
                        </a:rPr>
                        <a:t>GASTOS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es-CL" sz="1000" b="1" u="none" strike="noStrike" dirty="0">
                          <a:effectLst/>
                        </a:rPr>
                        <a:t>55,20%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000" b="1" dirty="0" smtClean="0">
                          <a:effectLst/>
                        </a:rPr>
                        <a:t>$ 51.572.334.949</a:t>
                      </a:r>
                      <a:endParaRPr lang="es-CL" sz="10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97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33 TRANSFERENCIAS DE CAPITAL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62%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$38.514.973.099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ítulo 1">
            <a:extLst>
              <a:ext uri="{FF2B5EF4-FFF2-40B4-BE49-F238E27FC236}">
                <a16:creationId xmlns:a16="http://schemas.microsoft.com/office/drawing/2014/main" id="{E1347DA3-EE2A-E7A4-B7BA-7D7BD66F8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856" y="386897"/>
            <a:ext cx="9916886" cy="560161"/>
          </a:xfrm>
        </p:spPr>
        <p:txBody>
          <a:bodyPr>
            <a:normAutofit/>
          </a:bodyPr>
          <a:lstStyle/>
          <a:p>
            <a:pPr lvl="1" algn="ctr"/>
            <a:r>
              <a:rPr lang="es-ES" u="sng" cap="all" dirty="0"/>
              <a:t>DETALLE DE GASTOS  programa de inversión - SUBTÍTULO 33:</a:t>
            </a:r>
            <a:endParaRPr lang="es-CL" sz="24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040094"/>
              </p:ext>
            </p:extLst>
          </p:nvPr>
        </p:nvGraphicFramePr>
        <p:xfrm>
          <a:off x="3270247" y="3255145"/>
          <a:ext cx="4317095" cy="1009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3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CONCEPTO PRESUPUESTARIO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GASTOS DEVENGADOS AL 30-06-2022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EJECUCIÓN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33-01 AL SECTOR PRIVADO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29.691.808.000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77,1%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33-03 A OTRAS ENTIDADES PÚBLICAS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u="none" strike="noStrike" dirty="0">
                          <a:effectLst/>
                        </a:rPr>
                        <a:t>8.823.165.099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22,9%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u="none" strike="noStrike" dirty="0">
                          <a:effectLst/>
                        </a:rPr>
                        <a:t>38.514.973.09</a:t>
                      </a:r>
                      <a:r>
                        <a:rPr lang="es-CL" sz="1000" u="none" strike="noStrike" dirty="0">
                          <a:effectLst/>
                        </a:rPr>
                        <a:t>9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507312"/>
              </p:ext>
            </p:extLst>
          </p:nvPr>
        </p:nvGraphicFramePr>
        <p:xfrm>
          <a:off x="6760029" y="1296586"/>
          <a:ext cx="3080657" cy="1295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3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  <a:hlinkClick r:id="rId4" action="ppaction://hlinksldjump"/>
                        </a:rPr>
                        <a:t>PROVINCIA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</a:rPr>
                        <a:t>GASTOS DEVENGADOS AL 30-06-2022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EJECUCIÓN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ARAUCO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1.641.598.000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5,50%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BIOBÍO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748.772.000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2,50%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CONCEPCIÓN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>
                          <a:effectLst/>
                        </a:rPr>
                        <a:t>3.209.399.000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10,80%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REGIONAL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>
                          <a:effectLst/>
                        </a:rPr>
                        <a:t>24.092.039.000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81,10%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u="none" strike="noStrike" dirty="0">
                          <a:effectLst/>
                        </a:rPr>
                        <a:t>29.691.808.000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u="none" strike="noStrike" dirty="0">
                          <a:effectLst/>
                        </a:rPr>
                        <a:t>100%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637035"/>
              </p:ext>
            </p:extLst>
          </p:nvPr>
        </p:nvGraphicFramePr>
        <p:xfrm>
          <a:off x="6841670" y="4586856"/>
          <a:ext cx="3096987" cy="1800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6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  <a:hlinkClick r:id="rId5" action="ppaction://hlinksldjump"/>
                        </a:rPr>
                        <a:t>PROVINCIA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</a:rPr>
                        <a:t>MONTO EN $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EJECUCIÓN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ARAUCO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1.379.882.081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15,64%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BIOBÍO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>
                          <a:effectLst/>
                        </a:rPr>
                        <a:t>2.666.404.425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30,22%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CONCEPCIÓN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>
                          <a:effectLst/>
                        </a:rPr>
                        <a:t>3.320.399.797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37,63%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ÑUBLE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>
                          <a:effectLst/>
                        </a:rPr>
                        <a:t>200.880.962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2,28%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REGIONAL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>
                          <a:effectLst/>
                        </a:rPr>
                        <a:t>1.241.384.028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14,07%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REGIONAL INC.ÑUBLE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>
                          <a:effectLst/>
                        </a:rPr>
                        <a:t>14.213.806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0,16%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u="none" strike="noStrike" dirty="0">
                          <a:effectLst/>
                        </a:rPr>
                        <a:t>8.823.165.099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u="none" strike="noStrike" dirty="0">
                          <a:effectLst/>
                        </a:rPr>
                        <a:t>100%</a:t>
                      </a:r>
                      <a:endParaRPr lang="es-C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66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13B4BF9E-3E9B-243F-5437-47406AE1D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43"/>
          <a:stretch/>
        </p:blipFill>
        <p:spPr>
          <a:xfrm>
            <a:off x="6083299" y="136367"/>
            <a:ext cx="6108700" cy="225920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A251E6A-4B44-AC5C-A194-26D1E25CA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920" y="-18010"/>
            <a:ext cx="12435840" cy="135726"/>
          </a:xfrm>
          <a:prstGeom prst="rect">
            <a:avLst/>
          </a:prstGeom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410503"/>
              </p:ext>
            </p:extLst>
          </p:nvPr>
        </p:nvGraphicFramePr>
        <p:xfrm>
          <a:off x="642255" y="1722914"/>
          <a:ext cx="11103430" cy="3567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0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64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8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335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35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PERÍODO 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NÚMERO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NOMBRE DE LICITACIÓN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FECHA</a:t>
                      </a:r>
                      <a:br>
                        <a:rPr lang="es-CL" sz="1100" dirty="0">
                          <a:effectLst/>
                        </a:rPr>
                      </a:br>
                      <a:r>
                        <a:rPr lang="es-CL" sz="1100" dirty="0">
                          <a:effectLst/>
                        </a:rPr>
                        <a:t>CIERRE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ESTADO DE COMPRA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DETALLE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887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cap="all">
                          <a:effectLst/>
                        </a:rPr>
                        <a:t>2DO TRIMESTRE 2022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cap="all">
                          <a:effectLst/>
                        </a:rPr>
                        <a:t>831-13-LE22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cap="all" dirty="0">
                          <a:effectLst/>
                        </a:rPr>
                        <a:t>herramientas sobre lineamientos estratégicos para fortalecer el clima laboral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cap="all" dirty="0">
                          <a:effectLst/>
                        </a:rPr>
                        <a:t>24-05-2022</a:t>
                      </a:r>
                      <a:br>
                        <a:rPr lang="es-CL" sz="1100" cap="all" dirty="0">
                          <a:effectLst/>
                        </a:rPr>
                      </a:br>
                      <a:r>
                        <a:rPr lang="es-CL" sz="1100" cap="all" dirty="0">
                          <a:effectLst/>
                        </a:rPr>
                        <a:t>  20:00:00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cap="all" dirty="0">
                          <a:effectLst/>
                        </a:rPr>
                        <a:t>adjudicada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cap="all" dirty="0">
                          <a:effectLst/>
                        </a:rPr>
                        <a:t>Capacitación a empleados 1 Unidad</a:t>
                      </a:r>
                      <a:br>
                        <a:rPr lang="es-CL" sz="1100" cap="all" dirty="0">
                          <a:effectLst/>
                        </a:rPr>
                      </a:br>
                      <a:endParaRPr lang="es-CL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cap="all" dirty="0" err="1">
                          <a:effectLst/>
                        </a:rPr>
                        <a:t>Cod</a:t>
                      </a:r>
                      <a:r>
                        <a:rPr lang="es-CL" sz="1100" cap="all" dirty="0">
                          <a:effectLst/>
                        </a:rPr>
                        <a:t>: 86111604</a:t>
                      </a:r>
                      <a:br>
                        <a:rPr lang="es-CL" sz="1100" cap="all" dirty="0">
                          <a:effectLst/>
                        </a:rPr>
                      </a:br>
                      <a:endParaRPr lang="es-CL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cap="all" dirty="0">
                          <a:effectLst/>
                        </a:rPr>
                        <a:t>Aprueba bases administrativas correspondientes a la licitación </a:t>
                      </a:r>
                      <a:r>
                        <a:rPr lang="es-CL" sz="1100" cap="all" dirty="0" err="1">
                          <a:effectLst/>
                        </a:rPr>
                        <a:t>pÚblica</a:t>
                      </a:r>
                      <a:r>
                        <a:rPr lang="es-CL" sz="1100" cap="all" dirty="0">
                          <a:effectLst/>
                        </a:rPr>
                        <a:t> para contratar un programa de capacitación (cursos) "Herramientas sobre Lineamientos Estratégicos para Fortalecer el Clima Laboral"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510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cap="all">
                          <a:effectLst/>
                        </a:rPr>
                        <a:t>831- 8 -LE22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cap="all">
                          <a:effectLst/>
                        </a:rPr>
                        <a:t>servicio de aseo los ángeles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cap="all" dirty="0">
                          <a:effectLst/>
                        </a:rPr>
                        <a:t>05-04-2022</a:t>
                      </a:r>
                      <a:br>
                        <a:rPr lang="es-CL" sz="1100" cap="all" dirty="0">
                          <a:effectLst/>
                        </a:rPr>
                      </a:br>
                      <a:r>
                        <a:rPr lang="es-CL" sz="1100" cap="all" dirty="0">
                          <a:effectLst/>
                        </a:rPr>
                        <a:t>  20:00:00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cap="all">
                          <a:effectLst/>
                        </a:rPr>
                        <a:t>adjudicada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cap="all" dirty="0">
                          <a:effectLst/>
                        </a:rPr>
                        <a:t>Servicios de Limpieza de Edificios 1 Unidad</a:t>
                      </a:r>
                      <a:br>
                        <a:rPr lang="es-CL" sz="1100" cap="all" dirty="0">
                          <a:effectLst/>
                        </a:rPr>
                      </a:br>
                      <a:endParaRPr lang="es-CL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cap="all" dirty="0">
                          <a:effectLst/>
                        </a:rPr>
                        <a:t>Cód.: 76111501</a:t>
                      </a:r>
                      <a:br>
                        <a:rPr lang="es-CL" sz="1100" cap="all" dirty="0">
                          <a:effectLst/>
                        </a:rPr>
                      </a:br>
                      <a:endParaRPr lang="es-CL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cap="all" dirty="0">
                          <a:effectLst/>
                        </a:rPr>
                        <a:t>Servicio de aseo para dependencias del Gobierno regional del </a:t>
                      </a:r>
                      <a:r>
                        <a:rPr lang="es-CL" sz="1100" cap="all" dirty="0" err="1">
                          <a:effectLst/>
                        </a:rPr>
                        <a:t>biobÍo</a:t>
                      </a:r>
                      <a:r>
                        <a:rPr lang="es-CL" sz="1100" cap="all" dirty="0">
                          <a:effectLst/>
                        </a:rPr>
                        <a:t> - sede </a:t>
                      </a:r>
                      <a:r>
                        <a:rPr lang="es-CL" sz="1100" cap="all" dirty="0" err="1">
                          <a:effectLst/>
                        </a:rPr>
                        <a:t>biobÍo</a:t>
                      </a:r>
                      <a:r>
                        <a:rPr lang="es-CL" sz="1100" cap="all" dirty="0">
                          <a:effectLst/>
                        </a:rPr>
                        <a:t> los Ángeles, ubicado en calle </a:t>
                      </a:r>
                      <a:r>
                        <a:rPr lang="es-CL" sz="1100" cap="all" dirty="0" err="1">
                          <a:effectLst/>
                        </a:rPr>
                        <a:t>lautaro</a:t>
                      </a:r>
                      <a:r>
                        <a:rPr lang="es-CL" sz="1100" cap="all" dirty="0">
                          <a:effectLst/>
                        </a:rPr>
                        <a:t> n°325, oficina 704, comuna de los ángeles.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46" marR="4244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1530809" y="751506"/>
            <a:ext cx="8875934" cy="7017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CL" b="1" u="sng" dirty="0">
                <a:latin typeface="+mj-lt"/>
                <a:ea typeface="+mj-ea"/>
                <a:cs typeface="+mj-cs"/>
              </a:rPr>
              <a:t>LICITACIONES</a:t>
            </a:r>
            <a:r>
              <a:rPr lang="es-CL" b="1" dirty="0">
                <a:latin typeface="+mj-lt"/>
                <a:ea typeface="+mj-ea"/>
                <a:cs typeface="+mj-cs"/>
              </a:rPr>
              <a:t>:         </a:t>
            </a:r>
            <a:r>
              <a:rPr lang="es-CL" sz="1600" dirty="0"/>
              <a:t>AL 30-06-2022 NO EXISTEN LICITACIONES NO ADJUDICADAS.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s-CL" b="1" u="sng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0466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PPT INFORME 2DO TRIMESTRE 2022[20220912153713329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Bar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2044</Words>
  <Application>Microsoft Office PowerPoint</Application>
  <PresentationFormat>Panorámica</PresentationFormat>
  <Paragraphs>805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Lato</vt:lpstr>
      <vt:lpstr>Times New Roman</vt:lpstr>
      <vt:lpstr>Verdana</vt:lpstr>
      <vt:lpstr>Wingdings</vt:lpstr>
      <vt:lpstr>Tema de Office</vt:lpstr>
      <vt:lpstr>INFORME SEGUNDO TRIMESTRE 2022.</vt:lpstr>
      <vt:lpstr>INTRODUCCIÓN</vt:lpstr>
      <vt:lpstr>Ingresos Y GASTOS  programa de Funcionamiento Gobierno Regional del Biobío:</vt:lpstr>
      <vt:lpstr>DETALLE DE GASTOS  programa de Funcionamiento Gobierno Regional del Biobío:</vt:lpstr>
      <vt:lpstr>INVERSIÓN REGIONAL DEL BIOBÍO.</vt:lpstr>
      <vt:lpstr>DETALLE DE GASTOS  programa de inversión – SUBTÍTULOS 24 Y 29 :</vt:lpstr>
      <vt:lpstr>DETALLE DE GASTOS  programa de inversión - SUBTÍTULO 31:</vt:lpstr>
      <vt:lpstr>DETALLE DE GASTOS  programa de inversión - SUBTÍTULO 33: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Biobío avanza con diálogo y seguridad para el desarrollo</dc:title>
  <dc:creator>Laura Victoria Palma Rojas</dc:creator>
  <cp:lastModifiedBy>Invitado</cp:lastModifiedBy>
  <cp:revision>76</cp:revision>
  <dcterms:created xsi:type="dcterms:W3CDTF">2022-05-19T04:24:30Z</dcterms:created>
  <dcterms:modified xsi:type="dcterms:W3CDTF">2022-09-12T19:37:13Z</dcterms:modified>
</cp:coreProperties>
</file>