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6" r:id="rId4"/>
    <p:sldId id="277" r:id="rId5"/>
    <p:sldId id="274" r:id="rId6"/>
    <p:sldId id="278" r:id="rId7"/>
    <p:sldId id="279" r:id="rId8"/>
    <p:sldId id="280" r:id="rId9"/>
    <p:sldId id="284" r:id="rId10"/>
    <p:sldId id="281" r:id="rId11"/>
    <p:sldId id="285" r:id="rId12"/>
  </p:sldIdLst>
  <p:sldSz cx="12192000" cy="6858000"/>
  <p:notesSz cx="6858000" cy="9144000"/>
  <p:custDataLst>
    <p:tags r:id="rId13"/>
  </p:custDataLst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FFFBEF"/>
    <a:srgbClr val="FCE6D0"/>
    <a:srgbClr val="66CCFF"/>
    <a:srgbClr val="3399FF"/>
    <a:srgbClr val="99CCFF"/>
    <a:srgbClr val="012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6" autoAdjust="0"/>
    <p:restoredTop sz="94704"/>
  </p:normalViewPr>
  <p:slideViewPr>
    <p:cSldViewPr snapToGrid="0" snapToObjects="1">
      <p:cViewPr varScale="1">
        <p:scale>
          <a:sx n="86" d="100"/>
          <a:sy n="86" d="100"/>
        </p:scale>
        <p:origin x="-10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553D6CE-E444-146C-AC1F-11B7D52CA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16EFC876-FBF5-6CFD-F22B-E7C9477B4C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6361C98-0C11-F35A-D46A-EBD8CAE66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BE26-D152-4442-BD11-1CAF2112E0AF}" type="datetimeFigureOut">
              <a:rPr lang="es-CL" smtClean="0"/>
              <a:t>28-11-2022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ADFDD06-983C-7978-BA02-BC1A161B3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2E1834D-46F9-3B5F-0FE9-46DBB5E73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956E-4745-6B41-B2D1-CDF39A565C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156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AD9AD12-22AF-539C-0AC7-0BA54639B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EFA70694-14F8-265A-FE7F-1818707A3D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C1EC558-FC7E-E257-C40A-72AB0D9DC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BE26-D152-4442-BD11-1CAF2112E0AF}" type="datetimeFigureOut">
              <a:rPr lang="es-CL" smtClean="0"/>
              <a:t>28-11-2022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887AC0F-5E82-6B47-CDC7-A9E6F968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7016AC6-9003-4DFE-64A3-E1130639D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956E-4745-6B41-B2D1-CDF39A565C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0812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4E41501F-4CAD-B63D-4162-5B4F7499E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AB13397F-9F2C-6A76-D182-9B26D69CB9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CCB2DD97-FB58-F733-990F-44040A7F3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BE26-D152-4442-BD11-1CAF2112E0AF}" type="datetimeFigureOut">
              <a:rPr lang="es-CL" smtClean="0"/>
              <a:t>28-11-2022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A7573A2-44B1-4FF3-D8F8-810E041A2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BFFE4BC-D239-707E-D79E-A31F8F30A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956E-4745-6B41-B2D1-CDF39A565C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5613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9567507-06FA-9287-24E1-0FC013FE3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60134B5-D362-1F35-619F-6526A2CDE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2565873-CF6E-36EE-2057-71855A5F5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BE26-D152-4442-BD11-1CAF2112E0AF}" type="datetimeFigureOut">
              <a:rPr lang="es-CL" smtClean="0"/>
              <a:t>28-11-2022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70135F5-D800-999C-5E3F-F900AE8FE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11294A1-6C00-0F7A-B647-06871A8C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956E-4745-6B41-B2D1-CDF39A565C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02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9042928-1CD7-FE2B-80E3-B318503B1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322A107-EBD4-9E13-A175-8ABE1C438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C61BAB2F-89FD-CD29-8F69-05395E2B0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BE26-D152-4442-BD11-1CAF2112E0AF}" type="datetimeFigureOut">
              <a:rPr lang="es-CL" smtClean="0"/>
              <a:t>28-11-2022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147A412-90AB-C723-D577-AC011EFF7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3590C87-EC77-6E73-FDB8-1684C4550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956E-4745-6B41-B2D1-CDF39A565C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6956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9692C5B-E269-8004-4CB5-5C9FBBBBA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7DC0F32-8CE7-8AD3-EFD1-08231A0B19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1D4B896B-FF06-61C0-BCC9-BFB524C5D4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378B2CE8-364B-9B69-5B58-8A990F1CA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BE26-D152-4442-BD11-1CAF2112E0AF}" type="datetimeFigureOut">
              <a:rPr lang="es-CL" smtClean="0"/>
              <a:t>28-11-2022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989A404F-EF31-884E-0B95-F3129A816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9394CE71-9F68-B777-3AD1-0292D0186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956E-4745-6B41-B2D1-CDF39A565C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5500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E780E22-2BE3-0FEF-016E-6C9B00078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3B22A494-2E40-903D-9850-8C92AD8E9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5E0829D0-3774-B465-CD6E-69D59A438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E1D8A7BF-44AF-A092-10AB-D34B1F4D15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FDAC7D01-1963-D26B-C77C-7442B6BFE4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92127E67-0654-FCA0-3AA7-3E0E86E85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BE26-D152-4442-BD11-1CAF2112E0AF}" type="datetimeFigureOut">
              <a:rPr lang="es-CL" smtClean="0"/>
              <a:t>28-11-2022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C34089EC-54FC-6161-A851-5CE70AA57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A0727320-C147-F2E5-6068-C07890B16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956E-4745-6B41-B2D1-CDF39A565C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9784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FA3F151-1A65-E02C-8D13-D878B8C9B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29A3B9B0-7D32-729C-A9D1-7EE2856AB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BE26-D152-4442-BD11-1CAF2112E0AF}" type="datetimeFigureOut">
              <a:rPr lang="es-CL" smtClean="0"/>
              <a:t>28-11-2022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45213F17-A464-2514-DE49-4F25F99B3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551A7940-2CBF-F7D7-6A97-6298E5A11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956E-4745-6B41-B2D1-CDF39A565C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6239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DEDEFE96-95F5-30E5-A766-E5DD1B75C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BE26-D152-4442-BD11-1CAF2112E0AF}" type="datetimeFigureOut">
              <a:rPr lang="es-CL" smtClean="0"/>
              <a:t>28-11-2022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61E74E3F-4C83-F7C0-9C3F-12318FE51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500E7C2D-ACB6-9FA8-D321-44CF25A18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956E-4745-6B41-B2D1-CDF39A565C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873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4064E4C-804B-C8B8-B0ED-479A52A19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119CD0F-94F5-EFCF-2D9C-62A5C44F3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CF3D3C6C-A99B-11A9-21F9-34004F536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A088840-4147-A738-46BC-973EBB3D3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BE26-D152-4442-BD11-1CAF2112E0AF}" type="datetimeFigureOut">
              <a:rPr lang="es-CL" smtClean="0"/>
              <a:t>28-11-2022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9708A953-DDD5-27FC-FB8F-DC249D1EB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EB6142E7-E2F0-8356-E9DB-7A2C5E29C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956E-4745-6B41-B2D1-CDF39A565C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83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35C553E-F9E4-DC4D-D0F5-DB00863F5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F650DA15-DC1A-73A0-007A-7C947195D2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09325646-3647-FAB7-8A0D-4FED13BFB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9B0159A3-3BAE-32E9-7B35-4A0749BC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BE26-D152-4442-BD11-1CAF2112E0AF}" type="datetimeFigureOut">
              <a:rPr lang="es-CL" smtClean="0"/>
              <a:t>28-11-2022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F3E4600A-3B92-3790-CBF9-85245D733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27F09C8-8985-05DB-B54E-5854ED8B1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956E-4745-6B41-B2D1-CDF39A565C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220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9E7A3661-FCE0-BD1F-1379-3D9CF2F1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FD01B17E-64A8-E9C1-E6FF-9769D70CC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3ABC63F-4E16-60CC-0C36-8A5F958C08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BBE26-D152-4442-BD11-1CAF2112E0AF}" type="datetimeFigureOut">
              <a:rPr lang="es-CL" smtClean="0"/>
              <a:t>28-11-2022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14E2823-8C36-28D5-B0F0-16D63ABADC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BDB5CB8-3D73-8009-3CFA-D9F569D13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F956E-4745-6B41-B2D1-CDF39A565C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1101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DF5D22CD-D39B-B016-72F9-F3117B2F42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43"/>
          <a:stretch/>
        </p:blipFill>
        <p:spPr>
          <a:xfrm>
            <a:off x="6083299" y="136367"/>
            <a:ext cx="6108700" cy="225920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" r="9950" b="31905"/>
          <a:stretch/>
        </p:blipFill>
        <p:spPr bwMode="auto">
          <a:xfrm>
            <a:off x="805543" y="561767"/>
            <a:ext cx="10160652" cy="5342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Ucsc y su rol en la conformada Mesa Social Covid-19 Gobierno Regio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957943" y="696685"/>
            <a:ext cx="9906000" cy="51326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1026" name="Picture 2" descr="GORE Bío-Bío">
            <a:extLst>
              <a:ext uri="{FF2B5EF4-FFF2-40B4-BE49-F238E27FC236}">
                <a16:creationId xmlns="" xmlns:a16="http://schemas.microsoft.com/office/drawing/2014/main" id="{94BBB43C-AD84-EDE4-CD4B-16706B35A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32" y="4708886"/>
            <a:ext cx="1277937" cy="206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E53939F-2F92-A3F5-14C5-1B75CCEBA7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40229"/>
            <a:ext cx="9144000" cy="740892"/>
          </a:xfrm>
        </p:spPr>
        <p:txBody>
          <a:bodyPr>
            <a:normAutofit/>
          </a:bodyPr>
          <a:lstStyle/>
          <a:p>
            <a:r>
              <a:rPr lang="es-CL" sz="4000" b="1" dirty="0">
                <a:solidFill>
                  <a:srgbClr val="012A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INFORME </a:t>
            </a:r>
            <a:r>
              <a:rPr lang="es-CL" sz="4000" b="1" dirty="0" smtClean="0">
                <a:solidFill>
                  <a:srgbClr val="012A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TERCER TRIMESTRE </a:t>
            </a:r>
            <a:r>
              <a:rPr lang="es-CL" sz="4000" b="1" dirty="0">
                <a:solidFill>
                  <a:srgbClr val="012A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2022.</a:t>
            </a:r>
            <a:endParaRPr lang="es-CL" sz="4000" dirty="0">
              <a:solidFill>
                <a:srgbClr val="012A5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7DFE0981-C49E-FF36-39C6-124520EB33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5944" y="2058796"/>
            <a:ext cx="5180113" cy="325908"/>
          </a:xfrm>
        </p:spPr>
        <p:txBody>
          <a:bodyPr>
            <a:normAutofit fontScale="47500" lnSpcReduction="20000"/>
          </a:bodyPr>
          <a:lstStyle/>
          <a:p>
            <a:r>
              <a:rPr lang="es-ES" sz="4000" b="1" dirty="0">
                <a:solidFill>
                  <a:srgbClr val="012A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Ejecución Financiera y Presupuestaria</a:t>
            </a:r>
            <a:r>
              <a:rPr lang="es-ES" sz="1800" cap="all" dirty="0" smtClean="0"/>
              <a:t>.</a:t>
            </a:r>
            <a:r>
              <a:rPr lang="es-CL" sz="1800" b="1" dirty="0"/>
              <a:t> </a:t>
            </a:r>
            <a:endParaRPr lang="es-ES" sz="1800" b="1" cap="all" dirty="0"/>
          </a:p>
        </p:txBody>
      </p:sp>
      <p:sp>
        <p:nvSpPr>
          <p:cNvPr id="9" name="8 CuadroTexto"/>
          <p:cNvSpPr txBox="1"/>
          <p:nvPr/>
        </p:nvSpPr>
        <p:spPr>
          <a:xfrm>
            <a:off x="3788229" y="3483428"/>
            <a:ext cx="4615542" cy="8327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rgbClr val="012A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s-ES" sz="2800" cap="all" dirty="0"/>
              <a:t>UNIDAD DE CONTROL</a:t>
            </a:r>
          </a:p>
          <a:p>
            <a:endParaRPr lang="es-ES" sz="2800" cap="all" dirty="0"/>
          </a:p>
          <a:p>
            <a:r>
              <a:rPr lang="es-ES" sz="2800" cap="all" dirty="0" smtClean="0"/>
              <a:t>Gobierno  Regional  del  Biobío.</a:t>
            </a:r>
            <a:endParaRPr lang="es-ES" sz="2800" cap="all" dirty="0"/>
          </a:p>
        </p:txBody>
      </p:sp>
      <p:pic>
        <p:nvPicPr>
          <p:cNvPr id="12" name="Imagen 5">
            <a:extLst>
              <a:ext uri="{FF2B5EF4-FFF2-40B4-BE49-F238E27FC236}">
                <a16:creationId xmlns="" xmlns:a16="http://schemas.microsoft.com/office/drawing/2014/main" id="{74751215-CC06-22EC-188F-E0821AD36D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0175" y="-2949"/>
            <a:ext cx="6981825" cy="128430"/>
          </a:xfrm>
          <a:prstGeom prst="rect">
            <a:avLst/>
          </a:prstGeom>
        </p:spPr>
      </p:pic>
      <p:pic>
        <p:nvPicPr>
          <p:cNvPr id="13" name="Imagen 5">
            <a:extLst>
              <a:ext uri="{FF2B5EF4-FFF2-40B4-BE49-F238E27FC236}">
                <a16:creationId xmlns="" xmlns:a16="http://schemas.microsoft.com/office/drawing/2014/main" id="{74751215-CC06-22EC-188F-E0821AD36D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1772" y="6736407"/>
            <a:ext cx="6981825" cy="1284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84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" grpId="0" build="p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1">
            <a:extLst>
              <a:ext uri="{FF2B5EF4-FFF2-40B4-BE49-F238E27FC236}">
                <a16:creationId xmlns="" xmlns:a16="http://schemas.microsoft.com/office/drawing/2014/main" id="{13B4BF9E-3E9B-243F-5437-47406AE1D3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43"/>
          <a:stretch/>
        </p:blipFill>
        <p:spPr>
          <a:xfrm>
            <a:off x="6083300" y="136367"/>
            <a:ext cx="6108700" cy="2259204"/>
          </a:xfrm>
          <a:prstGeom prst="rect">
            <a:avLst/>
          </a:prstGeom>
        </p:spPr>
      </p:pic>
      <p:pic>
        <p:nvPicPr>
          <p:cNvPr id="10242" name="Picture 2" descr="Desvinculan a jefa de Finanzas de Gobierno Regional del Bío Bí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3114"/>
            <a:ext cx="8096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6200" y="1589314"/>
            <a:ext cx="7935686" cy="3656664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67641" y="429069"/>
            <a:ext cx="5449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rgbClr val="012A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I)  </a:t>
            </a:r>
            <a:r>
              <a:rPr lang="es-CL" sz="2800" b="1" u="sng" dirty="0" smtClean="0">
                <a:solidFill>
                  <a:srgbClr val="012A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LICITACIONES PUBLICAS</a:t>
            </a:r>
            <a:endParaRPr lang="es-CL" sz="2800" b="1" u="sng" dirty="0">
              <a:solidFill>
                <a:srgbClr val="012A5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865000"/>
              </p:ext>
            </p:extLst>
          </p:nvPr>
        </p:nvGraphicFramePr>
        <p:xfrm>
          <a:off x="4033158" y="2231571"/>
          <a:ext cx="5832021" cy="23730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8761"/>
                <a:gridCol w="1721630"/>
                <a:gridCol w="1721630"/>
              </a:tblGrid>
              <a:tr h="474617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100" b="1" u="none" strike="noStrike" dirty="0">
                          <a:effectLst/>
                        </a:rPr>
                        <a:t>TIPO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100" b="1" u="none" strike="noStrike" dirty="0">
                          <a:effectLst/>
                        </a:rPr>
                        <a:t>CANTIDAD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100" b="1" u="none" strike="noStrike" dirty="0">
                          <a:effectLst/>
                        </a:rPr>
                        <a:t>MONTO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474617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s-CL" sz="1100" u="none" strike="noStrike" dirty="0" smtClean="0">
                          <a:effectLst/>
                        </a:rPr>
                        <a:t>LICITACIONES  CERRADAS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100" u="none" strike="noStrike" dirty="0" smtClean="0">
                          <a:effectLst/>
                        </a:rPr>
                        <a:t>$</a:t>
                      </a:r>
                      <a:r>
                        <a:rPr lang="es-CL" sz="1100" u="none" strike="noStrike" baseline="0" dirty="0" smtClean="0">
                          <a:effectLst/>
                        </a:rPr>
                        <a:t> 521.800.000</a:t>
                      </a:r>
                      <a:r>
                        <a:rPr lang="es-CL" sz="1100" u="none" strike="noStrike" dirty="0">
                          <a:effectLst/>
                        </a:rPr>
                        <a:t> 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617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s-CL" sz="1100" u="none" strike="noStrike" dirty="0" smtClean="0">
                          <a:effectLst/>
                        </a:rPr>
                        <a:t>LICITACIONES  DESIERTAS 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100" u="none" strike="noStrike" dirty="0">
                          <a:effectLst/>
                        </a:rPr>
                        <a:t> </a:t>
                      </a:r>
                      <a:r>
                        <a:rPr lang="es-CL" sz="1100" u="none" strike="noStrike" dirty="0" smtClean="0">
                          <a:effectLst/>
                        </a:rPr>
                        <a:t>$ 159.031.000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617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s-CL" sz="1100" u="none" strike="noStrike" dirty="0" smtClean="0">
                          <a:effectLst/>
                        </a:rPr>
                        <a:t>LICITACIONES ADJUDICADAS 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100" u="none" strike="noStrike" dirty="0">
                          <a:effectLst/>
                        </a:rPr>
                        <a:t> </a:t>
                      </a:r>
                      <a:r>
                        <a:rPr lang="es-CL" sz="1100" u="none" strike="noStrike" dirty="0" smtClean="0">
                          <a:effectLst/>
                        </a:rPr>
                        <a:t>$ 363.575.000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617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$1.044.406.000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Imagen 12">
            <a:extLst>
              <a:ext uri="{FF2B5EF4-FFF2-40B4-BE49-F238E27FC236}">
                <a16:creationId xmlns="" xmlns:a16="http://schemas.microsoft.com/office/drawing/2014/main" id="{6A251E6A-4B44-AC5C-A194-26D1E25CA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946" y="-18010"/>
            <a:ext cx="4955177" cy="154378"/>
          </a:xfrm>
          <a:prstGeom prst="rect">
            <a:avLst/>
          </a:prstGeom>
        </p:spPr>
      </p:pic>
      <p:pic>
        <p:nvPicPr>
          <p:cNvPr id="8" name="Imagen 12">
            <a:extLst>
              <a:ext uri="{FF2B5EF4-FFF2-40B4-BE49-F238E27FC236}">
                <a16:creationId xmlns="" xmlns:a16="http://schemas.microsoft.com/office/drawing/2014/main" id="{6A251E6A-4B44-AC5C-A194-26D1E25CA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9479" y="6714508"/>
            <a:ext cx="4955177" cy="15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5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1">
            <a:extLst>
              <a:ext uri="{FF2B5EF4-FFF2-40B4-BE49-F238E27FC236}">
                <a16:creationId xmlns="" xmlns:a16="http://schemas.microsoft.com/office/drawing/2014/main" id="{13B4BF9E-3E9B-243F-5437-47406AE1D3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43"/>
          <a:stretch/>
        </p:blipFill>
        <p:spPr>
          <a:xfrm>
            <a:off x="6083300" y="136367"/>
            <a:ext cx="6108700" cy="225920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94" y="441498"/>
            <a:ext cx="10363359" cy="583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2">
            <a:extLst>
              <a:ext uri="{FF2B5EF4-FFF2-40B4-BE49-F238E27FC236}">
                <a16:creationId xmlns="" xmlns:a16="http://schemas.microsoft.com/office/drawing/2014/main" id="{6A251E6A-4B44-AC5C-A194-26D1E25CA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946" y="-18010"/>
            <a:ext cx="4955177" cy="154378"/>
          </a:xfrm>
          <a:prstGeom prst="rect">
            <a:avLst/>
          </a:prstGeom>
        </p:spPr>
      </p:pic>
      <p:pic>
        <p:nvPicPr>
          <p:cNvPr id="3" name="Imagen 12">
            <a:extLst>
              <a:ext uri="{FF2B5EF4-FFF2-40B4-BE49-F238E27FC236}">
                <a16:creationId xmlns="" xmlns:a16="http://schemas.microsoft.com/office/drawing/2014/main" id="{6A251E6A-4B44-AC5C-A194-26D1E25CA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9479" y="6714508"/>
            <a:ext cx="4955177" cy="154378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1131630" y="550677"/>
            <a:ext cx="10221686" cy="5616091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4100164" y="2989391"/>
            <a:ext cx="42846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200" b="1" dirty="0" smtClean="0">
                <a:solidFill>
                  <a:srgbClr val="012A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MUCHAS  GRACIAS</a:t>
            </a:r>
            <a:endParaRPr lang="es-CL" sz="4200" b="1" u="sng" dirty="0">
              <a:solidFill>
                <a:srgbClr val="012A5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20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13B4BF9E-3E9B-243F-5437-47406AE1D3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43"/>
          <a:stretch/>
        </p:blipFill>
        <p:spPr>
          <a:xfrm>
            <a:off x="6083299" y="136367"/>
            <a:ext cx="6108700" cy="225920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6A251E6A-4B44-AC5C-A194-26D1E25CA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946" y="-18010"/>
            <a:ext cx="4955177" cy="154378"/>
          </a:xfrm>
          <a:prstGeom prst="rect">
            <a:avLst/>
          </a:prstGeom>
        </p:spPr>
      </p:pic>
      <p:pic>
        <p:nvPicPr>
          <p:cNvPr id="2052" name="Picture 4" descr="Puede ser una imagen de una o varias personas, personas sentadas y personas de pi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" t="19208" b="11986"/>
          <a:stretch/>
        </p:blipFill>
        <p:spPr bwMode="auto">
          <a:xfrm>
            <a:off x="228588" y="2146302"/>
            <a:ext cx="6629411" cy="268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6163990" y="256478"/>
            <a:ext cx="5947317" cy="6467707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X|</a:t>
            </a:r>
            <a:endParaRPr lang="es-CL" dirty="0"/>
          </a:p>
        </p:txBody>
      </p:sp>
      <p:sp>
        <p:nvSpPr>
          <p:cNvPr id="9" name="8 CuadroTexto"/>
          <p:cNvSpPr txBox="1"/>
          <p:nvPr/>
        </p:nvSpPr>
        <p:spPr>
          <a:xfrm>
            <a:off x="167641" y="429069"/>
            <a:ext cx="5449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rgbClr val="012A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I)  </a:t>
            </a:r>
            <a:r>
              <a:rPr lang="es-CL" sz="2800" b="1" u="sng" dirty="0" smtClean="0">
                <a:solidFill>
                  <a:srgbClr val="012A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PROGRAMA DE </a:t>
            </a:r>
            <a:r>
              <a:rPr lang="es-CL" sz="2800" b="1" u="sng" dirty="0">
                <a:solidFill>
                  <a:srgbClr val="012A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FUNCIONAMIENTO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6204829" y="2217912"/>
            <a:ext cx="2275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smtClean="0"/>
              <a:t>1ER T</a:t>
            </a:r>
            <a:r>
              <a:rPr lang="es-CL" sz="1200" dirty="0"/>
              <a:t>.:  20,06%  </a:t>
            </a:r>
            <a:r>
              <a:rPr lang="es-CL" sz="1200" dirty="0" smtClean="0"/>
              <a:t>-  2DO T</a:t>
            </a:r>
            <a:r>
              <a:rPr lang="es-CL" sz="1200" dirty="0"/>
              <a:t>. 24,69%</a:t>
            </a:r>
          </a:p>
        </p:txBody>
      </p:sp>
      <p:pic>
        <p:nvPicPr>
          <p:cNvPr id="18" name="Imagen 12">
            <a:extLst>
              <a:ext uri="{FF2B5EF4-FFF2-40B4-BE49-F238E27FC236}">
                <a16:creationId xmlns="" xmlns:a16="http://schemas.microsoft.com/office/drawing/2014/main" id="{6A251E6A-4B44-AC5C-A194-26D1E25CA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479" y="6714508"/>
            <a:ext cx="4955177" cy="154378"/>
          </a:xfrm>
          <a:prstGeom prst="rect">
            <a:avLst/>
          </a:prstGeom>
        </p:spPr>
      </p:pic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047641"/>
              </p:ext>
            </p:extLst>
          </p:nvPr>
        </p:nvGraphicFramePr>
        <p:xfrm>
          <a:off x="6193972" y="690679"/>
          <a:ext cx="5698802" cy="15142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3252"/>
                <a:gridCol w="990195"/>
                <a:gridCol w="1061216"/>
                <a:gridCol w="1104139"/>
              </a:tblGrid>
              <a:tr h="5717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CONCEPTO PRESUPUESTARIO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CCFF">
                            <a:tint val="66000"/>
                            <a:satMod val="160000"/>
                          </a:srgbClr>
                        </a:gs>
                        <a:gs pos="50000">
                          <a:srgbClr val="66CCFF">
                            <a:tint val="44500"/>
                            <a:satMod val="160000"/>
                          </a:srgbClr>
                        </a:gs>
                        <a:gs pos="100000">
                          <a:srgbClr val="66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 DE PRESUPUESTOS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CCFF">
                            <a:tint val="66000"/>
                            <a:satMod val="160000"/>
                          </a:srgbClr>
                        </a:gs>
                        <a:gs pos="50000">
                          <a:srgbClr val="66CCFF">
                            <a:tint val="44500"/>
                            <a:satMod val="160000"/>
                          </a:srgbClr>
                        </a:gs>
                        <a:gs pos="100000">
                          <a:srgbClr val="66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INGRESOS DEVENGADOS 3er.TRIMESTRE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CCFF">
                            <a:tint val="66000"/>
                            <a:satMod val="160000"/>
                          </a:srgbClr>
                        </a:gs>
                        <a:gs pos="50000">
                          <a:srgbClr val="66CCFF">
                            <a:tint val="44500"/>
                            <a:satMod val="160000"/>
                          </a:srgbClr>
                        </a:gs>
                        <a:gs pos="100000">
                          <a:srgbClr val="66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INGRESOS DEVENGADOS AL 30-09-2022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CCFF">
                            <a:tint val="66000"/>
                            <a:satMod val="160000"/>
                          </a:srgbClr>
                        </a:gs>
                        <a:gs pos="50000">
                          <a:srgbClr val="66CCFF">
                            <a:tint val="44500"/>
                            <a:satMod val="160000"/>
                          </a:srgbClr>
                        </a:gs>
                        <a:gs pos="100000">
                          <a:srgbClr val="66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20789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L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INGRESOS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b="0" u="none" strike="noStrike" dirty="0">
                          <a:effectLst/>
                        </a:rPr>
                        <a:t>$7.161.013.000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b="1" u="none" strike="noStrike" dirty="0">
                          <a:effectLst/>
                        </a:rPr>
                        <a:t>$1.814.128.738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b="0" u="none" strike="noStrike" dirty="0">
                          <a:effectLst/>
                        </a:rPr>
                        <a:t>$5.018.576.491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9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05 TRANSFERENCIAS CORRIENTES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dirty="0">
                          <a:effectLst/>
                        </a:rPr>
                        <a:t>$1.785.752.149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dirty="0">
                          <a:effectLst/>
                        </a:rPr>
                        <a:t>$4.971.378.529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9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 OTROS INGRESOS CORRIENTES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>
                          <a:effectLst/>
                        </a:rPr>
                        <a:t>$28.376.589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dirty="0">
                          <a:effectLst/>
                        </a:rPr>
                        <a:t>$47.197.962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868">
                <a:tc gridSpan="2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L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EJECUCIÓN PRESUPUESTARIA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25,33%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70,08%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477268"/>
              </p:ext>
            </p:extLst>
          </p:nvPr>
        </p:nvGraphicFramePr>
        <p:xfrm>
          <a:off x="6193972" y="3490331"/>
          <a:ext cx="5682341" cy="19307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0729"/>
                <a:gridCol w="965355"/>
                <a:gridCol w="1055914"/>
                <a:gridCol w="1110343"/>
              </a:tblGrid>
              <a:tr h="5758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CONCEPTO PRESUPUESTARIO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CCFF">
                            <a:tint val="66000"/>
                            <a:satMod val="160000"/>
                          </a:srgbClr>
                        </a:gs>
                        <a:gs pos="50000">
                          <a:srgbClr val="66CCFF">
                            <a:tint val="44500"/>
                            <a:satMod val="160000"/>
                          </a:srgbClr>
                        </a:gs>
                        <a:gs pos="100000">
                          <a:srgbClr val="66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LEY DE PRESUPUESTOS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CCFF">
                            <a:tint val="66000"/>
                            <a:satMod val="160000"/>
                          </a:srgbClr>
                        </a:gs>
                        <a:gs pos="50000">
                          <a:srgbClr val="66CCFF">
                            <a:tint val="44500"/>
                            <a:satMod val="160000"/>
                          </a:srgbClr>
                        </a:gs>
                        <a:gs pos="100000">
                          <a:srgbClr val="66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 EGRESOS DEVENGADOS 3er.TRIMESTRE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CCFF">
                            <a:tint val="66000"/>
                            <a:satMod val="160000"/>
                          </a:srgbClr>
                        </a:gs>
                        <a:gs pos="50000">
                          <a:srgbClr val="66CCFF">
                            <a:tint val="44500"/>
                            <a:satMod val="160000"/>
                          </a:srgbClr>
                        </a:gs>
                        <a:gs pos="100000">
                          <a:srgbClr val="66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TOTAL EGRESOS DEVENGADOS AL </a:t>
                      </a:r>
                      <a:endParaRPr lang="es-CL" sz="10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s-CL" sz="1000" b="1" u="none" strike="noStrike" dirty="0" smtClean="0">
                          <a:effectLst/>
                        </a:rPr>
                        <a:t>30-09-2022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CCFF">
                            <a:tint val="66000"/>
                            <a:satMod val="160000"/>
                          </a:srgbClr>
                        </a:gs>
                        <a:gs pos="50000">
                          <a:srgbClr val="66CCFF">
                            <a:tint val="44500"/>
                            <a:satMod val="160000"/>
                          </a:srgbClr>
                        </a:gs>
                        <a:gs pos="100000">
                          <a:srgbClr val="66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2258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 dirty="0">
                          <a:effectLst/>
                        </a:rPr>
                        <a:t>GASTO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dirty="0">
                          <a:effectLst/>
                        </a:rPr>
                        <a:t>$7.161.013.000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b="1" u="none" strike="noStrike" dirty="0">
                          <a:effectLst/>
                        </a:rPr>
                        <a:t>$1.761.733.170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dirty="0">
                          <a:effectLst/>
                        </a:rPr>
                        <a:t>$4.978.625.226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>
                          <a:effectLst/>
                        </a:rPr>
                        <a:t>21 - GASTO EN PERSONAL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dirty="0">
                          <a:effectLst/>
                        </a:rPr>
                        <a:t>$4.856.000.000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>
                          <a:effectLst/>
                        </a:rPr>
                        <a:t>$1.288.104.061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>
                          <a:effectLst/>
                        </a:rPr>
                        <a:t>$3.847.346.453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>
                          <a:effectLst/>
                        </a:rPr>
                        <a:t>22 - BIENES Y SERVICIOS DE CONSUMO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>
                          <a:effectLst/>
                        </a:rPr>
                        <a:t>$1.258.444.000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dirty="0">
                          <a:effectLst/>
                        </a:rPr>
                        <a:t>$247.353.262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>
                          <a:effectLst/>
                        </a:rPr>
                        <a:t>$551.991.275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 dirty="0">
                          <a:effectLst/>
                        </a:rPr>
                        <a:t>24 - TRANSFERENCIAS CORRIENTES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>
                          <a:effectLst/>
                        </a:rPr>
                        <a:t>$803.503.000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dirty="0">
                          <a:effectLst/>
                        </a:rPr>
                        <a:t>$204.073.451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>
                          <a:effectLst/>
                        </a:rPr>
                        <a:t>$516.457.716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 dirty="0">
                          <a:effectLst/>
                        </a:rPr>
                        <a:t>29 - ADQUISICION DE ACTIVOS NO FINANCIEROS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>
                          <a:effectLst/>
                        </a:rPr>
                        <a:t>$176.027.000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dirty="0">
                          <a:effectLst/>
                        </a:rPr>
                        <a:t>$22.202.396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dirty="0">
                          <a:effectLst/>
                        </a:rPr>
                        <a:t>$62.829.782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1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EJECUCIÓN PRESUPUESTARIA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b="1" u="none" strike="noStrike" dirty="0">
                          <a:effectLst/>
                        </a:rPr>
                        <a:t>24,60%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b="1" u="none" strike="noStrike" dirty="0">
                          <a:effectLst/>
                        </a:rPr>
                        <a:t>69,52%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20 CuadroTexto"/>
          <p:cNvSpPr txBox="1"/>
          <p:nvPr/>
        </p:nvSpPr>
        <p:spPr>
          <a:xfrm>
            <a:off x="6193972" y="5423167"/>
            <a:ext cx="2275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smtClean="0"/>
              <a:t>1ER T</a:t>
            </a:r>
            <a:r>
              <a:rPr lang="es-CL" sz="1200" dirty="0"/>
              <a:t>.:  </a:t>
            </a:r>
            <a:r>
              <a:rPr lang="es-CL" sz="1200" dirty="0" smtClean="0"/>
              <a:t>21,70%  -  2DO T</a:t>
            </a:r>
            <a:r>
              <a:rPr lang="es-CL" sz="1200" dirty="0"/>
              <a:t>. </a:t>
            </a:r>
            <a:r>
              <a:rPr lang="es-CL" sz="1200" dirty="0" smtClean="0"/>
              <a:t>23,22%</a:t>
            </a:r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211295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1">
            <a:extLst>
              <a:ext uri="{FF2B5EF4-FFF2-40B4-BE49-F238E27FC236}">
                <a16:creationId xmlns="" xmlns:a16="http://schemas.microsoft.com/office/drawing/2014/main" id="{13B4BF9E-3E9B-243F-5437-47406AE1D3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43"/>
          <a:stretch/>
        </p:blipFill>
        <p:spPr>
          <a:xfrm>
            <a:off x="6083300" y="136367"/>
            <a:ext cx="6108700" cy="2259204"/>
          </a:xfrm>
          <a:prstGeom prst="rect">
            <a:avLst/>
          </a:prstGeom>
        </p:spPr>
      </p:pic>
      <p:pic>
        <p:nvPicPr>
          <p:cNvPr id="4097" name="Imagen 5" descr="cid:image007.jpg@01D8D96A.935A026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" t="2248" r="1493" b="3835"/>
          <a:stretch/>
        </p:blipFill>
        <p:spPr bwMode="auto">
          <a:xfrm>
            <a:off x="163281" y="1445721"/>
            <a:ext cx="7021285" cy="4312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45 Rectángulo"/>
          <p:cNvSpPr/>
          <p:nvPr/>
        </p:nvSpPr>
        <p:spPr>
          <a:xfrm>
            <a:off x="228599" y="1557593"/>
            <a:ext cx="6814457" cy="4113864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840185"/>
              </p:ext>
            </p:extLst>
          </p:nvPr>
        </p:nvGraphicFramePr>
        <p:xfrm>
          <a:off x="5290457" y="424211"/>
          <a:ext cx="6455231" cy="57037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7644"/>
                <a:gridCol w="985051"/>
                <a:gridCol w="1016490"/>
                <a:gridCol w="974571"/>
                <a:gridCol w="974571"/>
                <a:gridCol w="806904"/>
              </a:tblGrid>
              <a:tr h="6386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CONCEPTO PRESUPUESTARIO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CCFF">
                            <a:tint val="66000"/>
                            <a:satMod val="160000"/>
                          </a:srgbClr>
                        </a:gs>
                        <a:gs pos="50000">
                          <a:srgbClr val="66CCFF">
                            <a:tint val="44500"/>
                            <a:satMod val="160000"/>
                          </a:srgbClr>
                        </a:gs>
                        <a:gs pos="100000">
                          <a:srgbClr val="66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LEY DE PRESUPUESTOS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CCFF">
                            <a:tint val="66000"/>
                            <a:satMod val="160000"/>
                          </a:srgbClr>
                        </a:gs>
                        <a:gs pos="50000">
                          <a:srgbClr val="66CCFF">
                            <a:tint val="44500"/>
                            <a:satMod val="160000"/>
                          </a:srgbClr>
                        </a:gs>
                        <a:gs pos="100000">
                          <a:srgbClr val="66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 EGRESOS DEVENGADOS 3er.TRIMESTRE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CCFF">
                            <a:tint val="66000"/>
                            <a:satMod val="160000"/>
                          </a:srgbClr>
                        </a:gs>
                        <a:gs pos="50000">
                          <a:srgbClr val="66CCFF">
                            <a:tint val="44500"/>
                            <a:satMod val="160000"/>
                          </a:srgbClr>
                        </a:gs>
                        <a:gs pos="100000">
                          <a:srgbClr val="66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% DEVENGADO 3er TRIMESTRE</a:t>
                      </a:r>
                      <a:br>
                        <a:rPr lang="es-CL" sz="1000" b="1" u="none" strike="noStrike" dirty="0">
                          <a:effectLst/>
                        </a:rPr>
                      </a:b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CCFF">
                            <a:tint val="66000"/>
                            <a:satMod val="160000"/>
                          </a:srgbClr>
                        </a:gs>
                        <a:gs pos="50000">
                          <a:srgbClr val="66CCFF">
                            <a:tint val="44500"/>
                            <a:satMod val="160000"/>
                          </a:srgbClr>
                        </a:gs>
                        <a:gs pos="100000">
                          <a:srgbClr val="66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TOTAL EGRESOS DEVENGADOS AL 30-09-2022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CCFF">
                            <a:tint val="66000"/>
                            <a:satMod val="160000"/>
                          </a:srgbClr>
                        </a:gs>
                        <a:gs pos="50000">
                          <a:srgbClr val="66CCFF">
                            <a:tint val="44500"/>
                            <a:satMod val="160000"/>
                          </a:srgbClr>
                        </a:gs>
                        <a:gs pos="100000">
                          <a:srgbClr val="66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% DEVENGADO AL 30.09.2022</a:t>
                      </a:r>
                      <a:br>
                        <a:rPr lang="es-CL" sz="1000" b="1" u="none" strike="noStrike" dirty="0">
                          <a:effectLst/>
                        </a:rPr>
                      </a:b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CCFF">
                            <a:tint val="66000"/>
                            <a:satMod val="160000"/>
                          </a:srgbClr>
                        </a:gs>
                        <a:gs pos="50000">
                          <a:srgbClr val="66CCFF">
                            <a:tint val="44500"/>
                            <a:satMod val="160000"/>
                          </a:srgbClr>
                        </a:gs>
                        <a:gs pos="100000">
                          <a:srgbClr val="66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38493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 dirty="0">
                          <a:effectLst/>
                        </a:rPr>
                        <a:t>GASTO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$7.161.013.000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b="1" u="none" strike="noStrike" dirty="0">
                          <a:effectLst/>
                        </a:rPr>
                        <a:t>$1.761.733.170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b="1" u="none" strike="noStrike" dirty="0">
                          <a:effectLst/>
                        </a:rPr>
                        <a:t>24,60</a:t>
                      </a:r>
                      <a:r>
                        <a:rPr lang="es-CL" sz="1000" u="none" strike="noStrike" dirty="0">
                          <a:effectLst/>
                        </a:rPr>
                        <a:t>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b="1" u="none" strike="noStrike" dirty="0">
                          <a:effectLst/>
                        </a:rPr>
                        <a:t>$4.978.625.226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b="1" u="none" strike="noStrike" dirty="0">
                          <a:effectLst/>
                        </a:rPr>
                        <a:t>69,52%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143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 dirty="0">
                          <a:effectLst/>
                        </a:rPr>
                        <a:t>21 - GASTO EN PERSONAL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$4.856.000.000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dirty="0">
                          <a:effectLst/>
                        </a:rPr>
                        <a:t>$1.288.104.061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dirty="0">
                          <a:effectLst/>
                        </a:rPr>
                        <a:t>26,53%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dirty="0">
                          <a:effectLst/>
                        </a:rPr>
                        <a:t>$3.847.346.453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>
                          <a:effectLst/>
                        </a:rPr>
                        <a:t>79,23%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828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 dirty="0">
                          <a:effectLst/>
                        </a:rPr>
                        <a:t>22 - BIENES Y SERVICIOS DE CONSUMO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$1.258.444.000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dirty="0">
                          <a:effectLst/>
                        </a:rPr>
                        <a:t>$247.353.262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dirty="0">
                          <a:effectLst/>
                        </a:rPr>
                        <a:t>19,66%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dirty="0">
                          <a:effectLst/>
                        </a:rPr>
                        <a:t>$551.991.275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>
                          <a:effectLst/>
                        </a:rPr>
                        <a:t>43,86%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477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>
                          <a:effectLst/>
                        </a:rPr>
                        <a:t>24 - TRANSFERENCIAS CORRIENTES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$803.503.000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dirty="0">
                          <a:effectLst/>
                        </a:rPr>
                        <a:t>$204.073.451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dirty="0">
                          <a:effectLst/>
                        </a:rPr>
                        <a:t>25,40%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dirty="0">
                          <a:effectLst/>
                        </a:rPr>
                        <a:t>$516.457.716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dirty="0">
                          <a:effectLst/>
                        </a:rPr>
                        <a:t>64,28%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5028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 dirty="0">
                          <a:effectLst/>
                        </a:rPr>
                        <a:t>29 - ADQUISICION DE ACTIVOS NO FINANCIEROS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$176.027.000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dirty="0">
                          <a:effectLst/>
                        </a:rPr>
                        <a:t>$22.202.396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dirty="0">
                          <a:effectLst/>
                        </a:rPr>
                        <a:t>12,61%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dirty="0">
                          <a:effectLst/>
                        </a:rPr>
                        <a:t>$62.829.782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>
                          <a:effectLst/>
                        </a:rPr>
                        <a:t>35,69%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36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EJECUCIÓN PRESUPUESTARIA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b="1" u="none" strike="noStrike" dirty="0">
                          <a:effectLst/>
                        </a:rPr>
                        <a:t>24,60%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b="1" u="none" strike="noStrike" dirty="0">
                          <a:effectLst/>
                        </a:rPr>
                        <a:t>69,52%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Imagen 12">
            <a:extLst>
              <a:ext uri="{FF2B5EF4-FFF2-40B4-BE49-F238E27FC236}">
                <a16:creationId xmlns="" xmlns:a16="http://schemas.microsoft.com/office/drawing/2014/main" id="{6A251E6A-4B44-AC5C-A194-26D1E25CA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946" y="-18010"/>
            <a:ext cx="4955177" cy="154378"/>
          </a:xfrm>
          <a:prstGeom prst="rect">
            <a:avLst/>
          </a:prstGeom>
        </p:spPr>
      </p:pic>
      <p:pic>
        <p:nvPicPr>
          <p:cNvPr id="6" name="Imagen 12">
            <a:extLst>
              <a:ext uri="{FF2B5EF4-FFF2-40B4-BE49-F238E27FC236}">
                <a16:creationId xmlns="" xmlns:a16="http://schemas.microsoft.com/office/drawing/2014/main" id="{6A251E6A-4B44-AC5C-A194-26D1E25CA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9479" y="6714508"/>
            <a:ext cx="4955177" cy="154378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63283" y="1651168"/>
            <a:ext cx="4909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rgbClr val="012A59"/>
                </a:solidFill>
                <a:ea typeface="Lato" panose="020F0502020204030203" pitchFamily="34" charset="0"/>
                <a:cs typeface="Lato" panose="020F0502020204030203" pitchFamily="34" charset="0"/>
              </a:rPr>
              <a:t>PERSONAL DE PLANTA, CONTRATA, OTRAS REMUNERACIONES</a:t>
            </a:r>
            <a:r>
              <a:rPr lang="es-CL" sz="1200" b="1" dirty="0" smtClean="0">
                <a:solidFill>
                  <a:srgbClr val="012A59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s-CL" sz="1200" b="1" dirty="0">
              <a:solidFill>
                <a:srgbClr val="012A59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228601" y="2223020"/>
            <a:ext cx="49094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200" b="1" dirty="0" smtClean="0">
                <a:solidFill>
                  <a:srgbClr val="012A59"/>
                </a:solidFill>
                <a:ea typeface="Lato" panose="020F0502020204030203" pitchFamily="34" charset="0"/>
                <a:cs typeface="Lato" panose="020F0502020204030203" pitchFamily="34" charset="0"/>
              </a:rPr>
              <a:t>VESTUARIO</a:t>
            </a:r>
            <a:r>
              <a:rPr lang="es-CL" sz="1200" b="1" dirty="0">
                <a:solidFill>
                  <a:srgbClr val="012A59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s-CL" sz="1200" b="1" dirty="0" smtClean="0">
                <a:solidFill>
                  <a:srgbClr val="012A59"/>
                </a:solidFill>
                <a:ea typeface="Lato" panose="020F0502020204030203" pitchFamily="34" charset="0"/>
                <a:cs typeface="Lato" panose="020F0502020204030203" pitchFamily="34" charset="0"/>
              </a:rPr>
              <a:t>COMBUSTIBLES</a:t>
            </a:r>
            <a:r>
              <a:rPr lang="es-CL" sz="1200" b="1" dirty="0">
                <a:solidFill>
                  <a:srgbClr val="012A59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s-CL" sz="1200" b="1" dirty="0" smtClean="0">
                <a:solidFill>
                  <a:srgbClr val="012A59"/>
                </a:solidFill>
                <a:ea typeface="Lato" panose="020F0502020204030203" pitchFamily="34" charset="0"/>
                <a:cs typeface="Lato" panose="020F0502020204030203" pitchFamily="34" charset="0"/>
              </a:rPr>
              <a:t>MANTENCIONES, MATERIALES </a:t>
            </a:r>
            <a:r>
              <a:rPr lang="es-CL" sz="1200" b="1" dirty="0">
                <a:solidFill>
                  <a:srgbClr val="012A59"/>
                </a:solidFill>
                <a:ea typeface="Lato" panose="020F0502020204030203" pitchFamily="34" charset="0"/>
                <a:cs typeface="Lato" panose="020F0502020204030203" pitchFamily="34" charset="0"/>
              </a:rPr>
              <a:t>DE USO Y CONSUMO, SERVICIOS BÁSICOS, </a:t>
            </a:r>
            <a:r>
              <a:rPr lang="es-CL" sz="1200" b="1" dirty="0" smtClean="0">
                <a:solidFill>
                  <a:srgbClr val="012A59"/>
                </a:solidFill>
                <a:ea typeface="Lato" panose="020F0502020204030203" pitchFamily="34" charset="0"/>
                <a:cs typeface="Lato" panose="020F0502020204030203" pitchFamily="34" charset="0"/>
              </a:rPr>
              <a:t>PUBLICIDAD </a:t>
            </a:r>
            <a:r>
              <a:rPr lang="es-CL" sz="1200" b="1" dirty="0">
                <a:solidFill>
                  <a:srgbClr val="012A59"/>
                </a:solidFill>
                <a:ea typeface="Lato" panose="020F0502020204030203" pitchFamily="34" charset="0"/>
                <a:cs typeface="Lato" panose="020F0502020204030203" pitchFamily="34" charset="0"/>
              </a:rPr>
              <a:t>Y DIFUSIÓN, </a:t>
            </a:r>
            <a:r>
              <a:rPr lang="es-CL" sz="1200" b="1" dirty="0" smtClean="0">
                <a:solidFill>
                  <a:srgbClr val="012A59"/>
                </a:solidFill>
                <a:ea typeface="Lato" panose="020F0502020204030203" pitchFamily="34" charset="0"/>
                <a:cs typeface="Lato" panose="020F0502020204030203" pitchFamily="34" charset="0"/>
              </a:rPr>
              <a:t>SERV. </a:t>
            </a:r>
            <a:r>
              <a:rPr lang="es-CL" sz="1200" b="1" dirty="0">
                <a:solidFill>
                  <a:srgbClr val="012A59"/>
                </a:solidFill>
                <a:ea typeface="Lato" panose="020F0502020204030203" pitchFamily="34" charset="0"/>
                <a:cs typeface="Lato" panose="020F0502020204030203" pitchFamily="34" charset="0"/>
              </a:rPr>
              <a:t>GENERALES, ARRIENDOS, </a:t>
            </a:r>
            <a:r>
              <a:rPr lang="es-CL" sz="1200" b="1" dirty="0" smtClean="0">
                <a:solidFill>
                  <a:srgbClr val="012A59"/>
                </a:solidFill>
                <a:ea typeface="Lato" panose="020F0502020204030203" pitchFamily="34" charset="0"/>
                <a:cs typeface="Lato" panose="020F0502020204030203" pitchFamily="34" charset="0"/>
              </a:rPr>
              <a:t>SERV. </a:t>
            </a:r>
            <a:r>
              <a:rPr lang="es-CL" sz="1200" b="1" dirty="0">
                <a:solidFill>
                  <a:srgbClr val="012A59"/>
                </a:solidFill>
                <a:ea typeface="Lato" panose="020F0502020204030203" pitchFamily="34" charset="0"/>
                <a:cs typeface="Lato" panose="020F0502020204030203" pitchFamily="34" charset="0"/>
              </a:rPr>
              <a:t>FINANCIEROS Y SEGUROS, SERVICIOS TÉCNICOS Y PROFESIONALES, OTROS GASTOS EN BS Y </a:t>
            </a:r>
            <a:r>
              <a:rPr lang="es-CL" sz="1200" b="1" dirty="0" smtClean="0">
                <a:solidFill>
                  <a:srgbClr val="012A59"/>
                </a:solidFill>
                <a:ea typeface="Lato" panose="020F0502020204030203" pitchFamily="34" charset="0"/>
                <a:cs typeface="Lato" panose="020F0502020204030203" pitchFamily="34" charset="0"/>
              </a:rPr>
              <a:t>SERVICIOS.</a:t>
            </a:r>
            <a:endParaRPr lang="es-CL" sz="1200" b="1" dirty="0">
              <a:solidFill>
                <a:srgbClr val="012A59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228597" y="3743235"/>
            <a:ext cx="4909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200" b="1" dirty="0">
                <a:solidFill>
                  <a:srgbClr val="012A59"/>
                </a:solidFill>
                <a:ea typeface="Lato" panose="020F0502020204030203" pitchFamily="34" charset="0"/>
                <a:cs typeface="Lato" panose="020F0502020204030203" pitchFamily="34" charset="0"/>
              </a:rPr>
              <a:t>DIETAS SESIONES, DIETAS COMISIONES, DIETA ANUAL, PASAJES Y REEMB. SERVICIOS EN EL PAÍS, GASTOS NO REEM. LEY 20.817 NACIONAL, SEGURO CONTRA ACCIDENTES DEL TRABAJO.</a:t>
            </a:r>
          </a:p>
        </p:txBody>
      </p:sp>
      <p:sp>
        <p:nvSpPr>
          <p:cNvPr id="44" name="43 Rectángulo"/>
          <p:cNvSpPr/>
          <p:nvPr/>
        </p:nvSpPr>
        <p:spPr>
          <a:xfrm>
            <a:off x="228601" y="5073524"/>
            <a:ext cx="47679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200" b="1" dirty="0" smtClean="0">
                <a:solidFill>
                  <a:srgbClr val="012A59"/>
                </a:solidFill>
                <a:ea typeface="Lato" panose="020F0502020204030203" pitchFamily="34" charset="0"/>
                <a:cs typeface="Lato" panose="020F0502020204030203" pitchFamily="34" charset="0"/>
              </a:rPr>
              <a:t>MOBILIARIO </a:t>
            </a:r>
            <a:r>
              <a:rPr lang="es-CL" sz="1200" b="1" dirty="0">
                <a:solidFill>
                  <a:srgbClr val="012A59"/>
                </a:solidFill>
                <a:ea typeface="Lato" panose="020F0502020204030203" pitchFamily="34" charset="0"/>
                <a:cs typeface="Lato" panose="020F0502020204030203" pitchFamily="34" charset="0"/>
              </a:rPr>
              <a:t>Y OTROS, EQUIPOS INFORMÁTICOS.</a:t>
            </a:r>
          </a:p>
        </p:txBody>
      </p:sp>
    </p:spTree>
    <p:extLst>
      <p:ext uri="{BB962C8B-B14F-4D97-AF65-F5344CB8AC3E}">
        <p14:creationId xmlns:p14="http://schemas.microsoft.com/office/powerpoint/2010/main" val="216236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7" grpId="0"/>
      <p:bldP spid="42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13B4BF9E-3E9B-243F-5437-47406AE1D3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43"/>
          <a:stretch/>
        </p:blipFill>
        <p:spPr>
          <a:xfrm>
            <a:off x="6083299" y="136367"/>
            <a:ext cx="6108700" cy="2259204"/>
          </a:xfrm>
          <a:prstGeom prst="rect">
            <a:avLst/>
          </a:prstGeom>
        </p:spPr>
      </p:pic>
      <p:pic>
        <p:nvPicPr>
          <p:cNvPr id="3074" name="Picture 2" descr="El desafío de recuperar el histórico liderazgo de Concepción y la Región  del Bío Bí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91" y="1964850"/>
            <a:ext cx="6526052" cy="345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6A251E6A-4B44-AC5C-A194-26D1E25CA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946" y="-18010"/>
            <a:ext cx="4955177" cy="154378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6096000" y="256478"/>
            <a:ext cx="5947317" cy="6467707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X|</a:t>
            </a:r>
            <a:endParaRPr lang="es-CL" dirty="0"/>
          </a:p>
        </p:txBody>
      </p:sp>
      <p:sp>
        <p:nvSpPr>
          <p:cNvPr id="2" name="1 Rectángulo"/>
          <p:cNvSpPr/>
          <p:nvPr/>
        </p:nvSpPr>
        <p:spPr>
          <a:xfrm>
            <a:off x="6083298" y="2046514"/>
            <a:ext cx="491673" cy="3265715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643015"/>
              </p:ext>
            </p:extLst>
          </p:nvPr>
        </p:nvGraphicFramePr>
        <p:xfrm>
          <a:off x="6172200" y="3298357"/>
          <a:ext cx="5758541" cy="24840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9659"/>
                <a:gridCol w="1014619"/>
                <a:gridCol w="1061063"/>
                <a:gridCol w="1043200"/>
              </a:tblGrid>
              <a:tr h="48985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GASTO  </a:t>
                      </a:r>
                      <a:r>
                        <a:rPr lang="es-CL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PRESUPUESTARIO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CCFF">
                            <a:tint val="66000"/>
                            <a:satMod val="160000"/>
                          </a:srgbClr>
                        </a:gs>
                        <a:gs pos="50000">
                          <a:srgbClr val="66CCFF">
                            <a:tint val="44500"/>
                            <a:satMod val="160000"/>
                          </a:srgbClr>
                        </a:gs>
                        <a:gs pos="100000">
                          <a:srgbClr val="66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 DE PRESUPUESTOS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CCFF">
                            <a:tint val="66000"/>
                            <a:satMod val="160000"/>
                          </a:srgbClr>
                        </a:gs>
                        <a:gs pos="50000">
                          <a:srgbClr val="66CCFF">
                            <a:tint val="44500"/>
                            <a:satMod val="160000"/>
                          </a:srgbClr>
                        </a:gs>
                        <a:gs pos="100000">
                          <a:srgbClr val="66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GASTOS DEVENGADOS 3ER TRIMESTRE 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CCFF">
                            <a:tint val="66000"/>
                            <a:satMod val="160000"/>
                          </a:srgbClr>
                        </a:gs>
                        <a:gs pos="50000">
                          <a:srgbClr val="66CCFF">
                            <a:tint val="44500"/>
                            <a:satMod val="160000"/>
                          </a:srgbClr>
                        </a:gs>
                        <a:gs pos="100000">
                          <a:srgbClr val="66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GASTOS DEVENGADOS AL 30.09.2022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CCFF">
                            <a:tint val="66000"/>
                            <a:satMod val="160000"/>
                          </a:srgbClr>
                        </a:gs>
                        <a:gs pos="50000">
                          <a:srgbClr val="66CCFF">
                            <a:tint val="44500"/>
                            <a:satMod val="160000"/>
                          </a:srgbClr>
                        </a:gs>
                        <a:gs pos="100000">
                          <a:srgbClr val="66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24899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L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$112.363.441.000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$11.992.018.768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$63.564.353.717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3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L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BIENES Y SERVICIOS DE CONSUMO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$8.500.000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$820.152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$820.152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93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L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 TRANSFERENCIAS CORRIENTES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$6.422.888.000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$1.434.008.213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$4.016.456.959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35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L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 OTROS GASTOS CORRIENTES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$411.000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                         -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                        -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65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L" sz="10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 ADQUISICION DE ACTIVOS NO FINANCIEROS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$6.280.377.000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$2.108.465.558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$2.865.731.578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18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L" sz="10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 INICIATIVAS DE INVERSION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$21.525.169.000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$4.248.829.265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$13.966.476.349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91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L" sz="10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 TRANSFERENCIAS DE CAPITAL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$78.126.096.000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$4.199.895.580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$42.714.868.679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533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s-CL" sz="1000" b="1" u="none" strike="noStrike" dirty="0" smtClean="0">
                          <a:effectLst/>
                        </a:rPr>
                        <a:t>EJECUCIÓN PRESUPUESTARIA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56,57%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146891" y="348331"/>
            <a:ext cx="5470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rgbClr val="012A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II)  </a:t>
            </a:r>
            <a:r>
              <a:rPr lang="es-CL" sz="2800" b="1" u="sng" dirty="0" smtClean="0">
                <a:solidFill>
                  <a:srgbClr val="012A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PROGRAMA INVERSIÓN REGIONAL</a:t>
            </a:r>
            <a:endParaRPr lang="es-CL" sz="2800" b="1" u="sng" dirty="0">
              <a:solidFill>
                <a:srgbClr val="012A5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172200" y="2398881"/>
            <a:ext cx="2133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smtClean="0"/>
              <a:t>1ER T.:  8,37%  -  2DO T. 32,94%</a:t>
            </a:r>
            <a:endParaRPr lang="es-CL" sz="12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6172199" y="5782421"/>
            <a:ext cx="2133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smtClean="0"/>
              <a:t>1ER T.:  6,50%  -  2DO T. 39,39%</a:t>
            </a:r>
            <a:endParaRPr lang="es-CL" sz="1200" dirty="0"/>
          </a:p>
        </p:txBody>
      </p:sp>
      <p:pic>
        <p:nvPicPr>
          <p:cNvPr id="18" name="Imagen 12">
            <a:extLst>
              <a:ext uri="{FF2B5EF4-FFF2-40B4-BE49-F238E27FC236}">
                <a16:creationId xmlns="" xmlns:a16="http://schemas.microsoft.com/office/drawing/2014/main" id="{6A251E6A-4B44-AC5C-A194-26D1E25CA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9479" y="6714508"/>
            <a:ext cx="4955177" cy="154378"/>
          </a:xfrm>
          <a:prstGeom prst="rect">
            <a:avLst/>
          </a:prstGeom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767774"/>
              </p:ext>
            </p:extLst>
          </p:nvPr>
        </p:nvGraphicFramePr>
        <p:xfrm>
          <a:off x="6172200" y="524115"/>
          <a:ext cx="5736770" cy="1863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5022"/>
                <a:gridCol w="1011435"/>
                <a:gridCol w="1061743"/>
                <a:gridCol w="1088570"/>
              </a:tblGrid>
              <a:tr h="5317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 smtClean="0">
                          <a:effectLst/>
                        </a:rPr>
                        <a:t>INGRESO</a:t>
                      </a:r>
                      <a:r>
                        <a:rPr lang="es-CL" sz="1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s-CL" sz="1000" b="1" u="none" strike="noStrike" dirty="0" smtClean="0">
                          <a:effectLst/>
                        </a:rPr>
                        <a:t>PRESUPUESTARIO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CCFF">
                            <a:tint val="66000"/>
                            <a:satMod val="160000"/>
                          </a:srgbClr>
                        </a:gs>
                        <a:gs pos="50000">
                          <a:srgbClr val="66CCFF">
                            <a:tint val="44500"/>
                            <a:satMod val="160000"/>
                          </a:srgbClr>
                        </a:gs>
                        <a:gs pos="100000">
                          <a:srgbClr val="66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LEY DE PRESUPUESTOS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CCFF">
                            <a:tint val="66000"/>
                            <a:satMod val="160000"/>
                          </a:srgbClr>
                        </a:gs>
                        <a:gs pos="50000">
                          <a:srgbClr val="66CCFF">
                            <a:tint val="44500"/>
                            <a:satMod val="160000"/>
                          </a:srgbClr>
                        </a:gs>
                        <a:gs pos="100000">
                          <a:srgbClr val="66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effectLst/>
                        </a:rPr>
                        <a:t>INGRESOS DEVENGADOS 3ER TRIMESTRE 2022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CCFF">
                            <a:tint val="66000"/>
                            <a:satMod val="160000"/>
                          </a:srgbClr>
                        </a:gs>
                        <a:gs pos="50000">
                          <a:srgbClr val="66CCFF">
                            <a:tint val="44500"/>
                            <a:satMod val="160000"/>
                          </a:srgbClr>
                        </a:gs>
                        <a:gs pos="100000">
                          <a:srgbClr val="66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TOTAL INGRESOS DEVENGADOS AL 30.09.2022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CCFF">
                            <a:tint val="66000"/>
                            <a:satMod val="160000"/>
                          </a:srgbClr>
                        </a:gs>
                        <a:gs pos="50000">
                          <a:srgbClr val="66CCFF">
                            <a:tint val="44500"/>
                            <a:satMod val="160000"/>
                          </a:srgbClr>
                        </a:gs>
                        <a:gs pos="100000">
                          <a:srgbClr val="66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22201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1" u="none" strike="noStrike" dirty="0">
                          <a:effectLst/>
                        </a:rPr>
                        <a:t>INGRESOS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b="1" u="none" strike="noStrike" dirty="0">
                          <a:effectLst/>
                        </a:rPr>
                        <a:t>$112.363.441.000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b="1" u="none" strike="noStrike" dirty="0">
                          <a:effectLst/>
                        </a:rPr>
                        <a:t>$26.205.643.201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b="1" u="none" strike="noStrike" dirty="0">
                          <a:effectLst/>
                        </a:rPr>
                        <a:t>$72.622.308.870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01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 dirty="0">
                          <a:effectLst/>
                        </a:rPr>
                        <a:t>06 RENTAS DE LA PROPIEDAD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dirty="0">
                          <a:effectLst/>
                        </a:rPr>
                        <a:t> 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dirty="0">
                          <a:effectLst/>
                        </a:rPr>
                        <a:t>$15.988.161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>
                          <a:effectLst/>
                        </a:rPr>
                        <a:t>$45.476.781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01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 dirty="0">
                          <a:effectLst/>
                        </a:rPr>
                        <a:t>08 OTROS INGRESOS CORRIENTES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dirty="0">
                          <a:effectLst/>
                        </a:rPr>
                        <a:t> 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dirty="0">
                          <a:effectLst/>
                        </a:rPr>
                        <a:t>$488.056.680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>
                          <a:effectLst/>
                        </a:rPr>
                        <a:t>$4.613.933.150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01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>
                          <a:effectLst/>
                        </a:rPr>
                        <a:t>12 RECUPERACION DE PRESTAMOS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dirty="0">
                          <a:effectLst/>
                        </a:rPr>
                        <a:t> 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dirty="0">
                          <a:effectLst/>
                        </a:rPr>
                        <a:t>$73.521.591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>
                          <a:effectLst/>
                        </a:rPr>
                        <a:t>$166.128.502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01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>
                          <a:effectLst/>
                        </a:rPr>
                        <a:t>13 TRANSFERENCIAS PARA GASTOS DE CAPITAL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dirty="0">
                          <a:effectLst/>
                        </a:rPr>
                        <a:t>$25.628.076.769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>
                          <a:effectLst/>
                        </a:rPr>
                        <a:t>$67.796.770.437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015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s-CL" sz="1000" b="1" u="none" strike="noStrike" dirty="0">
                          <a:effectLst/>
                        </a:rPr>
                        <a:t>EJECUCIÓN </a:t>
                      </a:r>
                      <a:r>
                        <a:rPr lang="es-CL" sz="1000" b="1" u="none" strike="noStrike" dirty="0" smtClean="0">
                          <a:effectLst/>
                        </a:rPr>
                        <a:t>PRESUPUESTARIA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200" b="1" u="none" strike="noStrike" dirty="0">
                          <a:effectLst/>
                        </a:rPr>
                        <a:t>23,32%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200" b="1" u="none" strike="noStrike" dirty="0">
                          <a:effectLst/>
                        </a:rPr>
                        <a:t>64,63%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29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13B4BF9E-3E9B-243F-5437-47406AE1D3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43"/>
          <a:stretch/>
        </p:blipFill>
        <p:spPr>
          <a:xfrm>
            <a:off x="6083299" y="136367"/>
            <a:ext cx="6108700" cy="225920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6" t="25811" r="9849" b="10962"/>
          <a:stretch/>
        </p:blipFill>
        <p:spPr bwMode="auto">
          <a:xfrm>
            <a:off x="579863" y="379544"/>
            <a:ext cx="11296186" cy="612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794657" y="4114800"/>
            <a:ext cx="9486899" cy="206829"/>
          </a:xfrm>
          <a:prstGeom prst="rect">
            <a:avLst/>
          </a:prstGeom>
          <a:noFill/>
          <a:ln w="38100">
            <a:solidFill>
              <a:srgbClr val="FF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12">
            <a:extLst>
              <a:ext uri="{FF2B5EF4-FFF2-40B4-BE49-F238E27FC236}">
                <a16:creationId xmlns="" xmlns:a16="http://schemas.microsoft.com/office/drawing/2014/main" id="{6A251E6A-4B44-AC5C-A194-26D1E25CA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946" y="-18010"/>
            <a:ext cx="4955177" cy="154378"/>
          </a:xfrm>
          <a:prstGeom prst="rect">
            <a:avLst/>
          </a:prstGeom>
        </p:spPr>
      </p:pic>
      <p:pic>
        <p:nvPicPr>
          <p:cNvPr id="8" name="Imagen 12">
            <a:extLst>
              <a:ext uri="{FF2B5EF4-FFF2-40B4-BE49-F238E27FC236}">
                <a16:creationId xmlns="" xmlns:a16="http://schemas.microsoft.com/office/drawing/2014/main" id="{6A251E6A-4B44-AC5C-A194-26D1E25CA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9479" y="6714508"/>
            <a:ext cx="4955177" cy="15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6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1">
            <a:extLst>
              <a:ext uri="{FF2B5EF4-FFF2-40B4-BE49-F238E27FC236}">
                <a16:creationId xmlns="" xmlns:a16="http://schemas.microsoft.com/office/drawing/2014/main" id="{13B4BF9E-3E9B-243F-5437-47406AE1D3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43"/>
          <a:stretch/>
        </p:blipFill>
        <p:spPr>
          <a:xfrm>
            <a:off x="6083300" y="136367"/>
            <a:ext cx="6108700" cy="2259204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86" y="632307"/>
            <a:ext cx="10417629" cy="583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27 Rectángulo"/>
          <p:cNvSpPr/>
          <p:nvPr/>
        </p:nvSpPr>
        <p:spPr>
          <a:xfrm>
            <a:off x="1502227" y="2472833"/>
            <a:ext cx="2394860" cy="53569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12">
            <a:extLst>
              <a:ext uri="{FF2B5EF4-FFF2-40B4-BE49-F238E27FC236}">
                <a16:creationId xmlns="" xmlns:a16="http://schemas.microsoft.com/office/drawing/2014/main" id="{6A251E6A-4B44-AC5C-A194-26D1E25CA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946" y="-18010"/>
            <a:ext cx="4955177" cy="154378"/>
          </a:xfrm>
          <a:prstGeom prst="rect">
            <a:avLst/>
          </a:prstGeom>
        </p:spPr>
      </p:pic>
      <p:pic>
        <p:nvPicPr>
          <p:cNvPr id="6" name="Imagen 12">
            <a:extLst>
              <a:ext uri="{FF2B5EF4-FFF2-40B4-BE49-F238E27FC236}">
                <a16:creationId xmlns="" xmlns:a16="http://schemas.microsoft.com/office/drawing/2014/main" id="{6A251E6A-4B44-AC5C-A194-26D1E25CA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9479" y="6714508"/>
            <a:ext cx="4955177" cy="154378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1175657" y="742501"/>
            <a:ext cx="10221686" cy="5616091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7" name="16 CuadroTexto"/>
          <p:cNvSpPr txBox="1"/>
          <p:nvPr/>
        </p:nvSpPr>
        <p:spPr>
          <a:xfrm>
            <a:off x="1525903" y="2541001"/>
            <a:ext cx="2394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 smtClean="0">
                <a:solidFill>
                  <a:srgbClr val="012A59"/>
                </a:solidFill>
                <a:ea typeface="Lato" panose="020F0502020204030203" pitchFamily="34" charset="0"/>
                <a:cs typeface="Lato" panose="020F0502020204030203" pitchFamily="34" charset="0"/>
              </a:rPr>
              <a:t>SUBTITULO 24, </a:t>
            </a:r>
          </a:p>
          <a:p>
            <a:r>
              <a:rPr lang="es-CL" sz="1200" b="1" dirty="0" smtClean="0">
                <a:solidFill>
                  <a:srgbClr val="012A59"/>
                </a:solidFill>
                <a:ea typeface="Lato" panose="020F0502020204030203" pitchFamily="34" charset="0"/>
                <a:cs typeface="Lato" panose="020F0502020204030203" pitchFamily="34" charset="0"/>
              </a:rPr>
              <a:t>BIENES Y SERVICIOS DE CONSUMO</a:t>
            </a: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729221"/>
              </p:ext>
            </p:extLst>
          </p:nvPr>
        </p:nvGraphicFramePr>
        <p:xfrm>
          <a:off x="4538434" y="2262340"/>
          <a:ext cx="5008336" cy="1104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0840"/>
                <a:gridCol w="934911"/>
                <a:gridCol w="1043528"/>
                <a:gridCol w="1034143"/>
                <a:gridCol w="674914"/>
              </a:tblGrid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CONCEPTO PRESUPUESTARIO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LEY PRESUPUESTOS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GASTOS DEVENGADOS  3ER TRIMESTRE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GASTOS DEVENGADOS AL 30-09-2022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% EJECUCIÓN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 dirty="0">
                          <a:effectLst/>
                        </a:rPr>
                        <a:t>24 TRANSFERENCIAS CORRIENTES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dirty="0">
                          <a:effectLst/>
                        </a:rPr>
                        <a:t>$6.422.888.000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100" b="1" u="none" strike="noStrike" dirty="0">
                          <a:effectLst/>
                        </a:rPr>
                        <a:t>$1.434.008.213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dirty="0">
                          <a:effectLst/>
                        </a:rPr>
                        <a:t>$4.016.456.959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200" b="1" u="none" strike="noStrike" dirty="0">
                          <a:effectLst/>
                        </a:rPr>
                        <a:t>62,50%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257984"/>
              </p:ext>
            </p:extLst>
          </p:nvPr>
        </p:nvGraphicFramePr>
        <p:xfrm>
          <a:off x="4538433" y="3823729"/>
          <a:ext cx="6629399" cy="20170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48057"/>
                <a:gridCol w="892960"/>
                <a:gridCol w="988382"/>
              </a:tblGrid>
              <a:tr h="37468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 dirty="0">
                          <a:ln>
                            <a:noFill/>
                          </a:ln>
                          <a:effectLst/>
                        </a:rPr>
                        <a:t>NOMBRE INICIATIVA</a:t>
                      </a:r>
                      <a:endParaRPr lang="es-CL" sz="10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BEF">
                            <a:shade val="30000"/>
                            <a:satMod val="115000"/>
                          </a:srgbClr>
                        </a:gs>
                        <a:gs pos="50000">
                          <a:srgbClr val="FFFBEF">
                            <a:shade val="67500"/>
                            <a:satMod val="115000"/>
                          </a:srgbClr>
                        </a:gs>
                        <a:gs pos="100000">
                          <a:srgbClr val="FFFBE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 dirty="0">
                          <a:ln>
                            <a:noFill/>
                          </a:ln>
                          <a:effectLst/>
                        </a:rPr>
                        <a:t>PROVINCIA</a:t>
                      </a:r>
                      <a:endParaRPr lang="es-CL" sz="10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BEF">
                            <a:shade val="30000"/>
                            <a:satMod val="115000"/>
                          </a:srgbClr>
                        </a:gs>
                        <a:gs pos="50000">
                          <a:srgbClr val="FFFBEF">
                            <a:shade val="67500"/>
                            <a:satMod val="115000"/>
                          </a:srgbClr>
                        </a:gs>
                        <a:gs pos="100000">
                          <a:srgbClr val="FFFBE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 dirty="0">
                          <a:ln>
                            <a:noFill/>
                          </a:ln>
                          <a:effectLst/>
                        </a:rPr>
                        <a:t>GASTO 2022</a:t>
                      </a:r>
                      <a:endParaRPr lang="es-CL" sz="10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BEF">
                            <a:shade val="30000"/>
                            <a:satMod val="115000"/>
                          </a:srgbClr>
                        </a:gs>
                        <a:gs pos="50000">
                          <a:srgbClr val="FFFBEF">
                            <a:shade val="67500"/>
                            <a:satMod val="115000"/>
                          </a:srgbClr>
                        </a:gs>
                        <a:gs pos="100000">
                          <a:srgbClr val="FFFBE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20815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ln>
                            <a:noFill/>
                          </a:ln>
                          <a:effectLst/>
                        </a:rPr>
                        <a:t>SUBVENCIONES 7% A ENTIDADES PRIVADAS</a:t>
                      </a:r>
                      <a:endParaRPr lang="es-CL" sz="10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ln>
                            <a:noFill/>
                          </a:ln>
                          <a:effectLst/>
                        </a:rPr>
                        <a:t>REGIONAL</a:t>
                      </a:r>
                      <a:endParaRPr lang="es-CL" sz="10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u="none" strike="noStrike" dirty="0" smtClean="0">
                          <a:ln>
                            <a:noFill/>
                          </a:ln>
                          <a:effectLst/>
                        </a:rPr>
                        <a:t>$ 3.006.884.051</a:t>
                      </a:r>
                      <a:endParaRPr lang="es-CL" sz="10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</a:tr>
              <a:tr h="28517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ln>
                            <a:noFill/>
                          </a:ln>
                          <a:effectLst/>
                        </a:rPr>
                        <a:t>SUBSIDIO PARA LA OPERACIÓN DE SISTEMA DE AUTOGENERACION DE ENERGIA EN ISLA MOCHA</a:t>
                      </a:r>
                      <a:endParaRPr lang="es-CL" sz="10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ln>
                            <a:noFill/>
                          </a:ln>
                          <a:effectLst/>
                        </a:rPr>
                        <a:t>ARAUCO</a:t>
                      </a:r>
                      <a:endParaRPr lang="es-CL" sz="100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u="none" strike="noStrike" dirty="0" smtClean="0">
                          <a:ln>
                            <a:noFill/>
                          </a:ln>
                          <a:effectLst/>
                        </a:rPr>
                        <a:t>$ 362.925.959</a:t>
                      </a:r>
                      <a:endParaRPr lang="es-CL" sz="10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ln>
                            <a:noFill/>
                          </a:ln>
                          <a:effectLst/>
                        </a:rPr>
                        <a:t>SUBSIDIO A LA OPERACION DE SISTEMA DE AUTOGENERACION DE ENERGIA EN ISLA SANTA MARIA</a:t>
                      </a:r>
                      <a:endParaRPr lang="es-CL" sz="10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ln>
                            <a:noFill/>
                          </a:ln>
                          <a:effectLst/>
                        </a:rPr>
                        <a:t>CONCEPCION</a:t>
                      </a:r>
                      <a:endParaRPr lang="es-CL" sz="10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u="none" strike="noStrike" dirty="0" smtClean="0">
                          <a:ln>
                            <a:noFill/>
                          </a:ln>
                          <a:effectLst/>
                        </a:rPr>
                        <a:t>$ 137.524.091</a:t>
                      </a:r>
                      <a:endParaRPr lang="es-CL" sz="10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ln>
                            <a:noFill/>
                          </a:ln>
                          <a:effectLst/>
                        </a:rPr>
                        <a:t>PLANTA DE RECICLAJE Y COMPOSTAJE DE SANTA JUANA</a:t>
                      </a:r>
                      <a:endParaRPr lang="es-CL" sz="10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ln>
                            <a:noFill/>
                          </a:ln>
                          <a:effectLst/>
                        </a:rPr>
                        <a:t>BIOBÍO</a:t>
                      </a:r>
                      <a:endParaRPr lang="es-CL" sz="10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u="none" strike="noStrike" dirty="0" smtClean="0">
                          <a:ln>
                            <a:noFill/>
                          </a:ln>
                          <a:effectLst/>
                        </a:rPr>
                        <a:t>$ 300.587.414</a:t>
                      </a:r>
                      <a:endParaRPr lang="es-CL" sz="10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</a:tr>
              <a:tr h="20815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ln>
                            <a:noFill/>
                          </a:ln>
                          <a:effectLst/>
                        </a:rPr>
                        <a:t>SUBVENCIONES 7% A ENTIDADES PUBLICAS</a:t>
                      </a:r>
                      <a:endParaRPr lang="es-CL" sz="10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ln>
                            <a:noFill/>
                          </a:ln>
                          <a:effectLst/>
                        </a:rPr>
                        <a:t>REGIONAL</a:t>
                      </a:r>
                      <a:endParaRPr lang="es-CL" sz="10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u="none" strike="noStrike" dirty="0" smtClean="0">
                          <a:ln>
                            <a:noFill/>
                          </a:ln>
                          <a:effectLst/>
                        </a:rPr>
                        <a:t>$ 208.535.444</a:t>
                      </a:r>
                      <a:endParaRPr lang="es-CL" sz="10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</a:tr>
              <a:tr h="36878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1" u="none" strike="noStrike" kern="120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s-CL" sz="1000" b="1" u="none" strike="noStrike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INICIATIVAS</a:t>
                      </a:r>
                      <a:endParaRPr lang="es-CL" sz="1000" b="1" u="none" strike="noStrike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es-CL" sz="10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 dirty="0" smtClean="0">
                          <a:ln>
                            <a:noFill/>
                          </a:ln>
                          <a:effectLst/>
                        </a:rPr>
                        <a:t>$ 4.016.456.959</a:t>
                      </a:r>
                      <a:endParaRPr lang="es-CL" sz="10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</a:tr>
            </a:tbl>
          </a:graphicData>
        </a:graphic>
      </p:graphicFrame>
      <p:sp>
        <p:nvSpPr>
          <p:cNvPr id="27" name="26 Rectángulo"/>
          <p:cNvSpPr/>
          <p:nvPr/>
        </p:nvSpPr>
        <p:spPr>
          <a:xfrm>
            <a:off x="1446169" y="979572"/>
            <a:ext cx="2472145" cy="53569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166912"/>
              </p:ext>
            </p:extLst>
          </p:nvPr>
        </p:nvGraphicFramePr>
        <p:xfrm>
          <a:off x="4538433" y="818294"/>
          <a:ext cx="5008337" cy="895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9852"/>
                <a:gridCol w="903514"/>
                <a:gridCol w="1045029"/>
                <a:gridCol w="1045028"/>
                <a:gridCol w="674914"/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CONCEPTO PRESUPUESTARIO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LEY PRESUPUESTOS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GASTOS DEVENGADOS  3ER TRIMESTRE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GASTOS DEVENGADOS AL 30-09-2022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% EJECUCIÓN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 dirty="0">
                          <a:effectLst/>
                        </a:rPr>
                        <a:t>22 BIENES Y SERVICIOS DE CONSUMO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dirty="0">
                          <a:effectLst/>
                        </a:rPr>
                        <a:t>$8.500.000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200" b="1" u="none" strike="noStrike" dirty="0">
                          <a:effectLst/>
                        </a:rPr>
                        <a:t>$820.152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dirty="0">
                          <a:effectLst/>
                        </a:rPr>
                        <a:t>$820.152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200" b="1" u="none" strike="noStrike" dirty="0">
                          <a:effectLst/>
                        </a:rPr>
                        <a:t>9,65%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1484811" y="1003496"/>
            <a:ext cx="2394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 smtClean="0">
                <a:solidFill>
                  <a:srgbClr val="012A59"/>
                </a:solidFill>
                <a:ea typeface="Lato" panose="020F0502020204030203" pitchFamily="34" charset="0"/>
                <a:cs typeface="Lato" panose="020F0502020204030203" pitchFamily="34" charset="0"/>
              </a:rPr>
              <a:t>SUBTITULO 22, </a:t>
            </a:r>
          </a:p>
          <a:p>
            <a:r>
              <a:rPr lang="es-CL" sz="1200" b="1" dirty="0" smtClean="0">
                <a:solidFill>
                  <a:srgbClr val="012A59"/>
                </a:solidFill>
                <a:ea typeface="Lato" panose="020F0502020204030203" pitchFamily="34" charset="0"/>
                <a:cs typeface="Lato" panose="020F0502020204030203" pitchFamily="34" charset="0"/>
              </a:rPr>
              <a:t>BIENES Y SERVICIOS DE CONSUMO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9649096" y="818294"/>
            <a:ext cx="1650276" cy="89535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CuadroTexto"/>
          <p:cNvSpPr txBox="1"/>
          <p:nvPr/>
        </p:nvSpPr>
        <p:spPr>
          <a:xfrm>
            <a:off x="9644740" y="924253"/>
            <a:ext cx="1654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>
              <a:defRPr sz="1200" b="1">
                <a:solidFill>
                  <a:srgbClr val="012A59"/>
                </a:solidFill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just"/>
            <a:r>
              <a:rPr lang="es-CL" sz="900" dirty="0" smtClean="0"/>
              <a:t>Publicaciones Diario </a:t>
            </a:r>
            <a:r>
              <a:rPr lang="es-CL" sz="900" dirty="0"/>
              <a:t>Oficial de extractos de resoluciones que prohíben tránsito por distintas vías </a:t>
            </a:r>
            <a:r>
              <a:rPr lang="es-CL" sz="900" dirty="0" smtClean="0"/>
              <a:t>Regionales</a:t>
            </a:r>
            <a:endParaRPr lang="es-CL" sz="9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4538433" y="3366021"/>
            <a:ext cx="2133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/>
              <a:t>3</a:t>
            </a:r>
            <a:r>
              <a:rPr lang="es-CL" sz="1200" dirty="0" smtClean="0"/>
              <a:t>ER </a:t>
            </a:r>
            <a:r>
              <a:rPr lang="es-CL" sz="1200" dirty="0" smtClean="0"/>
              <a:t>T.:  </a:t>
            </a:r>
            <a:r>
              <a:rPr lang="es-CL" sz="1200" dirty="0" smtClean="0"/>
              <a:t>22,33%</a:t>
            </a:r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75795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9" grpId="0" animBg="1"/>
      <p:bldP spid="17" grpId="0"/>
      <p:bldP spid="27" grpId="0" animBg="1"/>
      <p:bldP spid="13" grpId="0"/>
      <p:bldP spid="15" grpId="0" animBg="1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1">
            <a:extLst>
              <a:ext uri="{FF2B5EF4-FFF2-40B4-BE49-F238E27FC236}">
                <a16:creationId xmlns="" xmlns:a16="http://schemas.microsoft.com/office/drawing/2014/main" id="{13B4BF9E-3E9B-243F-5437-47406AE1D3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43"/>
          <a:stretch/>
        </p:blipFill>
        <p:spPr>
          <a:xfrm>
            <a:off x="6083300" y="136367"/>
            <a:ext cx="6108700" cy="2259204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7" y="555171"/>
            <a:ext cx="10417629" cy="586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164771" y="664965"/>
            <a:ext cx="10221686" cy="5616091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502225" y="985849"/>
            <a:ext cx="3048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>
              <a:defRPr sz="1200" b="1">
                <a:solidFill>
                  <a:srgbClr val="012A59"/>
                </a:solidFill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s-ES" dirty="0" smtClean="0"/>
              <a:t>SUBTITULO 29  </a:t>
            </a:r>
          </a:p>
          <a:p>
            <a:r>
              <a:rPr lang="es-ES" dirty="0" smtClean="0"/>
              <a:t>ADQUISICIÓN DE ACTIVOS NO FINANCIEROS</a:t>
            </a:r>
            <a:endParaRPr lang="es-CL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835825"/>
              </p:ext>
            </p:extLst>
          </p:nvPr>
        </p:nvGraphicFramePr>
        <p:xfrm>
          <a:off x="4855029" y="821192"/>
          <a:ext cx="5519057" cy="1181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6771"/>
                <a:gridCol w="947057"/>
                <a:gridCol w="1055914"/>
                <a:gridCol w="903515"/>
                <a:gridCol w="685800"/>
              </a:tblGrid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CONCEPTO PRESUPUESTARIO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LEY PRESUPUESTOS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GASTOS DEVENGADOS  3ER TRIMESTRE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GASTOS DEVENGADOS AL 30-09-2022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% EJECUCIÓN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 dirty="0">
                          <a:effectLst/>
                        </a:rPr>
                        <a:t>29 ADQUISICION DE ACTIVOS NO FINANCIEROS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>
                          <a:effectLst/>
                        </a:rPr>
                        <a:t>$6.280.377.000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200" b="1" u="none" strike="noStrike" dirty="0">
                          <a:effectLst/>
                        </a:rPr>
                        <a:t>$2.108.465.558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dirty="0">
                          <a:effectLst/>
                        </a:rPr>
                        <a:t>$2.865.731.578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200" b="1" u="none" strike="noStrike" dirty="0">
                          <a:effectLst/>
                        </a:rPr>
                        <a:t>45,63%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119464"/>
              </p:ext>
            </p:extLst>
          </p:nvPr>
        </p:nvGraphicFramePr>
        <p:xfrm>
          <a:off x="1839687" y="2974064"/>
          <a:ext cx="9187542" cy="2436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03957"/>
                <a:gridCol w="605520"/>
                <a:gridCol w="1009202"/>
                <a:gridCol w="1107240"/>
                <a:gridCol w="961623"/>
              </a:tblGrid>
              <a:tr h="4324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NOMBRE INICIATIVA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39" marR="9239" marT="92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BEF">
                            <a:shade val="30000"/>
                            <a:satMod val="115000"/>
                          </a:srgbClr>
                        </a:gs>
                        <a:gs pos="50000">
                          <a:srgbClr val="FFFBEF">
                            <a:shade val="67500"/>
                            <a:satMod val="115000"/>
                          </a:srgbClr>
                        </a:gs>
                        <a:gs pos="100000">
                          <a:srgbClr val="FFFBE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CERTIF. CORE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39" marR="9239" marT="92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BEF">
                            <a:shade val="30000"/>
                            <a:satMod val="115000"/>
                          </a:srgbClr>
                        </a:gs>
                        <a:gs pos="50000">
                          <a:srgbClr val="FFFBEF">
                            <a:shade val="67500"/>
                            <a:satMod val="115000"/>
                          </a:srgbClr>
                        </a:gs>
                        <a:gs pos="100000">
                          <a:srgbClr val="FFFBE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AÑO APROBACIÓN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39" marR="9239" marT="92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BEF">
                            <a:shade val="30000"/>
                            <a:satMod val="115000"/>
                          </a:srgbClr>
                        </a:gs>
                        <a:gs pos="50000">
                          <a:srgbClr val="FFFBEF">
                            <a:shade val="67500"/>
                            <a:satMod val="115000"/>
                          </a:srgbClr>
                        </a:gs>
                        <a:gs pos="100000">
                          <a:srgbClr val="FFFBE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COMUNA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39" marR="9239" marT="92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BEF">
                            <a:shade val="30000"/>
                            <a:satMod val="115000"/>
                          </a:srgbClr>
                        </a:gs>
                        <a:gs pos="50000">
                          <a:srgbClr val="FFFBEF">
                            <a:shade val="67500"/>
                            <a:satMod val="115000"/>
                          </a:srgbClr>
                        </a:gs>
                        <a:gs pos="100000">
                          <a:srgbClr val="FFFBE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 GASTO AL 30 SEPT 2022 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39" marR="9239" marT="92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BEF">
                            <a:shade val="30000"/>
                            <a:satMod val="115000"/>
                          </a:srgbClr>
                        </a:gs>
                        <a:gs pos="50000">
                          <a:srgbClr val="FFFBEF">
                            <a:shade val="67500"/>
                            <a:satMod val="115000"/>
                          </a:srgbClr>
                        </a:gs>
                        <a:gs pos="100000">
                          <a:srgbClr val="FFFBE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2544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 dirty="0">
                          <a:effectLst/>
                        </a:rPr>
                        <a:t>ADQUISICION SILLON DENTAL CESFAM L. CERROS Y LEOCAN P. TALCAHUANO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39" marR="9239" marT="92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</a:rPr>
                        <a:t>6232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39" marR="9239" marT="92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</a:rPr>
                        <a:t>2020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39" marR="9239" marT="92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</a:rPr>
                        <a:t>TALCAHUANO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39" marR="9239" marT="92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$63.617.400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39" marR="9239" marT="92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</a:tr>
              <a:tr h="2544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 dirty="0">
                          <a:effectLst/>
                        </a:rPr>
                        <a:t>ADQUISICION RETROEXCAVADORA, COMUNA DE SANTA JUANA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39" marR="9239" marT="92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</a:rPr>
                        <a:t>6737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39" marR="9239" marT="92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</a:rPr>
                        <a:t>2021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39" marR="9239" marT="92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</a:rPr>
                        <a:t>SANTA JUANA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39" marR="9239" marT="92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</a:rPr>
                        <a:t>$98.770.000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39" marR="9239" marT="92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</a:tr>
              <a:tr h="2544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 dirty="0">
                          <a:effectLst/>
                        </a:rPr>
                        <a:t>ADQUISICIÓN CAMIÓN RECOLECTOR RESIDUOS SÓLIDOS, COMUNA DE ARAUCO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39" marR="9239" marT="92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6381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39" marR="9239" marT="92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</a:rPr>
                        <a:t>2021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39" marR="9239" marT="92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</a:rPr>
                        <a:t>ARAUCO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39" marR="9239" marT="92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</a:rPr>
                        <a:t>$148.750.000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39" marR="9239" marT="92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</a:tr>
              <a:tr h="2544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>
                          <a:effectLst/>
                        </a:rPr>
                        <a:t>ADQUISICIÓN RETROEXCAVADORA MULTIFUNCIONAL PARA COMUNA SAN ROSENDO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39" marR="9239" marT="92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6157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39" marR="9239" marT="92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2020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39" marR="9239" marT="92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</a:rPr>
                        <a:t>SAN ROSENDO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39" marR="9239" marT="92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</a:rPr>
                        <a:t>$150.654.000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39" marR="9239" marT="92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</a:tr>
              <a:tr h="2544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 dirty="0">
                          <a:effectLst/>
                        </a:rPr>
                        <a:t>ADQUISICIÓN COMPACTADOR DE RESIDUOS SÓLIDOS, COMUNA DE ARAUCO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39" marR="9239" marT="92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</a:rPr>
                        <a:t>5979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39" marR="9239" marT="92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2019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39" marR="9239" marT="92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ARAUCO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39" marR="9239" marT="92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</a:rPr>
                        <a:t>$351.050.000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39" marR="9239" marT="92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</a:tr>
              <a:tr h="2544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 dirty="0">
                          <a:effectLst/>
                        </a:rPr>
                        <a:t>ADQUISICIÓN DE MOTONIVELADORA COMUNA DE TUCAPEL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39" marR="9239" marT="92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</a:rPr>
                        <a:t>6623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39" marR="9239" marT="92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</a:rPr>
                        <a:t>2021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39" marR="9239" marT="92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TUCAPEL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39" marR="9239" marT="92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</a:rPr>
                        <a:t>$232.050.000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39" marR="9239" marT="92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</a:tr>
              <a:tr h="222588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 dirty="0">
                          <a:effectLst/>
                        </a:rPr>
                        <a:t>REPOSICIÓN CAMIONES RECOLECTORES DE RESIDUOS SOLIDOS DOMICILIARIOS, COMUNA DE NEGRETE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39" marR="9239" marT="92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</a:rPr>
                        <a:t>6136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39" marR="9239" marT="92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</a:rPr>
                        <a:t>2020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39" marR="9239" marT="92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NEGRETE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39" marR="9239" marT="92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$273.967.000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39" marR="9239" marT="92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</a:tr>
              <a:tr h="2544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 dirty="0">
                          <a:effectLst/>
                        </a:rPr>
                        <a:t>ADQUISICIÓN CAMIÓN LIMPIA FOSAS, LOS ALAMOS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39" marR="9239" marT="92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</a:rPr>
                        <a:t>6443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39" marR="9239" marT="92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</a:rPr>
                        <a:t>2021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39" marR="9239" marT="92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LOS ALAMOS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39" marR="9239" marT="92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$95.676.000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39" marR="9239" marT="92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</a:tr>
            </a:tbl>
          </a:graphicData>
        </a:graphic>
      </p:graphicFrame>
      <p:pic>
        <p:nvPicPr>
          <p:cNvPr id="9" name="Imagen 12">
            <a:extLst>
              <a:ext uri="{FF2B5EF4-FFF2-40B4-BE49-F238E27FC236}">
                <a16:creationId xmlns="" xmlns:a16="http://schemas.microsoft.com/office/drawing/2014/main" id="{6A251E6A-4B44-AC5C-A194-26D1E25CA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946" y="-18010"/>
            <a:ext cx="4955177" cy="154378"/>
          </a:xfrm>
          <a:prstGeom prst="rect">
            <a:avLst/>
          </a:prstGeom>
        </p:spPr>
      </p:pic>
      <p:pic>
        <p:nvPicPr>
          <p:cNvPr id="10" name="Imagen 12">
            <a:extLst>
              <a:ext uri="{FF2B5EF4-FFF2-40B4-BE49-F238E27FC236}">
                <a16:creationId xmlns="" xmlns:a16="http://schemas.microsoft.com/office/drawing/2014/main" id="{6A251E6A-4B44-AC5C-A194-26D1E25CA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9479" y="6714508"/>
            <a:ext cx="4955177" cy="154378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4855030" y="1986135"/>
            <a:ext cx="1228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/>
              <a:t>3</a:t>
            </a:r>
            <a:r>
              <a:rPr lang="es-CL" sz="1200" dirty="0" smtClean="0"/>
              <a:t>ER </a:t>
            </a:r>
            <a:r>
              <a:rPr lang="es-CL" sz="1200" dirty="0" smtClean="0"/>
              <a:t>T.:  </a:t>
            </a:r>
            <a:r>
              <a:rPr lang="es-CL" sz="1200" dirty="0" smtClean="0"/>
              <a:t>33,57%</a:t>
            </a:r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260996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1">
            <a:extLst>
              <a:ext uri="{FF2B5EF4-FFF2-40B4-BE49-F238E27FC236}">
                <a16:creationId xmlns="" xmlns:a16="http://schemas.microsoft.com/office/drawing/2014/main" id="{13B4BF9E-3E9B-243F-5437-47406AE1D3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43"/>
          <a:stretch/>
        </p:blipFill>
        <p:spPr>
          <a:xfrm>
            <a:off x="6083300" y="136367"/>
            <a:ext cx="6108700" cy="2259204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83" y="522515"/>
            <a:ext cx="10417629" cy="587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1424942" y="791681"/>
            <a:ext cx="2057400" cy="53569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Rectángulo"/>
          <p:cNvSpPr/>
          <p:nvPr/>
        </p:nvSpPr>
        <p:spPr>
          <a:xfrm>
            <a:off x="1164771" y="664965"/>
            <a:ext cx="10221686" cy="5616091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2">
            <a:extLst>
              <a:ext uri="{FF2B5EF4-FFF2-40B4-BE49-F238E27FC236}">
                <a16:creationId xmlns="" xmlns:a16="http://schemas.microsoft.com/office/drawing/2014/main" id="{6A251E6A-4B44-AC5C-A194-26D1E25CA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946" y="-18010"/>
            <a:ext cx="4955177" cy="154378"/>
          </a:xfrm>
          <a:prstGeom prst="rect">
            <a:avLst/>
          </a:prstGeom>
        </p:spPr>
      </p:pic>
      <p:pic>
        <p:nvPicPr>
          <p:cNvPr id="3" name="Imagen 12">
            <a:extLst>
              <a:ext uri="{FF2B5EF4-FFF2-40B4-BE49-F238E27FC236}">
                <a16:creationId xmlns="" xmlns:a16="http://schemas.microsoft.com/office/drawing/2014/main" id="{6A251E6A-4B44-AC5C-A194-26D1E25CA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9479" y="6714508"/>
            <a:ext cx="4955177" cy="15437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374241" y="1521086"/>
            <a:ext cx="3418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>
              <a:defRPr sz="1200" b="1">
                <a:solidFill>
                  <a:srgbClr val="012A59"/>
                </a:solidFill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s-ES" dirty="0" smtClean="0"/>
              <a:t>SUBTITULO 31   </a:t>
            </a:r>
            <a:r>
              <a:rPr lang="es-CL" cap="all" dirty="0" smtClean="0"/>
              <a:t>Iniciativas </a:t>
            </a:r>
            <a:r>
              <a:rPr lang="es-CL" cap="all" dirty="0"/>
              <a:t>de Inversión.</a:t>
            </a:r>
            <a:endParaRPr lang="es-CL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386473"/>
              </p:ext>
            </p:extLst>
          </p:nvPr>
        </p:nvGraphicFramePr>
        <p:xfrm>
          <a:off x="2746829" y="2355260"/>
          <a:ext cx="6672942" cy="695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7697"/>
                <a:gridCol w="1339579"/>
                <a:gridCol w="1321477"/>
                <a:gridCol w="1194760"/>
                <a:gridCol w="959429"/>
              </a:tblGrid>
              <a:tr h="4572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CONCEPTO PRESUPUESTARIO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 PRESUPUESTOS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GASTOS DEVENGADOS  3ER TRIMESTRE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GASTOS DEVENGADOS AL 30-09-2022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EJECUCIÓN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L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 INICIATIVAS DE INVERSION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$21.525.169.000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$4.248.829.265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$13.966.476.349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64,88%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87253"/>
              </p:ext>
            </p:extLst>
          </p:nvPr>
        </p:nvGraphicFramePr>
        <p:xfrm>
          <a:off x="3452224" y="3663043"/>
          <a:ext cx="5262152" cy="14695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1852"/>
                <a:gridCol w="1263217"/>
                <a:gridCol w="1181190"/>
                <a:gridCol w="885893"/>
              </a:tblGrid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CONCEPTO PRESUPUESTARIO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BEF">
                            <a:shade val="30000"/>
                            <a:satMod val="115000"/>
                          </a:srgbClr>
                        </a:gs>
                        <a:gs pos="50000">
                          <a:srgbClr val="FFFBEF">
                            <a:shade val="67500"/>
                            <a:satMod val="115000"/>
                          </a:srgbClr>
                        </a:gs>
                        <a:gs pos="100000">
                          <a:srgbClr val="FFFBE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GASTOS DEVENGADOS  3ER TRIMESTRE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BEF">
                            <a:shade val="30000"/>
                            <a:satMod val="115000"/>
                          </a:srgbClr>
                        </a:gs>
                        <a:gs pos="50000">
                          <a:srgbClr val="FFFBEF">
                            <a:shade val="67500"/>
                            <a:satMod val="115000"/>
                          </a:srgbClr>
                        </a:gs>
                        <a:gs pos="100000">
                          <a:srgbClr val="FFFBE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GASTOS DEVENGADOS AL 30-09-2022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BEF">
                            <a:shade val="30000"/>
                            <a:satMod val="115000"/>
                          </a:srgbClr>
                        </a:gs>
                        <a:gs pos="50000">
                          <a:srgbClr val="FFFBEF">
                            <a:shade val="67500"/>
                            <a:satMod val="115000"/>
                          </a:srgbClr>
                        </a:gs>
                        <a:gs pos="100000">
                          <a:srgbClr val="FFFBE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% EJECUCIÓN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BEF">
                            <a:shade val="30000"/>
                            <a:satMod val="115000"/>
                          </a:srgbClr>
                        </a:gs>
                        <a:gs pos="50000">
                          <a:srgbClr val="FFFBEF">
                            <a:shade val="67500"/>
                            <a:satMod val="115000"/>
                          </a:srgbClr>
                        </a:gs>
                        <a:gs pos="100000">
                          <a:srgbClr val="FFFBE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>
                          <a:effectLst/>
                        </a:rPr>
                        <a:t>31-01 ESTUDIOS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dirty="0">
                          <a:effectLst/>
                        </a:rPr>
                        <a:t>$52.100.000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dirty="0">
                          <a:effectLst/>
                        </a:rPr>
                        <a:t>$59.870.000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dirty="0">
                          <a:effectLst/>
                        </a:rPr>
                        <a:t>0,28%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>
                          <a:effectLst/>
                        </a:rPr>
                        <a:t>31-02 PROYECTOS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>
                          <a:effectLst/>
                        </a:rPr>
                        <a:t>$4.196.729.265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dirty="0">
                          <a:effectLst/>
                        </a:rPr>
                        <a:t>$13.847.748.383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>
                          <a:effectLst/>
                        </a:rPr>
                        <a:t>64,33%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>
                          <a:effectLst/>
                        </a:rPr>
                        <a:t>31-03 PROGRAMAS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>
                          <a:effectLst/>
                        </a:rPr>
                        <a:t>$0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dirty="0">
                          <a:effectLst/>
                        </a:rPr>
                        <a:t>$58.857.966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dirty="0">
                          <a:effectLst/>
                        </a:rPr>
                        <a:t>0,27%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</a:tr>
              <a:tr h="28847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 dirty="0">
                          <a:effectLst/>
                        </a:rPr>
                        <a:t> 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dirty="0">
                          <a:effectLst/>
                        </a:rPr>
                        <a:t>$4.248.829.265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200" b="1" u="none" strike="noStrike" dirty="0">
                          <a:effectLst/>
                        </a:rPr>
                        <a:t>$13.966.476.349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b="1" u="none" strike="noStrike" dirty="0">
                          <a:effectLst/>
                        </a:rPr>
                        <a:t>64,88%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</a:tr>
            </a:tbl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2746829" y="3029041"/>
            <a:ext cx="1228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/>
              <a:t>3</a:t>
            </a:r>
            <a:r>
              <a:rPr lang="es-CL" sz="1200" dirty="0" smtClean="0"/>
              <a:t>ER </a:t>
            </a:r>
            <a:r>
              <a:rPr lang="es-CL" sz="1200" dirty="0" smtClean="0"/>
              <a:t>T.:  </a:t>
            </a:r>
            <a:r>
              <a:rPr lang="es-CL" sz="1200" dirty="0" smtClean="0"/>
              <a:t>19,74%</a:t>
            </a:r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216963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1">
            <a:extLst>
              <a:ext uri="{FF2B5EF4-FFF2-40B4-BE49-F238E27FC236}">
                <a16:creationId xmlns="" xmlns:a16="http://schemas.microsoft.com/office/drawing/2014/main" id="{13B4BF9E-3E9B-243F-5437-47406AE1D3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43"/>
          <a:stretch/>
        </p:blipFill>
        <p:spPr>
          <a:xfrm>
            <a:off x="6083300" y="136367"/>
            <a:ext cx="6108700" cy="2259204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1164771" y="664965"/>
            <a:ext cx="10221686" cy="5616091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2">
            <a:extLst>
              <a:ext uri="{FF2B5EF4-FFF2-40B4-BE49-F238E27FC236}">
                <a16:creationId xmlns="" xmlns:a16="http://schemas.microsoft.com/office/drawing/2014/main" id="{6A251E6A-4B44-AC5C-A194-26D1E25CA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946" y="-18010"/>
            <a:ext cx="4955177" cy="154378"/>
          </a:xfrm>
          <a:prstGeom prst="rect">
            <a:avLst/>
          </a:prstGeom>
        </p:spPr>
      </p:pic>
      <p:pic>
        <p:nvPicPr>
          <p:cNvPr id="3" name="Imagen 12">
            <a:extLst>
              <a:ext uri="{FF2B5EF4-FFF2-40B4-BE49-F238E27FC236}">
                <a16:creationId xmlns="" xmlns:a16="http://schemas.microsoft.com/office/drawing/2014/main" id="{6A251E6A-4B44-AC5C-A194-26D1E25CA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479" y="6714508"/>
            <a:ext cx="4955177" cy="154378"/>
          </a:xfrm>
          <a:prstGeom prst="rect">
            <a:avLst/>
          </a:prstGeom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742768"/>
              </p:ext>
            </p:extLst>
          </p:nvPr>
        </p:nvGraphicFramePr>
        <p:xfrm>
          <a:off x="4016829" y="657736"/>
          <a:ext cx="6672942" cy="695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7697"/>
                <a:gridCol w="1339579"/>
                <a:gridCol w="1321477"/>
                <a:gridCol w="1194760"/>
                <a:gridCol w="959429"/>
              </a:tblGrid>
              <a:tr h="4572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CONCEPTO PRESUPUESTARIO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 PRESUPUESTOS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GASTOS DEVENGADOS  3ER TRIMESTRE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GASTOS DEVENGADOS AL 30-09-2022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EJECUCIÓN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L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 INICIATIVAS DE INVERSION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$21.525.169.000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$4.248.829.265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$13.966.476.349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64,88%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115836"/>
              </p:ext>
            </p:extLst>
          </p:nvPr>
        </p:nvGraphicFramePr>
        <p:xfrm>
          <a:off x="4638403" y="1698171"/>
          <a:ext cx="5262152" cy="137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1852"/>
                <a:gridCol w="1263217"/>
                <a:gridCol w="1181190"/>
                <a:gridCol w="885893"/>
              </a:tblGrid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CONCEPTO PRESUPUESTARIO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BEF">
                            <a:shade val="30000"/>
                            <a:satMod val="115000"/>
                          </a:srgbClr>
                        </a:gs>
                        <a:gs pos="50000">
                          <a:srgbClr val="FFFBEF">
                            <a:shade val="67500"/>
                            <a:satMod val="115000"/>
                          </a:srgbClr>
                        </a:gs>
                        <a:gs pos="100000">
                          <a:srgbClr val="FFFBE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GASTOS DEVENGADOS  3ER TRIMESTRE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BEF">
                            <a:shade val="30000"/>
                            <a:satMod val="115000"/>
                          </a:srgbClr>
                        </a:gs>
                        <a:gs pos="50000">
                          <a:srgbClr val="FFFBEF">
                            <a:shade val="67500"/>
                            <a:satMod val="115000"/>
                          </a:srgbClr>
                        </a:gs>
                        <a:gs pos="100000">
                          <a:srgbClr val="FFFBE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GASTOS DEVENGADOS AL 30-09-2022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BEF">
                            <a:shade val="30000"/>
                            <a:satMod val="115000"/>
                          </a:srgbClr>
                        </a:gs>
                        <a:gs pos="50000">
                          <a:srgbClr val="FFFBEF">
                            <a:shade val="67500"/>
                            <a:satMod val="115000"/>
                          </a:srgbClr>
                        </a:gs>
                        <a:gs pos="100000">
                          <a:srgbClr val="FFFBE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% EJECUCIÓN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BEF">
                            <a:shade val="30000"/>
                            <a:satMod val="115000"/>
                          </a:srgbClr>
                        </a:gs>
                        <a:gs pos="50000">
                          <a:srgbClr val="FFFBEF">
                            <a:shade val="67500"/>
                            <a:satMod val="115000"/>
                          </a:srgbClr>
                        </a:gs>
                        <a:gs pos="100000">
                          <a:srgbClr val="FFFBE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>
                          <a:effectLst/>
                        </a:rPr>
                        <a:t>31-01 ESTUDIOS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dirty="0">
                          <a:effectLst/>
                        </a:rPr>
                        <a:t>$52.100.000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dirty="0">
                          <a:effectLst/>
                        </a:rPr>
                        <a:t>$59.870.000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dirty="0">
                          <a:effectLst/>
                        </a:rPr>
                        <a:t>0,28%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>
                          <a:effectLst/>
                        </a:rPr>
                        <a:t>31-02 PROYECTOS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>
                          <a:effectLst/>
                        </a:rPr>
                        <a:t>$4.196.729.265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dirty="0">
                          <a:effectLst/>
                        </a:rPr>
                        <a:t>$13.847.748.383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>
                          <a:effectLst/>
                        </a:rPr>
                        <a:t>64,33%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>
                          <a:effectLst/>
                        </a:rPr>
                        <a:t>31-03 PROGRAMAS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>
                          <a:effectLst/>
                        </a:rPr>
                        <a:t>$0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dirty="0">
                          <a:effectLst/>
                        </a:rPr>
                        <a:t>$58.857.966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dirty="0">
                          <a:effectLst/>
                        </a:rPr>
                        <a:t>0,27%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>
                          <a:effectLst/>
                        </a:rPr>
                        <a:t>$4.248.829.265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>
                          <a:effectLst/>
                        </a:rPr>
                        <a:t>$13.966.476.349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dirty="0">
                          <a:effectLst/>
                        </a:rPr>
                        <a:t>64,88%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86" y="550938"/>
            <a:ext cx="10417629" cy="581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1186543" y="664965"/>
            <a:ext cx="10221686" cy="5616091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14 CuadroTexto"/>
          <p:cNvSpPr txBox="1"/>
          <p:nvPr/>
        </p:nvSpPr>
        <p:spPr>
          <a:xfrm>
            <a:off x="4696640" y="1353061"/>
            <a:ext cx="3201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>
              <a:defRPr sz="1200" b="1">
                <a:solidFill>
                  <a:srgbClr val="012A59"/>
                </a:solidFill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s-ES" dirty="0" smtClean="0"/>
              <a:t>SUBTITULO 33  </a:t>
            </a:r>
            <a:r>
              <a:rPr lang="es-CL" cap="all" dirty="0" smtClean="0"/>
              <a:t>Transferencias de capital.</a:t>
            </a:r>
            <a:endParaRPr lang="es-CL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73192"/>
              </p:ext>
            </p:extLst>
          </p:nvPr>
        </p:nvGraphicFramePr>
        <p:xfrm>
          <a:off x="3031671" y="2061993"/>
          <a:ext cx="6531430" cy="1085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7122"/>
                <a:gridCol w="1151339"/>
                <a:gridCol w="1229225"/>
                <a:gridCol w="979714"/>
                <a:gridCol w="664030"/>
              </a:tblGrid>
              <a:tr h="6286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CONCEPTO PRESUPUESTARIO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LEY PRESUPUESTOS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GASTOS DEVENGADOS  3ER TRIMESTRE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GASTOS DEVENGADOS AL 30-09-2022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% EJECUCIÓN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 dirty="0">
                          <a:effectLst/>
                        </a:rPr>
                        <a:t>33 TRANSFERENCIAS DE CAPITAL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dirty="0">
                          <a:effectLst/>
                        </a:rPr>
                        <a:t>$78.126.096.000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200" b="1" u="none" strike="noStrike" dirty="0">
                          <a:effectLst/>
                        </a:rPr>
                        <a:t>$4.199.895.580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dirty="0">
                          <a:effectLst/>
                        </a:rPr>
                        <a:t>$42.714.868.679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200" b="1" u="none" strike="noStrike" dirty="0">
                          <a:effectLst/>
                        </a:rPr>
                        <a:t>54,67%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187853"/>
              </p:ext>
            </p:extLst>
          </p:nvPr>
        </p:nvGraphicFramePr>
        <p:xfrm>
          <a:off x="3592286" y="4286717"/>
          <a:ext cx="5410200" cy="14491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4421"/>
                <a:gridCol w="1145721"/>
                <a:gridCol w="1240972"/>
                <a:gridCol w="849086"/>
              </a:tblGrid>
              <a:tr h="6286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CONCEPTO PRESUPUESTARIO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BEF">
                            <a:shade val="30000"/>
                            <a:satMod val="115000"/>
                          </a:srgbClr>
                        </a:gs>
                        <a:gs pos="50000">
                          <a:srgbClr val="FFFBEF">
                            <a:shade val="67500"/>
                            <a:satMod val="115000"/>
                          </a:srgbClr>
                        </a:gs>
                        <a:gs pos="100000">
                          <a:srgbClr val="FFFBE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GASTOS DEVENGADOS  3ER TRIMESTRE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BEF">
                            <a:shade val="30000"/>
                            <a:satMod val="115000"/>
                          </a:srgbClr>
                        </a:gs>
                        <a:gs pos="50000">
                          <a:srgbClr val="FFFBEF">
                            <a:shade val="67500"/>
                            <a:satMod val="115000"/>
                          </a:srgbClr>
                        </a:gs>
                        <a:gs pos="100000">
                          <a:srgbClr val="FFFBE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GASTOS DEVENGADOS AL 30-09-2022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BEF">
                            <a:shade val="30000"/>
                            <a:satMod val="115000"/>
                          </a:srgbClr>
                        </a:gs>
                        <a:gs pos="50000">
                          <a:srgbClr val="FFFBEF">
                            <a:shade val="67500"/>
                            <a:satMod val="115000"/>
                          </a:srgbClr>
                        </a:gs>
                        <a:gs pos="100000">
                          <a:srgbClr val="FFFBE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% EJECUCIÓN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BEF">
                            <a:shade val="30000"/>
                            <a:satMod val="115000"/>
                          </a:srgbClr>
                        </a:gs>
                        <a:gs pos="50000">
                          <a:srgbClr val="FFFBEF">
                            <a:shade val="67500"/>
                            <a:satMod val="115000"/>
                          </a:srgbClr>
                        </a:gs>
                        <a:gs pos="100000">
                          <a:srgbClr val="FFFBE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28711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>
                          <a:effectLst/>
                        </a:rPr>
                        <a:t>33-01 AL SECTOR PRIVADO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dirty="0">
                          <a:effectLst/>
                        </a:rPr>
                        <a:t>$1.114.400.000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dirty="0">
                          <a:effectLst/>
                        </a:rPr>
                        <a:t>$30.806.208.000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dirty="0">
                          <a:effectLst/>
                        </a:rPr>
                        <a:t>39,43%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>
                          <a:effectLst/>
                        </a:rPr>
                        <a:t>33-03 A OTRAS ENTIDADES PUBLICAS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>
                          <a:effectLst/>
                        </a:rPr>
                        <a:t>$3.085.495.580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>
                          <a:effectLst/>
                        </a:rPr>
                        <a:t>$11.908.660.679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dirty="0">
                          <a:effectLst/>
                        </a:rPr>
                        <a:t>15,24%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b="0" u="none" strike="noStrike" dirty="0">
                          <a:effectLst/>
                        </a:rPr>
                        <a:t>$4.199.895.580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200" b="1" u="none" strike="noStrike" dirty="0">
                          <a:effectLst/>
                        </a:rPr>
                        <a:t>$42.714.868.679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b="1" u="none" strike="noStrike" dirty="0">
                          <a:effectLst/>
                        </a:rPr>
                        <a:t>54,67%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</a:tr>
            </a:tbl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3031671" y="3147843"/>
            <a:ext cx="1228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/>
              <a:t>3</a:t>
            </a:r>
            <a:r>
              <a:rPr lang="es-CL" sz="1200" dirty="0" smtClean="0"/>
              <a:t>ER </a:t>
            </a:r>
            <a:r>
              <a:rPr lang="es-CL" sz="1200" dirty="0" smtClean="0"/>
              <a:t>T.:  </a:t>
            </a:r>
            <a:r>
              <a:rPr lang="es-CL" sz="1200" dirty="0" smtClean="0"/>
              <a:t>5,38%</a:t>
            </a:r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151085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PPT INFORME 2DO TRIMESTRE 2022[20220912153713329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Bar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  <p:tag name="ARS_CHARTPARA_CHARTVALUEISVOTEDCOUNT" val="0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20915</TotalTime>
  <Words>1110</Words>
  <Application>Microsoft Office PowerPoint</Application>
  <PresentationFormat>Personalizado</PresentationFormat>
  <Paragraphs>377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INFORME TERCER TRIMESTRE 2022.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Biobío avanza con diálogo y seguridad para el desarrollo</dc:title>
  <dc:creator>Laura Victoria Palma Rojas</dc:creator>
  <cp:lastModifiedBy>Cristian Andrade</cp:lastModifiedBy>
  <cp:revision>154</cp:revision>
  <dcterms:created xsi:type="dcterms:W3CDTF">2022-05-19T04:24:30Z</dcterms:created>
  <dcterms:modified xsi:type="dcterms:W3CDTF">2022-11-28T18:45:08Z</dcterms:modified>
</cp:coreProperties>
</file>