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6" r:id="rId4"/>
    <p:sldId id="277" r:id="rId5"/>
    <p:sldId id="274" r:id="rId6"/>
    <p:sldId id="278" r:id="rId7"/>
    <p:sldId id="286" r:id="rId8"/>
    <p:sldId id="279" r:id="rId9"/>
    <p:sldId id="280" r:id="rId10"/>
    <p:sldId id="284" r:id="rId11"/>
    <p:sldId id="281" r:id="rId12"/>
    <p:sldId id="285" r:id="rId13"/>
  </p:sldIdLst>
  <p:sldSz cx="12192000" cy="6858000"/>
  <p:notesSz cx="6858000" cy="9144000"/>
  <p:custDataLst>
    <p:tags r:id="rId15"/>
  </p:custDataLst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FFFBEF"/>
    <a:srgbClr val="FCE6D0"/>
    <a:srgbClr val="66CCFF"/>
    <a:srgbClr val="3399FF"/>
    <a:srgbClr val="99CCFF"/>
    <a:srgbClr val="012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6" autoAdjust="0"/>
    <p:restoredTop sz="94704"/>
  </p:normalViewPr>
  <p:slideViewPr>
    <p:cSldViewPr snapToGrid="0" snapToObjects="1">
      <p:cViewPr varScale="1">
        <p:scale>
          <a:sx n="86" d="100"/>
          <a:sy n="86" d="100"/>
        </p:scale>
        <p:origin x="-10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9DA35-C04F-4704-921A-61006C664A83}" type="datetimeFigureOut">
              <a:rPr lang="es-CL" smtClean="0"/>
              <a:t>20-03-2023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73EBC-C5A0-4AA5-B813-3478B86F88B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926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73EBC-C5A0-4AA5-B813-3478B86F88BC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0146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553D6CE-E444-146C-AC1F-11B7D52CA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6EFC876-FBF5-6CFD-F22B-E7C9477B4C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6361C98-0C11-F35A-D46A-EBD8CAE66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BE26-D152-4442-BD11-1CAF2112E0AF}" type="datetimeFigureOut">
              <a:rPr lang="es-CL" smtClean="0"/>
              <a:t>20-03-2023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ADFDD06-983C-7978-BA02-BC1A161B3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2E1834D-46F9-3B5F-0FE9-46DBB5E73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956E-4745-6B41-B2D1-CDF39A565C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156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AD9AD12-22AF-539C-0AC7-0BA54639B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EFA70694-14F8-265A-FE7F-1818707A3D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C1EC558-FC7E-E257-C40A-72AB0D9DC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BE26-D152-4442-BD11-1CAF2112E0AF}" type="datetimeFigureOut">
              <a:rPr lang="es-CL" smtClean="0"/>
              <a:t>20-03-2023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887AC0F-5E82-6B47-CDC7-A9E6F968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7016AC6-9003-4DFE-64A3-E1130639D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956E-4745-6B41-B2D1-CDF39A565C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0812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E41501F-4CAD-B63D-4162-5B4F7499E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AB13397F-9F2C-6A76-D182-9B26D69CB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CB2DD97-FB58-F733-990F-44040A7F3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BE26-D152-4442-BD11-1CAF2112E0AF}" type="datetimeFigureOut">
              <a:rPr lang="es-CL" smtClean="0"/>
              <a:t>20-03-2023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A7573A2-44B1-4FF3-D8F8-810E041A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BFFE4BC-D239-707E-D79E-A31F8F30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956E-4745-6B41-B2D1-CDF39A565C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5613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567507-06FA-9287-24E1-0FC013FE3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60134B5-D362-1F35-619F-6526A2CDE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2565873-CF6E-36EE-2057-71855A5F5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BE26-D152-4442-BD11-1CAF2112E0AF}" type="datetimeFigureOut">
              <a:rPr lang="es-CL" smtClean="0"/>
              <a:t>20-03-2023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70135F5-D800-999C-5E3F-F900AE8FE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11294A1-6C00-0F7A-B647-06871A8C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956E-4745-6B41-B2D1-CDF39A565C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02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042928-1CD7-FE2B-80E3-B318503B1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322A107-EBD4-9E13-A175-8ABE1C438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61BAB2F-89FD-CD29-8F69-05395E2B0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BE26-D152-4442-BD11-1CAF2112E0AF}" type="datetimeFigureOut">
              <a:rPr lang="es-CL" smtClean="0"/>
              <a:t>20-03-2023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147A412-90AB-C723-D577-AC011EFF7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3590C87-EC77-6E73-FDB8-1684C4550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956E-4745-6B41-B2D1-CDF39A565C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6956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692C5B-E269-8004-4CB5-5C9FBBBBA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7DC0F32-8CE7-8AD3-EFD1-08231A0B19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1D4B896B-FF06-61C0-BCC9-BFB524C5D4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78B2CE8-364B-9B69-5B58-8A990F1CA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BE26-D152-4442-BD11-1CAF2112E0AF}" type="datetimeFigureOut">
              <a:rPr lang="es-CL" smtClean="0"/>
              <a:t>20-03-2023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89A404F-EF31-884E-0B95-F3129A81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394CE71-9F68-B777-3AD1-0292D0186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956E-4745-6B41-B2D1-CDF39A565C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5500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E780E22-2BE3-0FEF-016E-6C9B00078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B22A494-2E40-903D-9850-8C92AD8E9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E0829D0-3774-B465-CD6E-69D59A438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E1D8A7BF-44AF-A092-10AB-D34B1F4D15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FDAC7D01-1963-D26B-C77C-7442B6BFE4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92127E67-0654-FCA0-3AA7-3E0E86E85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BE26-D152-4442-BD11-1CAF2112E0AF}" type="datetimeFigureOut">
              <a:rPr lang="es-CL" smtClean="0"/>
              <a:t>20-03-2023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C34089EC-54FC-6161-A851-5CE70AA57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A0727320-C147-F2E5-6068-C07890B16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956E-4745-6B41-B2D1-CDF39A565C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9784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A3F151-1A65-E02C-8D13-D878B8C9B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29A3B9B0-7D32-729C-A9D1-7EE2856AB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BE26-D152-4442-BD11-1CAF2112E0AF}" type="datetimeFigureOut">
              <a:rPr lang="es-CL" smtClean="0"/>
              <a:t>20-03-2023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45213F17-A464-2514-DE49-4F25F99B3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551A7940-2CBF-F7D7-6A97-6298E5A11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956E-4745-6B41-B2D1-CDF39A565C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6239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DEDEFE96-95F5-30E5-A766-E5DD1B75C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BE26-D152-4442-BD11-1CAF2112E0AF}" type="datetimeFigureOut">
              <a:rPr lang="es-CL" smtClean="0"/>
              <a:t>20-03-2023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61E74E3F-4C83-F7C0-9C3F-12318FE51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500E7C2D-ACB6-9FA8-D321-44CF25A18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956E-4745-6B41-B2D1-CDF39A565C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873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4064E4C-804B-C8B8-B0ED-479A52A19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119CD0F-94F5-EFCF-2D9C-62A5C44F3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F3D3C6C-A99B-11A9-21F9-34004F536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A088840-4147-A738-46BC-973EBB3D3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BE26-D152-4442-BD11-1CAF2112E0AF}" type="datetimeFigureOut">
              <a:rPr lang="es-CL" smtClean="0"/>
              <a:t>20-03-2023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708A953-DDD5-27FC-FB8F-DC249D1EB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B6142E7-E2F0-8356-E9DB-7A2C5E29C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956E-4745-6B41-B2D1-CDF39A565C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8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35C553E-F9E4-DC4D-D0F5-DB00863F5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F650DA15-DC1A-73A0-007A-7C947195D2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9325646-3647-FAB7-8A0D-4FED13BFB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B0159A3-3BAE-32E9-7B35-4A0749BC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BBE26-D152-4442-BD11-1CAF2112E0AF}" type="datetimeFigureOut">
              <a:rPr lang="es-CL" smtClean="0"/>
              <a:t>20-03-2023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3E4600A-3B92-3790-CBF9-85245D733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27F09C8-8985-05DB-B54E-5854ED8B1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F956E-4745-6B41-B2D1-CDF39A565C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220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9E7A3661-FCE0-BD1F-1379-3D9CF2F1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D01B17E-64A8-E9C1-E6FF-9769D70CC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3ABC63F-4E16-60CC-0C36-8A5F958C08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BBE26-D152-4442-BD11-1CAF2112E0AF}" type="datetimeFigureOut">
              <a:rPr lang="es-CL" smtClean="0"/>
              <a:t>20-03-2023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14E2823-8C36-28D5-B0F0-16D63ABADC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BDB5CB8-3D73-8009-3CFA-D9F569D13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F956E-4745-6B41-B2D1-CDF39A565CF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110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DF5D22CD-D39B-B016-72F9-F3117B2F42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43"/>
          <a:stretch/>
        </p:blipFill>
        <p:spPr>
          <a:xfrm>
            <a:off x="6083299" y="136367"/>
            <a:ext cx="6108700" cy="225920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 r="9950" b="31905"/>
          <a:stretch/>
        </p:blipFill>
        <p:spPr bwMode="auto">
          <a:xfrm>
            <a:off x="805543" y="561767"/>
            <a:ext cx="10160652" cy="534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Ucsc y su rol en la conformada Mesa Social Covid-19 Gobierno Regio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957943" y="696685"/>
            <a:ext cx="9906000" cy="513261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1026" name="Picture 2" descr="GORE Bío-Bío">
            <a:extLst>
              <a:ext uri="{FF2B5EF4-FFF2-40B4-BE49-F238E27FC236}">
                <a16:creationId xmlns:a16="http://schemas.microsoft.com/office/drawing/2014/main" xmlns="" id="{94BBB43C-AD84-EDE4-CD4B-16706B35A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32" y="4708886"/>
            <a:ext cx="1277937" cy="206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E53939F-2F92-A3F5-14C5-1B75CCEBA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40229"/>
            <a:ext cx="9144000" cy="740892"/>
          </a:xfrm>
        </p:spPr>
        <p:txBody>
          <a:bodyPr>
            <a:normAutofit/>
          </a:bodyPr>
          <a:lstStyle/>
          <a:p>
            <a:r>
              <a:rPr lang="es-CL" sz="4000" b="1" dirty="0">
                <a:solidFill>
                  <a:srgbClr val="012A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INFORME </a:t>
            </a:r>
            <a:r>
              <a:rPr lang="es-CL" sz="4000" b="1" dirty="0" smtClean="0">
                <a:solidFill>
                  <a:srgbClr val="012A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CUARTO TRIMESTRE </a:t>
            </a:r>
            <a:r>
              <a:rPr lang="es-CL" sz="4000" b="1" dirty="0">
                <a:solidFill>
                  <a:srgbClr val="012A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2022.</a:t>
            </a:r>
            <a:endParaRPr lang="es-CL" sz="4000" dirty="0">
              <a:solidFill>
                <a:srgbClr val="012A5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DFE0981-C49E-FF36-39C6-124520EB33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5944" y="2058796"/>
            <a:ext cx="5180113" cy="325908"/>
          </a:xfrm>
        </p:spPr>
        <p:txBody>
          <a:bodyPr>
            <a:normAutofit fontScale="47500" lnSpcReduction="20000"/>
          </a:bodyPr>
          <a:lstStyle/>
          <a:p>
            <a:r>
              <a:rPr lang="es-ES" sz="4000" b="1" dirty="0">
                <a:solidFill>
                  <a:srgbClr val="012A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Ejecución Financiera y Presupuestaria</a:t>
            </a:r>
            <a:r>
              <a:rPr lang="es-ES" sz="1800" cap="all" dirty="0" smtClean="0"/>
              <a:t>.</a:t>
            </a:r>
            <a:r>
              <a:rPr lang="es-CL" sz="1800" b="1" dirty="0"/>
              <a:t> </a:t>
            </a:r>
            <a:endParaRPr lang="es-ES" sz="1800" b="1" cap="all" dirty="0"/>
          </a:p>
        </p:txBody>
      </p:sp>
      <p:sp>
        <p:nvSpPr>
          <p:cNvPr id="9" name="8 CuadroTexto"/>
          <p:cNvSpPr txBox="1"/>
          <p:nvPr/>
        </p:nvSpPr>
        <p:spPr>
          <a:xfrm>
            <a:off x="3788229" y="3483428"/>
            <a:ext cx="4615542" cy="8327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rgbClr val="012A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s-ES" sz="2800" cap="all" dirty="0"/>
              <a:t>UNIDAD DE CONTROL</a:t>
            </a:r>
          </a:p>
          <a:p>
            <a:endParaRPr lang="es-ES" sz="2800" cap="all" dirty="0"/>
          </a:p>
          <a:p>
            <a:r>
              <a:rPr lang="es-ES" sz="2800" cap="all" dirty="0" smtClean="0"/>
              <a:t>Gobierno  Regional  del  Biobío.</a:t>
            </a:r>
            <a:endParaRPr lang="es-ES" sz="2800" cap="all" dirty="0"/>
          </a:p>
        </p:txBody>
      </p:sp>
      <p:pic>
        <p:nvPicPr>
          <p:cNvPr id="12" name="Imagen 5">
            <a:extLst>
              <a:ext uri="{FF2B5EF4-FFF2-40B4-BE49-F238E27FC236}">
                <a16:creationId xmlns:a16="http://schemas.microsoft.com/office/drawing/2014/main" xmlns="" id="{74751215-CC06-22EC-188F-E0821AD36D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0175" y="-2949"/>
            <a:ext cx="6981825" cy="128430"/>
          </a:xfrm>
          <a:prstGeom prst="rect">
            <a:avLst/>
          </a:prstGeom>
        </p:spPr>
      </p:pic>
      <p:pic>
        <p:nvPicPr>
          <p:cNvPr id="13" name="Imagen 5">
            <a:extLst>
              <a:ext uri="{FF2B5EF4-FFF2-40B4-BE49-F238E27FC236}">
                <a16:creationId xmlns:a16="http://schemas.microsoft.com/office/drawing/2014/main" xmlns="" id="{74751215-CC06-22EC-188F-E0821AD36D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1772" y="6736407"/>
            <a:ext cx="6981825" cy="1284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84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 build="p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1">
            <a:extLst>
              <a:ext uri="{FF2B5EF4-FFF2-40B4-BE49-F238E27FC236}">
                <a16:creationId xmlns:a16="http://schemas.microsoft.com/office/drawing/2014/main" xmlns="" id="{13B4BF9E-3E9B-243F-5437-47406AE1D3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3"/>
          <a:stretch/>
        </p:blipFill>
        <p:spPr>
          <a:xfrm>
            <a:off x="6083300" y="136367"/>
            <a:ext cx="6108700" cy="2259204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1164771" y="664965"/>
            <a:ext cx="10221686" cy="5616091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2">
            <a:extLst>
              <a:ext uri="{FF2B5EF4-FFF2-40B4-BE49-F238E27FC236}">
                <a16:creationId xmlns:a16="http://schemas.microsoft.com/office/drawing/2014/main" xmlns="" id="{6A251E6A-4B44-AC5C-A194-26D1E25CA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946" y="-18010"/>
            <a:ext cx="4955177" cy="154378"/>
          </a:xfrm>
          <a:prstGeom prst="rect">
            <a:avLst/>
          </a:prstGeom>
        </p:spPr>
      </p:pic>
      <p:pic>
        <p:nvPicPr>
          <p:cNvPr id="3" name="Imagen 12">
            <a:extLst>
              <a:ext uri="{FF2B5EF4-FFF2-40B4-BE49-F238E27FC236}">
                <a16:creationId xmlns:a16="http://schemas.microsoft.com/office/drawing/2014/main" xmlns="" id="{6A251E6A-4B44-AC5C-A194-26D1E25CA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479" y="6714508"/>
            <a:ext cx="4955177" cy="154378"/>
          </a:xfrm>
          <a:prstGeom prst="rect">
            <a:avLst/>
          </a:prstGeom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742768"/>
              </p:ext>
            </p:extLst>
          </p:nvPr>
        </p:nvGraphicFramePr>
        <p:xfrm>
          <a:off x="4016829" y="657736"/>
          <a:ext cx="6672942" cy="695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76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95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14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47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94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CONCEPTO PRESUPUESTARIO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 PRESUPUESTOS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GASTOS DEVENGADOS  3ER TRIMESTRE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GASTOS DEVENGADOS AL 30-09-2022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EJECUCIÓN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L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INICIATIVAS DE INVERSION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$21.525.169.000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$4.248.829.265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$13.966.476.349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115836"/>
              </p:ext>
            </p:extLst>
          </p:nvPr>
        </p:nvGraphicFramePr>
        <p:xfrm>
          <a:off x="4638403" y="1698171"/>
          <a:ext cx="5262152" cy="137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18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32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11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58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CONCEPTO PRESUPUESTARIO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BEF">
                            <a:shade val="30000"/>
                            <a:satMod val="115000"/>
                          </a:srgbClr>
                        </a:gs>
                        <a:gs pos="50000">
                          <a:srgbClr val="FFFBEF">
                            <a:shade val="67500"/>
                            <a:satMod val="115000"/>
                          </a:srgbClr>
                        </a:gs>
                        <a:gs pos="100000">
                          <a:srgbClr val="FFFBE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GASTOS DEVENGADOS  3ER TRIMESTRE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BEF">
                            <a:shade val="30000"/>
                            <a:satMod val="115000"/>
                          </a:srgbClr>
                        </a:gs>
                        <a:gs pos="50000">
                          <a:srgbClr val="FFFBEF">
                            <a:shade val="67500"/>
                            <a:satMod val="115000"/>
                          </a:srgbClr>
                        </a:gs>
                        <a:gs pos="100000">
                          <a:srgbClr val="FFFBE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GASTOS DEVENGADOS AL 30-09-2022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BEF">
                            <a:shade val="30000"/>
                            <a:satMod val="115000"/>
                          </a:srgbClr>
                        </a:gs>
                        <a:gs pos="50000">
                          <a:srgbClr val="FFFBEF">
                            <a:shade val="67500"/>
                            <a:satMod val="115000"/>
                          </a:srgbClr>
                        </a:gs>
                        <a:gs pos="100000">
                          <a:srgbClr val="FFFBE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% EJECUCIÓN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BEF">
                            <a:shade val="30000"/>
                            <a:satMod val="115000"/>
                          </a:srgbClr>
                        </a:gs>
                        <a:gs pos="50000">
                          <a:srgbClr val="FFFBEF">
                            <a:shade val="67500"/>
                            <a:satMod val="115000"/>
                          </a:srgbClr>
                        </a:gs>
                        <a:gs pos="100000">
                          <a:srgbClr val="FFFBE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>
                          <a:effectLst/>
                        </a:rPr>
                        <a:t>31-01 ESTUDIOS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$52.100.000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$59.870.000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0,28%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>
                          <a:effectLst/>
                        </a:rPr>
                        <a:t>31-02 PROYECTOS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>
                          <a:effectLst/>
                        </a:rPr>
                        <a:t>$4.196.729.265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$13.847.748.383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>
                          <a:effectLst/>
                        </a:rPr>
                        <a:t>64,33%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>
                          <a:effectLst/>
                        </a:rPr>
                        <a:t>31-03 PROGRAMAS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>
                          <a:effectLst/>
                        </a:rPr>
                        <a:t>$0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$58.857.966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0,27%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>
                          <a:effectLst/>
                        </a:rPr>
                        <a:t>$4.248.829.265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>
                          <a:effectLst/>
                        </a:rPr>
                        <a:t>$13.966.476.349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64,88%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86" y="550938"/>
            <a:ext cx="10417629" cy="581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1186543" y="684629"/>
            <a:ext cx="10221686" cy="5616091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14 CuadroTexto"/>
          <p:cNvSpPr txBox="1"/>
          <p:nvPr/>
        </p:nvSpPr>
        <p:spPr>
          <a:xfrm>
            <a:off x="4696640" y="1353061"/>
            <a:ext cx="3201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>
              <a:defRPr sz="1200" b="1">
                <a:solidFill>
                  <a:srgbClr val="012A59"/>
                </a:solidFill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s-ES" dirty="0" smtClean="0"/>
              <a:t>SUBTITULO 33  </a:t>
            </a:r>
            <a:r>
              <a:rPr lang="es-CL" cap="all" dirty="0" smtClean="0"/>
              <a:t>Transferencias de capital.</a:t>
            </a:r>
            <a:endParaRPr lang="es-CL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76092"/>
              </p:ext>
            </p:extLst>
          </p:nvPr>
        </p:nvGraphicFramePr>
        <p:xfrm>
          <a:off x="3031671" y="2061993"/>
          <a:ext cx="6531430" cy="1085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71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13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92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97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40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CONCEPTO PRESUPUESTARIO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LEY PRESUPUESTOS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GASTOS DEVENGADOS  </a:t>
                      </a:r>
                      <a:r>
                        <a:rPr lang="es-CL" sz="1000" b="1" u="none" strike="noStrike" dirty="0" smtClean="0">
                          <a:effectLst/>
                        </a:rPr>
                        <a:t>4° </a:t>
                      </a:r>
                      <a:r>
                        <a:rPr lang="es-CL" sz="1000" b="1" u="none" strike="noStrike" dirty="0">
                          <a:effectLst/>
                        </a:rPr>
                        <a:t>TRIMESTRE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GASTOS DEVENGADOS AL </a:t>
                      </a:r>
                      <a:r>
                        <a:rPr lang="es-CL" sz="1000" b="1" u="none" strike="noStrike" dirty="0" smtClean="0">
                          <a:effectLst/>
                        </a:rPr>
                        <a:t>31-12-22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% EJECUCIÓN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effectLst/>
                        </a:rPr>
                        <a:t>33 TRANSFERENCIAS DE CAPITAL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$70.414.754.000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$27.331.755.461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50" b="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$70.046.624.140</a:t>
                      </a:r>
                      <a:endParaRPr lang="es-CL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99,5%</a:t>
                      </a:r>
                      <a:endParaRPr lang="es-C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625365"/>
              </p:ext>
            </p:extLst>
          </p:nvPr>
        </p:nvGraphicFramePr>
        <p:xfrm>
          <a:off x="3592286" y="4286717"/>
          <a:ext cx="5410200" cy="14491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12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88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09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90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CONCEPTO PRESUPUESTARIO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BEF">
                            <a:shade val="30000"/>
                            <a:satMod val="115000"/>
                          </a:srgbClr>
                        </a:gs>
                        <a:gs pos="50000">
                          <a:srgbClr val="FFFBEF">
                            <a:shade val="67500"/>
                            <a:satMod val="115000"/>
                          </a:srgbClr>
                        </a:gs>
                        <a:gs pos="100000">
                          <a:srgbClr val="FFFBE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GASTOS DEVENGADOS  </a:t>
                      </a:r>
                      <a:r>
                        <a:rPr lang="es-CL" sz="1000" b="1" u="none" strike="noStrike" dirty="0" smtClean="0">
                          <a:effectLst/>
                        </a:rPr>
                        <a:t>4° </a:t>
                      </a:r>
                      <a:r>
                        <a:rPr lang="es-CL" sz="1000" b="1" u="none" strike="noStrike" dirty="0">
                          <a:effectLst/>
                        </a:rPr>
                        <a:t>TRIMESTRE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BEF">
                            <a:shade val="30000"/>
                            <a:satMod val="115000"/>
                          </a:srgbClr>
                        </a:gs>
                        <a:gs pos="50000">
                          <a:srgbClr val="FFFBEF">
                            <a:shade val="67500"/>
                            <a:satMod val="115000"/>
                          </a:srgbClr>
                        </a:gs>
                        <a:gs pos="100000">
                          <a:srgbClr val="FFFBE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GASTOS DEVENGADOS AL </a:t>
                      </a:r>
                      <a:r>
                        <a:rPr lang="es-CL" sz="1000" b="1" u="none" strike="noStrike" dirty="0" smtClean="0">
                          <a:effectLst/>
                        </a:rPr>
                        <a:t>31-12-22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BEF">
                            <a:shade val="30000"/>
                            <a:satMod val="115000"/>
                          </a:srgbClr>
                        </a:gs>
                        <a:gs pos="50000">
                          <a:srgbClr val="FFFBEF">
                            <a:shade val="67500"/>
                            <a:satMod val="115000"/>
                          </a:srgbClr>
                        </a:gs>
                        <a:gs pos="100000">
                          <a:srgbClr val="FFFBE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% EJECUCIÓN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BEF">
                            <a:shade val="30000"/>
                            <a:satMod val="115000"/>
                          </a:srgbClr>
                        </a:gs>
                        <a:gs pos="50000">
                          <a:srgbClr val="FFFBEF">
                            <a:shade val="67500"/>
                            <a:satMod val="115000"/>
                          </a:srgbClr>
                        </a:gs>
                        <a:gs pos="100000">
                          <a:srgbClr val="FFFBE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711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>
                          <a:effectLst/>
                        </a:rPr>
                        <a:t>33-01 AL SECTOR PRIVADO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$19.896.339.000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50" cap="all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$50.702.547.000</a:t>
                      </a:r>
                      <a:endParaRPr lang="es-C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50" cap="all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72,01%</a:t>
                      </a:r>
                      <a:endParaRPr lang="es-C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>
                          <a:effectLst/>
                        </a:rPr>
                        <a:t>33-03 A OTRAS ENTIDADES PUBLICAS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$7.435.416.461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50" cap="all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$19.344.077.140</a:t>
                      </a:r>
                      <a:endParaRPr lang="es-CL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50" cap="all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27,47%</a:t>
                      </a:r>
                      <a:endParaRPr lang="es-C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$27.331.755.461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cap="all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$70.046.624.140</a:t>
                      </a:r>
                      <a:endParaRPr lang="es-C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cap="all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99,5%</a:t>
                      </a:r>
                      <a:endParaRPr lang="es-C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85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1">
            <a:extLst>
              <a:ext uri="{FF2B5EF4-FFF2-40B4-BE49-F238E27FC236}">
                <a16:creationId xmlns:a16="http://schemas.microsoft.com/office/drawing/2014/main" xmlns="" id="{13B4BF9E-3E9B-243F-5437-47406AE1D3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3"/>
          <a:stretch/>
        </p:blipFill>
        <p:spPr>
          <a:xfrm>
            <a:off x="6083300" y="136367"/>
            <a:ext cx="6108700" cy="2259204"/>
          </a:xfrm>
          <a:prstGeom prst="rect">
            <a:avLst/>
          </a:prstGeom>
        </p:spPr>
      </p:pic>
      <p:pic>
        <p:nvPicPr>
          <p:cNvPr id="10242" name="Picture 2" descr="Desvinculan a jefa de Finanzas de Gobierno Regional del Bío Bí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3114"/>
            <a:ext cx="8096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6200" y="1589314"/>
            <a:ext cx="7935686" cy="3656664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67641" y="429069"/>
            <a:ext cx="5449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rgbClr val="012A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I)  </a:t>
            </a:r>
            <a:r>
              <a:rPr lang="es-CL" sz="2800" b="1" u="sng" dirty="0" smtClean="0">
                <a:solidFill>
                  <a:srgbClr val="012A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LICITACIONES PUBLICAS</a:t>
            </a:r>
            <a:endParaRPr lang="es-CL" sz="2800" b="1" u="sng" dirty="0">
              <a:solidFill>
                <a:srgbClr val="012A5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179384"/>
              </p:ext>
            </p:extLst>
          </p:nvPr>
        </p:nvGraphicFramePr>
        <p:xfrm>
          <a:off x="4033158" y="2231571"/>
          <a:ext cx="5832021" cy="23730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87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16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16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4617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b="1" u="none" strike="noStrike" dirty="0">
                          <a:effectLst/>
                        </a:rPr>
                        <a:t>TIPO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b="1" u="none" strike="noStrike" dirty="0">
                          <a:effectLst/>
                        </a:rPr>
                        <a:t>CANTIDAD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b="1" u="none" strike="noStrike" dirty="0">
                          <a:effectLst/>
                        </a:rPr>
                        <a:t>MONTO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4617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s-CL" sz="1100" u="none" strike="noStrike" dirty="0" smtClean="0">
                          <a:effectLst/>
                        </a:rPr>
                        <a:t>LICITACIONES  CERRADAS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u="none" strike="noStrike" dirty="0" smtClean="0">
                          <a:effectLst/>
                        </a:rPr>
                        <a:t>$ 2.088.576.500</a:t>
                      </a:r>
                      <a:r>
                        <a:rPr lang="es-CL" sz="1100" u="none" strike="noStrike" dirty="0">
                          <a:effectLst/>
                        </a:rPr>
                        <a:t> 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4617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s-CL" sz="1100" u="none" strike="noStrike" dirty="0" smtClean="0">
                          <a:effectLst/>
                        </a:rPr>
                        <a:t>LICITACIONES  DESIERTAS 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u="none" strike="noStrike" dirty="0">
                          <a:effectLst/>
                        </a:rPr>
                        <a:t> </a:t>
                      </a:r>
                      <a:r>
                        <a:rPr lang="es-CL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$ 159.527.000</a:t>
                      </a:r>
                      <a:endParaRPr lang="es-CL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4617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s-CL" sz="1100" u="none" strike="noStrike" dirty="0" smtClean="0">
                          <a:effectLst/>
                        </a:rPr>
                        <a:t>LICITACIONES ADJUDICADAS 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100" u="none" strike="noStrike" dirty="0" smtClean="0">
                          <a:effectLst/>
                        </a:rPr>
                        <a:t>$</a:t>
                      </a:r>
                      <a:r>
                        <a:rPr lang="es-CL" sz="1100" u="none" strike="noStrike" dirty="0">
                          <a:effectLst/>
                        </a:rPr>
                        <a:t> </a:t>
                      </a:r>
                      <a:r>
                        <a:rPr lang="es-CL" sz="1100" u="none" strike="noStrike" dirty="0" smtClean="0">
                          <a:effectLst/>
                        </a:rPr>
                        <a:t>112.600.000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4617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s-C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es-CL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s-C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$2.360.703.500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7" name="Imagen 12">
            <a:extLst>
              <a:ext uri="{FF2B5EF4-FFF2-40B4-BE49-F238E27FC236}">
                <a16:creationId xmlns:a16="http://schemas.microsoft.com/office/drawing/2014/main" xmlns="" id="{6A251E6A-4B44-AC5C-A194-26D1E25CA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946" y="-18010"/>
            <a:ext cx="4955177" cy="154378"/>
          </a:xfrm>
          <a:prstGeom prst="rect">
            <a:avLst/>
          </a:prstGeom>
        </p:spPr>
      </p:pic>
      <p:pic>
        <p:nvPicPr>
          <p:cNvPr id="8" name="Imagen 12">
            <a:extLst>
              <a:ext uri="{FF2B5EF4-FFF2-40B4-BE49-F238E27FC236}">
                <a16:creationId xmlns:a16="http://schemas.microsoft.com/office/drawing/2014/main" xmlns="" id="{6A251E6A-4B44-AC5C-A194-26D1E25CA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9479" y="6714508"/>
            <a:ext cx="4955177" cy="15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5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1">
            <a:extLst>
              <a:ext uri="{FF2B5EF4-FFF2-40B4-BE49-F238E27FC236}">
                <a16:creationId xmlns:a16="http://schemas.microsoft.com/office/drawing/2014/main" xmlns="" id="{13B4BF9E-3E9B-243F-5437-47406AE1D3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3"/>
          <a:stretch/>
        </p:blipFill>
        <p:spPr>
          <a:xfrm>
            <a:off x="6083300" y="136367"/>
            <a:ext cx="6108700" cy="22592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94" y="441498"/>
            <a:ext cx="10363359" cy="583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2">
            <a:extLst>
              <a:ext uri="{FF2B5EF4-FFF2-40B4-BE49-F238E27FC236}">
                <a16:creationId xmlns:a16="http://schemas.microsoft.com/office/drawing/2014/main" xmlns="" id="{6A251E6A-4B44-AC5C-A194-26D1E25CA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946" y="-18010"/>
            <a:ext cx="4955177" cy="154378"/>
          </a:xfrm>
          <a:prstGeom prst="rect">
            <a:avLst/>
          </a:prstGeom>
        </p:spPr>
      </p:pic>
      <p:pic>
        <p:nvPicPr>
          <p:cNvPr id="3" name="Imagen 12">
            <a:extLst>
              <a:ext uri="{FF2B5EF4-FFF2-40B4-BE49-F238E27FC236}">
                <a16:creationId xmlns:a16="http://schemas.microsoft.com/office/drawing/2014/main" xmlns="" id="{6A251E6A-4B44-AC5C-A194-26D1E25CA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9479" y="6714508"/>
            <a:ext cx="4955177" cy="154378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1131630" y="550677"/>
            <a:ext cx="10221686" cy="5616091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4100164" y="2989391"/>
            <a:ext cx="42846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200" b="1" dirty="0" smtClean="0">
                <a:solidFill>
                  <a:srgbClr val="012A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MUCHAS  GRACIAS</a:t>
            </a:r>
            <a:endParaRPr lang="es-CL" sz="4200" b="1" u="sng" dirty="0">
              <a:solidFill>
                <a:srgbClr val="012A5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20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13B4BF9E-3E9B-243F-5437-47406AE1D3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3"/>
          <a:stretch/>
        </p:blipFill>
        <p:spPr>
          <a:xfrm>
            <a:off x="6083299" y="136367"/>
            <a:ext cx="6108700" cy="225920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6A251E6A-4B44-AC5C-A194-26D1E25CA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946" y="-18010"/>
            <a:ext cx="4955177" cy="154378"/>
          </a:xfrm>
          <a:prstGeom prst="rect">
            <a:avLst/>
          </a:prstGeom>
        </p:spPr>
      </p:pic>
      <p:pic>
        <p:nvPicPr>
          <p:cNvPr id="2052" name="Picture 4" descr="Puede ser una imagen de una o varias personas, personas sentadas y personas de pi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" t="19208" b="11986"/>
          <a:stretch/>
        </p:blipFill>
        <p:spPr bwMode="auto">
          <a:xfrm>
            <a:off x="228588" y="2146302"/>
            <a:ext cx="6629411" cy="268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163990" y="323990"/>
            <a:ext cx="5947317" cy="6467707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X|</a:t>
            </a:r>
            <a:endParaRPr lang="es-CL" dirty="0"/>
          </a:p>
        </p:txBody>
      </p:sp>
      <p:sp>
        <p:nvSpPr>
          <p:cNvPr id="9" name="8 CuadroTexto"/>
          <p:cNvSpPr txBox="1"/>
          <p:nvPr/>
        </p:nvSpPr>
        <p:spPr>
          <a:xfrm>
            <a:off x="167641" y="429069"/>
            <a:ext cx="5449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rgbClr val="012A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I)  </a:t>
            </a:r>
            <a:r>
              <a:rPr lang="es-CL" sz="2800" b="1" u="sng" dirty="0" smtClean="0">
                <a:solidFill>
                  <a:srgbClr val="012A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PROGRAMA DE </a:t>
            </a:r>
            <a:r>
              <a:rPr lang="es-CL" sz="2800" b="1" u="sng" dirty="0">
                <a:solidFill>
                  <a:srgbClr val="012A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FUNCIONAMIENTO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6204827" y="2217912"/>
            <a:ext cx="3439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/>
              <a:t>1ER T.  17,55%  -  2DO T</a:t>
            </a:r>
            <a:r>
              <a:rPr lang="es-CL" sz="1200" dirty="0"/>
              <a:t>. </a:t>
            </a:r>
            <a:r>
              <a:rPr lang="es-CL" sz="1200" dirty="0" smtClean="0"/>
              <a:t>21,60%   -   3ER T. 22,16%</a:t>
            </a:r>
            <a:endParaRPr lang="es-CL" sz="1200" dirty="0"/>
          </a:p>
        </p:txBody>
      </p:sp>
      <p:pic>
        <p:nvPicPr>
          <p:cNvPr id="18" name="Imagen 12">
            <a:extLst>
              <a:ext uri="{FF2B5EF4-FFF2-40B4-BE49-F238E27FC236}">
                <a16:creationId xmlns:a16="http://schemas.microsoft.com/office/drawing/2014/main" xmlns="" id="{6A251E6A-4B44-AC5C-A194-26D1E25CA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479" y="6714508"/>
            <a:ext cx="4955177" cy="154378"/>
          </a:xfrm>
          <a:prstGeom prst="rect">
            <a:avLst/>
          </a:prstGeom>
        </p:spPr>
      </p:pic>
      <p:sp>
        <p:nvSpPr>
          <p:cNvPr id="21" name="20 CuadroTexto"/>
          <p:cNvSpPr txBox="1"/>
          <p:nvPr/>
        </p:nvSpPr>
        <p:spPr>
          <a:xfrm>
            <a:off x="6204827" y="6021881"/>
            <a:ext cx="3908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/>
              <a:t>1ER T</a:t>
            </a:r>
            <a:r>
              <a:rPr lang="es-CL" sz="1200" dirty="0"/>
              <a:t>.:  </a:t>
            </a:r>
            <a:r>
              <a:rPr lang="es-CL" sz="1200" dirty="0" smtClean="0"/>
              <a:t>19,00%  -  2DO T</a:t>
            </a:r>
            <a:r>
              <a:rPr lang="es-CL" sz="1200" dirty="0"/>
              <a:t>. </a:t>
            </a:r>
            <a:r>
              <a:rPr lang="es-CL" sz="1200" dirty="0" smtClean="0"/>
              <a:t>21,10%  </a:t>
            </a:r>
            <a:r>
              <a:rPr lang="es-CL" sz="1200" dirty="0"/>
              <a:t>-   3ER T. </a:t>
            </a:r>
            <a:r>
              <a:rPr lang="es-CL" sz="1200" dirty="0" smtClean="0"/>
              <a:t>21,50%</a:t>
            </a:r>
            <a:endParaRPr lang="es-CL" sz="1200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544613"/>
              </p:ext>
            </p:extLst>
          </p:nvPr>
        </p:nvGraphicFramePr>
        <p:xfrm>
          <a:off x="6232978" y="466174"/>
          <a:ext cx="5643335" cy="17068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29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29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976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 smtClean="0">
                          <a:effectLst/>
                        </a:rPr>
                        <a:t>CONCEPTO PRESUPUESTARIO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66CCFF">
                            <a:tint val="66000"/>
                            <a:satMod val="160000"/>
                          </a:srgbClr>
                        </a:gs>
                        <a:gs pos="50000">
                          <a:srgbClr val="66CCFF">
                            <a:tint val="44500"/>
                            <a:satMod val="160000"/>
                            <a:alpha val="50000"/>
                          </a:srgbClr>
                        </a:gs>
                        <a:gs pos="100000">
                          <a:srgbClr val="66CCFF">
                            <a:tint val="23500"/>
                            <a:satMod val="160000"/>
                          </a:srgbClr>
                        </a:gs>
                      </a:gsLst>
                      <a:lin ang="135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 DE PRESUPUESTO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66CCFF">
                            <a:tint val="66000"/>
                            <a:satMod val="160000"/>
                          </a:srgbClr>
                        </a:gs>
                        <a:gs pos="50000">
                          <a:srgbClr val="66CCFF">
                            <a:tint val="44500"/>
                            <a:satMod val="160000"/>
                            <a:alpha val="50000"/>
                          </a:srgbClr>
                        </a:gs>
                        <a:gs pos="100000">
                          <a:srgbClr val="66CCFF">
                            <a:tint val="23500"/>
                            <a:satMod val="160000"/>
                          </a:srgbClr>
                        </a:gs>
                      </a:gsLst>
                      <a:lin ang="135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INGRESOS DEVENGADOS 4° TRIMESTRE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66CCFF">
                            <a:tint val="66000"/>
                            <a:satMod val="160000"/>
                          </a:srgbClr>
                        </a:gs>
                        <a:gs pos="50000">
                          <a:srgbClr val="66CCFF">
                            <a:tint val="44500"/>
                            <a:satMod val="160000"/>
                            <a:alpha val="50000"/>
                          </a:srgbClr>
                        </a:gs>
                        <a:gs pos="100000">
                          <a:srgbClr val="66CCFF">
                            <a:tint val="23500"/>
                            <a:satMod val="160000"/>
                          </a:srgbClr>
                        </a:gs>
                      </a:gsLst>
                      <a:lin ang="135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INGRESOS DEVENGADOS AL </a:t>
                      </a:r>
                      <a:endParaRPr lang="es-CL" sz="10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L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31-12-22</a:t>
                      </a:r>
                      <a:endParaRPr lang="es-CL" sz="1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66CCFF">
                            <a:tint val="66000"/>
                            <a:satMod val="160000"/>
                          </a:srgbClr>
                        </a:gs>
                        <a:gs pos="50000">
                          <a:srgbClr val="66CCFF">
                            <a:tint val="44500"/>
                            <a:satMod val="160000"/>
                            <a:alpha val="50000"/>
                          </a:srgbClr>
                        </a:gs>
                        <a:gs pos="100000">
                          <a:srgbClr val="66CCFF">
                            <a:tint val="23500"/>
                            <a:satMod val="160000"/>
                          </a:srgbClr>
                        </a:gs>
                      </a:gsLst>
                      <a:lin ang="135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902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INGRESOS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$8.185.816.000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$2.493.239.189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$7.511.815.680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634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05 TRANSFERENCIAS CORRIENTES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$2.462.045.000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$7.433.423.529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 OTROS INGRESOS CORRIENTES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$31.194.189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$78.392.151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9024">
                <a:tc gridSpan="2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EJECUCIÓN PRESUPUESTARIA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91,77%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146987"/>
              </p:ext>
            </p:extLst>
          </p:nvPr>
        </p:nvGraphicFramePr>
        <p:xfrm>
          <a:off x="6232976" y="2847300"/>
          <a:ext cx="5643336" cy="31562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91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12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12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16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57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 smtClean="0">
                          <a:effectLst/>
                        </a:rPr>
                        <a:t>CONCEPTO PRESUPUESTARIO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66CCFF">
                            <a:tint val="66000"/>
                            <a:satMod val="160000"/>
                          </a:srgbClr>
                        </a:gs>
                        <a:gs pos="50000">
                          <a:srgbClr val="66CCFF">
                            <a:tint val="44500"/>
                            <a:satMod val="160000"/>
                            <a:alpha val="50000"/>
                          </a:srgbClr>
                        </a:gs>
                        <a:gs pos="100000">
                          <a:srgbClr val="66CCFF">
                            <a:tint val="23500"/>
                            <a:satMod val="160000"/>
                          </a:srgbClr>
                        </a:gs>
                      </a:gsLst>
                      <a:lin ang="135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 DE PRESUPUESTO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66CCFF">
                            <a:tint val="66000"/>
                            <a:satMod val="160000"/>
                          </a:srgbClr>
                        </a:gs>
                        <a:gs pos="50000">
                          <a:srgbClr val="66CCFF">
                            <a:tint val="44500"/>
                            <a:satMod val="160000"/>
                            <a:alpha val="50000"/>
                          </a:srgbClr>
                        </a:gs>
                        <a:gs pos="100000">
                          <a:srgbClr val="66CCFF">
                            <a:tint val="23500"/>
                            <a:satMod val="160000"/>
                          </a:srgbClr>
                        </a:gs>
                      </a:gsLst>
                      <a:lin ang="135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INGRESOS DEVENGADOS 4° TRIMESTRE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66CCFF">
                            <a:tint val="66000"/>
                            <a:satMod val="160000"/>
                          </a:srgbClr>
                        </a:gs>
                        <a:gs pos="50000">
                          <a:srgbClr val="66CCFF">
                            <a:tint val="44500"/>
                            <a:satMod val="160000"/>
                            <a:alpha val="50000"/>
                          </a:srgbClr>
                        </a:gs>
                        <a:gs pos="100000">
                          <a:srgbClr val="66CCFF">
                            <a:tint val="23500"/>
                            <a:satMod val="160000"/>
                          </a:srgbClr>
                        </a:gs>
                      </a:gsLst>
                      <a:lin ang="135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INGRESOS DEVENGADOS AL </a:t>
                      </a:r>
                      <a:endParaRPr lang="es-CL" sz="10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L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31-12-22</a:t>
                      </a:r>
                      <a:endParaRPr lang="es-CL" sz="1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66CCFF">
                            <a:tint val="66000"/>
                            <a:satMod val="160000"/>
                          </a:srgbClr>
                        </a:gs>
                        <a:gs pos="50000">
                          <a:srgbClr val="66CCFF">
                            <a:tint val="44500"/>
                            <a:satMod val="160000"/>
                            <a:alpha val="50000"/>
                          </a:srgbClr>
                        </a:gs>
                        <a:gs pos="100000">
                          <a:srgbClr val="66CCFF">
                            <a:tint val="23500"/>
                            <a:satMod val="160000"/>
                          </a:srgbClr>
                        </a:gs>
                      </a:gsLst>
                      <a:lin ang="135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471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$8.185.816.000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$2.692.608.945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$7.738.262.765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266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21_ GASTO EN PERSONAL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$5.415.795.000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$1.453.270.665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$5.300.617.118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535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22_ BIENES Y SERVICIOS DE CONSUMO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$1.239.244.000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$562.237.799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$1.114.229.074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99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24_ TRANSFERENCIAS CORRIENTES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$803.503.000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$260.035.725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$776.493.441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968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26_ OTROS GASTOS CORRIENTES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$283.179.000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$283.175.157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$283.175.157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920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29_ ADQUISICION DE ACTIVOS NO FINANCIEROS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$310.027.000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$133.889.599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$196.719.381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266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34_ SERVICIO DE LA DEUDA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$67.039.000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$67.028.594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266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35_ SALDO FINAL DE CAJA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$67.029.000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256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900" u="none" strike="noStrike" dirty="0">
                          <a:effectLst/>
                        </a:rPr>
                        <a:t>EJECUCIÓN PRESUPUESTARIA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94,50%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95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1">
            <a:extLst>
              <a:ext uri="{FF2B5EF4-FFF2-40B4-BE49-F238E27FC236}">
                <a16:creationId xmlns:a16="http://schemas.microsoft.com/office/drawing/2014/main" xmlns="" id="{13B4BF9E-3E9B-243F-5437-47406AE1D3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3"/>
          <a:stretch/>
        </p:blipFill>
        <p:spPr>
          <a:xfrm>
            <a:off x="6083300" y="136367"/>
            <a:ext cx="6108700" cy="2259204"/>
          </a:xfrm>
          <a:prstGeom prst="rect">
            <a:avLst/>
          </a:prstGeom>
        </p:spPr>
      </p:pic>
      <p:pic>
        <p:nvPicPr>
          <p:cNvPr id="4097" name="Imagen 5" descr="cid:image007.jpg@01D8D96A.935A026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" t="2248" r="1493" b="3835"/>
          <a:stretch/>
        </p:blipFill>
        <p:spPr bwMode="auto">
          <a:xfrm>
            <a:off x="163281" y="1445721"/>
            <a:ext cx="7021285" cy="431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45 Rectángulo"/>
          <p:cNvSpPr/>
          <p:nvPr/>
        </p:nvSpPr>
        <p:spPr>
          <a:xfrm>
            <a:off x="228599" y="1557593"/>
            <a:ext cx="6814457" cy="4113864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12">
            <a:extLst>
              <a:ext uri="{FF2B5EF4-FFF2-40B4-BE49-F238E27FC236}">
                <a16:creationId xmlns:a16="http://schemas.microsoft.com/office/drawing/2014/main" xmlns="" id="{6A251E6A-4B44-AC5C-A194-26D1E25CA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946" y="-18010"/>
            <a:ext cx="4955177" cy="154378"/>
          </a:xfrm>
          <a:prstGeom prst="rect">
            <a:avLst/>
          </a:prstGeom>
        </p:spPr>
      </p:pic>
      <p:pic>
        <p:nvPicPr>
          <p:cNvPr id="6" name="Imagen 12">
            <a:extLst>
              <a:ext uri="{FF2B5EF4-FFF2-40B4-BE49-F238E27FC236}">
                <a16:creationId xmlns:a16="http://schemas.microsoft.com/office/drawing/2014/main" xmlns="" id="{6A251E6A-4B44-AC5C-A194-26D1E25CA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9479" y="6714508"/>
            <a:ext cx="4955177" cy="154378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228601" y="1629396"/>
            <a:ext cx="48441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 b="1" dirty="0">
                <a:solidFill>
                  <a:srgbClr val="012A59"/>
                </a:solidFill>
                <a:ea typeface="Lato" panose="020F0502020204030203" pitchFamily="34" charset="0"/>
                <a:cs typeface="Lato" panose="020F0502020204030203" pitchFamily="34" charset="0"/>
              </a:rPr>
              <a:t>PERSONAL DE PLANTA, CONTRATA, OTRAS REMUNERACIONES</a:t>
            </a:r>
            <a:r>
              <a:rPr lang="es-CL" sz="1200" b="1" dirty="0" smtClean="0">
                <a:solidFill>
                  <a:srgbClr val="012A59"/>
                </a:solidFill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endParaRPr lang="es-CL" sz="1200" b="1" dirty="0">
              <a:solidFill>
                <a:srgbClr val="012A59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228601" y="2223020"/>
            <a:ext cx="49094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b="1" dirty="0" smtClean="0">
                <a:solidFill>
                  <a:srgbClr val="012A59"/>
                </a:solidFill>
                <a:ea typeface="Lato" panose="020F0502020204030203" pitchFamily="34" charset="0"/>
                <a:cs typeface="Lato" panose="020F0502020204030203" pitchFamily="34" charset="0"/>
              </a:rPr>
              <a:t>VESTUARIO</a:t>
            </a:r>
            <a:r>
              <a:rPr lang="es-CL" sz="1200" b="1" dirty="0">
                <a:solidFill>
                  <a:srgbClr val="012A59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s-CL" sz="1200" b="1" dirty="0" smtClean="0">
                <a:solidFill>
                  <a:srgbClr val="012A59"/>
                </a:solidFill>
                <a:ea typeface="Lato" panose="020F0502020204030203" pitchFamily="34" charset="0"/>
                <a:cs typeface="Lato" panose="020F0502020204030203" pitchFamily="34" charset="0"/>
              </a:rPr>
              <a:t>COMBUSTIBLES</a:t>
            </a:r>
            <a:r>
              <a:rPr lang="es-CL" sz="1200" b="1" dirty="0">
                <a:solidFill>
                  <a:srgbClr val="012A59"/>
                </a:solidFill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s-CL" sz="1200" b="1" dirty="0" smtClean="0">
                <a:solidFill>
                  <a:srgbClr val="012A59"/>
                </a:solidFill>
                <a:ea typeface="Lato" panose="020F0502020204030203" pitchFamily="34" charset="0"/>
                <a:cs typeface="Lato" panose="020F0502020204030203" pitchFamily="34" charset="0"/>
              </a:rPr>
              <a:t>MANTENCIONES, MATERIALES </a:t>
            </a:r>
            <a:r>
              <a:rPr lang="es-CL" sz="1200" b="1" dirty="0">
                <a:solidFill>
                  <a:srgbClr val="012A59"/>
                </a:solidFill>
                <a:ea typeface="Lato" panose="020F0502020204030203" pitchFamily="34" charset="0"/>
                <a:cs typeface="Lato" panose="020F0502020204030203" pitchFamily="34" charset="0"/>
              </a:rPr>
              <a:t>DE USO Y CONSUMO, SERVICIOS BÁSICOS, </a:t>
            </a:r>
            <a:r>
              <a:rPr lang="es-CL" sz="1200" b="1" dirty="0" smtClean="0">
                <a:solidFill>
                  <a:srgbClr val="012A59"/>
                </a:solidFill>
                <a:ea typeface="Lato" panose="020F0502020204030203" pitchFamily="34" charset="0"/>
                <a:cs typeface="Lato" panose="020F0502020204030203" pitchFamily="34" charset="0"/>
              </a:rPr>
              <a:t>PUBLICIDAD </a:t>
            </a:r>
            <a:r>
              <a:rPr lang="es-CL" sz="1200" b="1" dirty="0">
                <a:solidFill>
                  <a:srgbClr val="012A59"/>
                </a:solidFill>
                <a:ea typeface="Lato" panose="020F0502020204030203" pitchFamily="34" charset="0"/>
                <a:cs typeface="Lato" panose="020F0502020204030203" pitchFamily="34" charset="0"/>
              </a:rPr>
              <a:t>Y DIFUSIÓN, </a:t>
            </a:r>
            <a:r>
              <a:rPr lang="es-CL" sz="1200" b="1" dirty="0" smtClean="0">
                <a:solidFill>
                  <a:srgbClr val="012A59"/>
                </a:solidFill>
                <a:ea typeface="Lato" panose="020F0502020204030203" pitchFamily="34" charset="0"/>
                <a:cs typeface="Lato" panose="020F0502020204030203" pitchFamily="34" charset="0"/>
              </a:rPr>
              <a:t>SERV. </a:t>
            </a:r>
            <a:r>
              <a:rPr lang="es-CL" sz="1200" b="1" dirty="0">
                <a:solidFill>
                  <a:srgbClr val="012A59"/>
                </a:solidFill>
                <a:ea typeface="Lato" panose="020F0502020204030203" pitchFamily="34" charset="0"/>
                <a:cs typeface="Lato" panose="020F0502020204030203" pitchFamily="34" charset="0"/>
              </a:rPr>
              <a:t>GENERALES, ARRIENDOS, </a:t>
            </a:r>
            <a:r>
              <a:rPr lang="es-CL" sz="1200" b="1" dirty="0" smtClean="0">
                <a:solidFill>
                  <a:srgbClr val="012A59"/>
                </a:solidFill>
                <a:ea typeface="Lato" panose="020F0502020204030203" pitchFamily="34" charset="0"/>
                <a:cs typeface="Lato" panose="020F0502020204030203" pitchFamily="34" charset="0"/>
              </a:rPr>
              <a:t>SERV. </a:t>
            </a:r>
            <a:r>
              <a:rPr lang="es-CL" sz="1200" b="1" dirty="0">
                <a:solidFill>
                  <a:srgbClr val="012A59"/>
                </a:solidFill>
                <a:ea typeface="Lato" panose="020F0502020204030203" pitchFamily="34" charset="0"/>
                <a:cs typeface="Lato" panose="020F0502020204030203" pitchFamily="34" charset="0"/>
              </a:rPr>
              <a:t>FINANCIEROS Y SEGUROS, SERVICIOS TÉCNICOS Y PROFESIONALES, OTROS GASTOS EN BS Y </a:t>
            </a:r>
            <a:r>
              <a:rPr lang="es-CL" sz="1200" b="1" dirty="0" smtClean="0">
                <a:solidFill>
                  <a:srgbClr val="012A59"/>
                </a:solidFill>
                <a:ea typeface="Lato" panose="020F0502020204030203" pitchFamily="34" charset="0"/>
                <a:cs typeface="Lato" panose="020F0502020204030203" pitchFamily="34" charset="0"/>
              </a:rPr>
              <a:t>SERVICIOS.</a:t>
            </a:r>
            <a:endParaRPr lang="es-CL" sz="1200" b="1" dirty="0">
              <a:solidFill>
                <a:srgbClr val="012A59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228597" y="3296924"/>
            <a:ext cx="4909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b="1" dirty="0">
                <a:solidFill>
                  <a:srgbClr val="012A59"/>
                </a:solidFill>
                <a:ea typeface="Lato" panose="020F0502020204030203" pitchFamily="34" charset="0"/>
                <a:cs typeface="Lato" panose="020F0502020204030203" pitchFamily="34" charset="0"/>
              </a:rPr>
              <a:t>DIETAS SESIONES, DIETAS COMISIONES, DIETA ANUAL, PASAJES Y REEMB. SERVICIOS EN EL PAÍS, GASTOS NO REEM. LEY 20.817 NACIONAL, SEGURO CONTRA ACCIDENTES DEL TRABAJO.</a:t>
            </a:r>
          </a:p>
        </p:txBody>
      </p:sp>
      <p:sp>
        <p:nvSpPr>
          <p:cNvPr id="44" name="43 Rectángulo"/>
          <p:cNvSpPr/>
          <p:nvPr/>
        </p:nvSpPr>
        <p:spPr>
          <a:xfrm>
            <a:off x="228601" y="5073524"/>
            <a:ext cx="47679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b="1" dirty="0" smtClean="0">
                <a:solidFill>
                  <a:srgbClr val="012A59"/>
                </a:solidFill>
                <a:ea typeface="Lato" panose="020F0502020204030203" pitchFamily="34" charset="0"/>
                <a:cs typeface="Lato" panose="020F0502020204030203" pitchFamily="34" charset="0"/>
              </a:rPr>
              <a:t>MOBILIARIO </a:t>
            </a:r>
            <a:r>
              <a:rPr lang="es-CL" sz="1200" b="1" dirty="0">
                <a:solidFill>
                  <a:srgbClr val="012A59"/>
                </a:solidFill>
                <a:ea typeface="Lato" panose="020F0502020204030203" pitchFamily="34" charset="0"/>
                <a:cs typeface="Lato" panose="020F0502020204030203" pitchFamily="34" charset="0"/>
              </a:rPr>
              <a:t>Y OTROS, EQUIPOS INFORMÁTICOS.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549226"/>
              </p:ext>
            </p:extLst>
          </p:nvPr>
        </p:nvGraphicFramePr>
        <p:xfrm>
          <a:off x="5301342" y="283028"/>
          <a:ext cx="6712858" cy="5986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48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78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13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28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13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458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987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u="none" strike="noStrike" dirty="0">
                          <a:effectLst/>
                        </a:rPr>
                        <a:t>CONCEPTO PRESUPUESTARIO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u="none" strike="noStrike" dirty="0">
                          <a:effectLst/>
                        </a:rPr>
                        <a:t>LEY DE PRESUPUESTOS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u="none" strike="noStrike" dirty="0">
                          <a:effectLst/>
                        </a:rPr>
                        <a:t> EGRESOS DEVENGADOS 4° TRIMESTRE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u="none" strike="noStrike" dirty="0">
                          <a:effectLst/>
                        </a:rPr>
                        <a:t>% DEVENGADO 4° TRIMESTRE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u="none" strike="noStrike" dirty="0">
                          <a:effectLst/>
                        </a:rPr>
                        <a:t>TOTAL EGRESOS DEVENGADOS AL 31.12.22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000" b="1" u="none" strike="noStrike" dirty="0">
                          <a:effectLst/>
                        </a:rPr>
                        <a:t>% DEVENGADO AL 31.12.22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18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b="1" u="none" strike="noStrike" dirty="0">
                          <a:effectLst/>
                        </a:rPr>
                        <a:t>GASTO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200" b="1" u="none" strike="noStrike" dirty="0">
                          <a:effectLst/>
                        </a:rPr>
                        <a:t>$8.185.816.000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200" b="1" u="none" strike="noStrike" dirty="0">
                          <a:effectLst/>
                        </a:rPr>
                        <a:t>$2.692.608.945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200" b="1" u="none" strike="noStrike" dirty="0">
                          <a:effectLst/>
                        </a:rPr>
                        <a:t>32,89%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200" b="1" u="none" strike="noStrike" dirty="0">
                          <a:effectLst/>
                        </a:rPr>
                        <a:t>$7.738.262.765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200" b="1" u="none" strike="noStrike" dirty="0">
                          <a:effectLst/>
                        </a:rPr>
                        <a:t>94,53%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82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u="none" strike="noStrike">
                          <a:effectLst/>
                        </a:rPr>
                        <a:t>21 - GASTO EN PERSONAL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000" u="none" strike="noStrike" dirty="0">
                          <a:effectLst/>
                        </a:rPr>
                        <a:t>$5.415.795.000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000" b="1" u="none" strike="noStrike" dirty="0">
                          <a:effectLst/>
                        </a:rPr>
                        <a:t>$1.453.270.665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000" u="none" strike="noStrike" dirty="0">
                          <a:effectLst/>
                        </a:rPr>
                        <a:t>26,83%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000" u="none" strike="noStrike">
                          <a:effectLst/>
                        </a:rPr>
                        <a:t>$5.300.617.118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000" b="1" u="none" strike="noStrike" dirty="0">
                          <a:effectLst/>
                        </a:rPr>
                        <a:t>97,87%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23257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u="none" strike="noStrike">
                          <a:effectLst/>
                        </a:rPr>
                        <a:t>22 - BIENES Y SERVICIOS DE CONSUMO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000" u="none" strike="noStrike" dirty="0">
                          <a:effectLst/>
                        </a:rPr>
                        <a:t>$1.239.244.000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000" b="1" u="none" strike="noStrike" dirty="0">
                          <a:effectLst/>
                        </a:rPr>
                        <a:t>$562.237.799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000" u="none" strike="noStrike" dirty="0">
                          <a:effectLst/>
                        </a:rPr>
                        <a:t>45,37%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000" u="none" strike="noStrike">
                          <a:effectLst/>
                        </a:rPr>
                        <a:t>$1.114.229.074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000" b="1" u="none" strike="noStrike" dirty="0">
                          <a:effectLst/>
                        </a:rPr>
                        <a:t>89,91%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6882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u="none" strike="noStrike">
                          <a:effectLst/>
                        </a:rPr>
                        <a:t>24 - TRANSFERENCIAS CORRIENTES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000" u="none" strike="noStrike">
                          <a:effectLst/>
                        </a:rPr>
                        <a:t>$803.503.000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000" b="1" u="none" strike="noStrike" dirty="0">
                          <a:effectLst/>
                        </a:rPr>
                        <a:t>$260.035.725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000" u="none" strike="noStrike">
                          <a:effectLst/>
                        </a:rPr>
                        <a:t>32,36%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000" u="none" strike="noStrike">
                          <a:effectLst/>
                        </a:rPr>
                        <a:t>$776.493.441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000" b="1" u="none" strike="noStrike" dirty="0">
                          <a:effectLst/>
                        </a:rPr>
                        <a:t>96,64%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402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u="none" strike="noStrike" dirty="0">
                          <a:effectLst/>
                        </a:rPr>
                        <a:t>26_ OTROS GASTOS CORRIENTES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000" u="none" strike="noStrike">
                          <a:effectLst/>
                        </a:rPr>
                        <a:t>$283.179.000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000" b="1" u="none" strike="noStrike" dirty="0">
                          <a:effectLst/>
                        </a:rPr>
                        <a:t>$283.175.157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000" u="none" strike="noStrike">
                          <a:effectLst/>
                        </a:rPr>
                        <a:t>100,00%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000" u="none" strike="noStrike">
                          <a:effectLst/>
                        </a:rPr>
                        <a:t>$283.175.157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000" b="1" u="none" strike="noStrike" dirty="0">
                          <a:effectLst/>
                        </a:rPr>
                        <a:t>100,00%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0413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L" sz="1000" u="none" strike="noStrike">
                          <a:effectLst/>
                        </a:rPr>
                        <a:t>29 - ADQUISICION DE ACTIVOS NO FINANCIEROS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000" u="none" strike="noStrike">
                          <a:effectLst/>
                        </a:rPr>
                        <a:t>$310.027.000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000" b="1" u="none" strike="noStrike" dirty="0">
                          <a:effectLst/>
                        </a:rPr>
                        <a:t>$133.889.599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000" u="none" strike="noStrike" dirty="0">
                          <a:effectLst/>
                        </a:rPr>
                        <a:t>43,19%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000" u="none" strike="noStrike">
                          <a:effectLst/>
                        </a:rPr>
                        <a:t>$196.719.381</a:t>
                      </a:r>
                      <a:endParaRPr lang="es-CL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000" b="1" u="none" strike="noStrike" dirty="0">
                          <a:effectLst/>
                        </a:rPr>
                        <a:t>63,45%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9746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L" sz="1000" b="1" u="none" strike="noStrike" dirty="0">
                          <a:effectLst/>
                        </a:rPr>
                        <a:t>EJECUCIÓN PRESUPUESTARIA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000" b="1" u="none" strike="noStrike" dirty="0">
                          <a:effectLst/>
                        </a:rPr>
                        <a:t>32,89%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1" u="none" strike="noStrike" dirty="0">
                          <a:effectLst/>
                        </a:rPr>
                        <a:t> </a:t>
                      </a:r>
                      <a:endParaRPr lang="es-C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L" sz="1000" b="1" u="none" strike="noStrike" dirty="0">
                          <a:effectLst/>
                        </a:rPr>
                        <a:t>94,53%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1" u="none" strike="noStrike" dirty="0">
                          <a:effectLst/>
                        </a:rPr>
                        <a:t> </a:t>
                      </a:r>
                      <a:endParaRPr lang="es-CL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3" name="12 Rectángulo"/>
          <p:cNvSpPr/>
          <p:nvPr/>
        </p:nvSpPr>
        <p:spPr>
          <a:xfrm>
            <a:off x="228601" y="4312703"/>
            <a:ext cx="49094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200" b="1" dirty="0" smtClean="0">
                <a:solidFill>
                  <a:srgbClr val="012A59"/>
                </a:solidFill>
                <a:ea typeface="Lato" panose="020F0502020204030203" pitchFamily="34" charset="0"/>
                <a:cs typeface="Lato" panose="020F0502020204030203" pitchFamily="34" charset="0"/>
              </a:rPr>
              <a:t>PAGOS A TERCEROS.</a:t>
            </a:r>
            <a:endParaRPr lang="es-CL" sz="1200" b="1" dirty="0">
              <a:solidFill>
                <a:srgbClr val="012A59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36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7" grpId="0"/>
      <p:bldP spid="42" grpId="0"/>
      <p:bldP spid="43" grpId="0"/>
      <p:bldP spid="44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13B4BF9E-3E9B-243F-5437-47406AE1D3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3"/>
          <a:stretch/>
        </p:blipFill>
        <p:spPr>
          <a:xfrm>
            <a:off x="6083299" y="136367"/>
            <a:ext cx="6108700" cy="2259204"/>
          </a:xfrm>
          <a:prstGeom prst="rect">
            <a:avLst/>
          </a:prstGeom>
        </p:spPr>
      </p:pic>
      <p:pic>
        <p:nvPicPr>
          <p:cNvPr id="3074" name="Picture 2" descr="El desafío de recuperar el histórico liderazgo de Concepción y la Región  del Bío Bí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91" y="1964850"/>
            <a:ext cx="6526052" cy="345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6A251E6A-4B44-AC5C-A194-26D1E25CA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946" y="-18010"/>
            <a:ext cx="4955177" cy="154378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6096000" y="256478"/>
            <a:ext cx="5947317" cy="6467707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X|</a:t>
            </a:r>
            <a:endParaRPr lang="es-CL" dirty="0"/>
          </a:p>
        </p:txBody>
      </p:sp>
      <p:sp>
        <p:nvSpPr>
          <p:cNvPr id="2" name="1 Rectángulo"/>
          <p:cNvSpPr/>
          <p:nvPr/>
        </p:nvSpPr>
        <p:spPr>
          <a:xfrm>
            <a:off x="6083298" y="2046514"/>
            <a:ext cx="491673" cy="3265715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20046"/>
              </p:ext>
            </p:extLst>
          </p:nvPr>
        </p:nvGraphicFramePr>
        <p:xfrm>
          <a:off x="6172200" y="3124181"/>
          <a:ext cx="5871117" cy="2484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96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60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18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35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8985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GASTO  </a:t>
                      </a:r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PRESUPUESTARIO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CCFF">
                            <a:tint val="66000"/>
                            <a:satMod val="160000"/>
                          </a:srgbClr>
                        </a:gs>
                        <a:gs pos="50000">
                          <a:srgbClr val="66CCFF">
                            <a:tint val="44500"/>
                            <a:satMod val="160000"/>
                          </a:srgbClr>
                        </a:gs>
                        <a:gs pos="100000">
                          <a:srgbClr val="66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 DE PRESUPUESTOS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CCFF">
                            <a:tint val="66000"/>
                            <a:satMod val="160000"/>
                          </a:srgbClr>
                        </a:gs>
                        <a:gs pos="50000">
                          <a:srgbClr val="66CCFF">
                            <a:tint val="44500"/>
                            <a:satMod val="160000"/>
                          </a:srgbClr>
                        </a:gs>
                        <a:gs pos="100000">
                          <a:srgbClr val="66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GASTOS DEVENGADOS </a:t>
                      </a:r>
                      <a:r>
                        <a:rPr lang="pt-BR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4° TRIMESTRE </a:t>
                      </a:r>
                      <a:r>
                        <a:rPr lang="pt-BR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CCFF">
                            <a:tint val="66000"/>
                            <a:satMod val="160000"/>
                          </a:srgbClr>
                        </a:gs>
                        <a:gs pos="50000">
                          <a:srgbClr val="66CCFF">
                            <a:tint val="44500"/>
                            <a:satMod val="160000"/>
                          </a:srgbClr>
                        </a:gs>
                        <a:gs pos="100000">
                          <a:srgbClr val="66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GASTOS DEVENGADOS AL </a:t>
                      </a:r>
                      <a:r>
                        <a:rPr lang="es-CL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31.12.22</a:t>
                      </a:r>
                      <a:endParaRPr lang="es-CL" sz="1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CCFF">
                            <a:tint val="66000"/>
                            <a:satMod val="160000"/>
                          </a:srgbClr>
                        </a:gs>
                        <a:gs pos="50000">
                          <a:srgbClr val="66CCFF">
                            <a:tint val="44500"/>
                            <a:satMod val="160000"/>
                          </a:srgbClr>
                        </a:gs>
                        <a:gs pos="100000">
                          <a:srgbClr val="66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8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GASTOS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$104.875.775.000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$40.915.733.194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$104.480.086.911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2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BS Y SERVICIOS DE CONSUMO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$52.824.000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$41.078.238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$41.898.390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8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 TRANSF. CORRIENTES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$6.990.608.000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$2.971.509.462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$6.987.966.421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4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 OTROS GASTOS CORRIENTES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$60.699.000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$60.697.826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$60.697.826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0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 ADQ. DE ACTIVOS NO FINANCIEROS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$5.781.547.000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$2.915.392.712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$5.781.124.290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51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INICIATIVAS DE INVERSION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$21.575.343.000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$7.595.299.495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$21.561.775.844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5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 TRANSF. DE CAPITAL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$70.414.754.000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$27.331.755.461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$70.046.624.140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7533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s-CL" sz="1000" b="1" u="none" strike="noStrike" dirty="0" smtClean="0">
                          <a:effectLst/>
                        </a:rPr>
                        <a:t>EJECUCIÓN PRESUPUESTARIA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39,01%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99,62%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146891" y="348331"/>
            <a:ext cx="5470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rgbClr val="012A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II)  </a:t>
            </a:r>
            <a:r>
              <a:rPr lang="es-CL" sz="2800" b="1" u="sng" dirty="0" smtClean="0">
                <a:solidFill>
                  <a:srgbClr val="012A5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PROGRAMA INVERSIÓN REGIONAL</a:t>
            </a:r>
            <a:endParaRPr lang="es-CL" sz="2800" b="1" u="sng" dirty="0">
              <a:solidFill>
                <a:srgbClr val="012A5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172200" y="2398881"/>
            <a:ext cx="3574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/>
              <a:t>1ER T.:  </a:t>
            </a:r>
            <a:r>
              <a:rPr lang="es-CL" sz="1200" dirty="0"/>
              <a:t>8,17</a:t>
            </a:r>
            <a:r>
              <a:rPr lang="es-CL" sz="1200" dirty="0" smtClean="0"/>
              <a:t>%  -  2DO T. </a:t>
            </a:r>
            <a:r>
              <a:rPr lang="es-CL" sz="1200" dirty="0"/>
              <a:t>32,17%</a:t>
            </a:r>
            <a:r>
              <a:rPr lang="es-CL" sz="1200" dirty="0" smtClean="0"/>
              <a:t> </a:t>
            </a:r>
            <a:r>
              <a:rPr lang="es-CL" sz="1200" dirty="0"/>
              <a:t>-  </a:t>
            </a:r>
            <a:r>
              <a:rPr lang="es-CL" sz="1200" dirty="0" smtClean="0"/>
              <a:t>3ER </a:t>
            </a:r>
            <a:r>
              <a:rPr lang="es-CL" sz="1200" dirty="0"/>
              <a:t>T. 22,77%</a:t>
            </a:r>
          </a:p>
        </p:txBody>
      </p:sp>
      <p:pic>
        <p:nvPicPr>
          <p:cNvPr id="18" name="Imagen 12">
            <a:extLst>
              <a:ext uri="{FF2B5EF4-FFF2-40B4-BE49-F238E27FC236}">
                <a16:creationId xmlns:a16="http://schemas.microsoft.com/office/drawing/2014/main" xmlns="" id="{6A251E6A-4B44-AC5C-A194-26D1E25CA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9479" y="6714508"/>
            <a:ext cx="4955177" cy="154378"/>
          </a:xfrm>
          <a:prstGeom prst="rect">
            <a:avLst/>
          </a:prstGeom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030212"/>
              </p:ext>
            </p:extLst>
          </p:nvPr>
        </p:nvGraphicFramePr>
        <p:xfrm>
          <a:off x="6172199" y="273737"/>
          <a:ext cx="5871117" cy="2085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75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29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66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40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317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 smtClean="0">
                          <a:effectLst/>
                        </a:rPr>
                        <a:t>INGRESO</a:t>
                      </a:r>
                      <a:r>
                        <a:rPr lang="es-CL" sz="10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s-CL" sz="1000" b="1" u="none" strike="noStrike" dirty="0" smtClean="0">
                          <a:effectLst/>
                        </a:rPr>
                        <a:t>PRESUPUESTARIO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CCFF">
                            <a:tint val="66000"/>
                            <a:satMod val="160000"/>
                          </a:srgbClr>
                        </a:gs>
                        <a:gs pos="50000">
                          <a:srgbClr val="66CCFF">
                            <a:tint val="44500"/>
                            <a:satMod val="160000"/>
                          </a:srgbClr>
                        </a:gs>
                        <a:gs pos="100000">
                          <a:srgbClr val="66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LEY DE PRESUPUESTOS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CCFF">
                            <a:tint val="66000"/>
                            <a:satMod val="160000"/>
                          </a:srgbClr>
                        </a:gs>
                        <a:gs pos="50000">
                          <a:srgbClr val="66CCFF">
                            <a:tint val="44500"/>
                            <a:satMod val="160000"/>
                          </a:srgbClr>
                        </a:gs>
                        <a:gs pos="100000">
                          <a:srgbClr val="66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effectLst/>
                        </a:rPr>
                        <a:t>INGRESOS DEVENGADOS </a:t>
                      </a:r>
                      <a:r>
                        <a:rPr lang="pt-BR" sz="1000" b="1" u="none" strike="noStrike" dirty="0" smtClean="0">
                          <a:effectLst/>
                        </a:rPr>
                        <a:t> 4° </a:t>
                      </a:r>
                      <a:r>
                        <a:rPr lang="pt-BR" sz="1000" b="1" u="none" strike="noStrike" dirty="0">
                          <a:effectLst/>
                        </a:rPr>
                        <a:t>TRIMESTRE 2022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CCFF">
                            <a:tint val="66000"/>
                            <a:satMod val="160000"/>
                          </a:srgbClr>
                        </a:gs>
                        <a:gs pos="50000">
                          <a:srgbClr val="66CCFF">
                            <a:tint val="44500"/>
                            <a:satMod val="160000"/>
                          </a:srgbClr>
                        </a:gs>
                        <a:gs pos="100000">
                          <a:srgbClr val="66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TOTAL INGRESOS DEVENGADOS AL </a:t>
                      </a:r>
                      <a:r>
                        <a:rPr lang="es-CL" sz="1000" b="1" u="none" strike="noStrike" dirty="0" smtClean="0">
                          <a:effectLst/>
                        </a:rPr>
                        <a:t>31.12.22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66CCFF">
                            <a:tint val="66000"/>
                            <a:satMod val="160000"/>
                          </a:srgbClr>
                        </a:gs>
                        <a:gs pos="50000">
                          <a:srgbClr val="66CCFF">
                            <a:tint val="44500"/>
                            <a:satMod val="160000"/>
                          </a:srgbClr>
                        </a:gs>
                        <a:gs pos="100000">
                          <a:srgbClr val="66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01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1" u="none" strike="noStrike" dirty="0">
                          <a:effectLst/>
                        </a:rPr>
                        <a:t>INGRESOS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$115.079.053.000</a:t>
                      </a:r>
                      <a:endParaRPr lang="es-CL" sz="1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$50.452.388.256</a:t>
                      </a:r>
                      <a:endParaRPr lang="es-CL" sz="1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s-CL" sz="10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L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123.074.697.126</a:t>
                      </a:r>
                      <a:endParaRPr lang="es-CL" sz="1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2015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06 RENTAS DE LA PROPIEDAD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 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$14.531.805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$ 60.008.586</a:t>
                      </a:r>
                      <a:endParaRPr lang="es-CL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2015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 OTROS INGRESOS CORRIENTES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 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$220.243.981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$ 4.834.177.131</a:t>
                      </a:r>
                      <a:endParaRPr lang="es-CL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2015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RECUPERACION DE PRESTAMOS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>
                          <a:effectLst/>
                        </a:rPr>
                        <a:t> 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$53.155.470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$ 219.283.972</a:t>
                      </a:r>
                      <a:endParaRPr lang="es-CL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2015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TRANSFERENCIAS PARA GASTOS DE CAPITAL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$50.164.457.000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$ 117.961.227.437</a:t>
                      </a:r>
                      <a:endParaRPr lang="es-CL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2015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SALDO INICIAL DE CAJA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>
                          <a:effectLst/>
                        </a:rPr>
                        <a:t> 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2015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s-CL" sz="1000" b="1" u="none" strike="noStrike" dirty="0">
                          <a:effectLst/>
                        </a:rPr>
                        <a:t>EJECUCIÓN </a:t>
                      </a:r>
                      <a:r>
                        <a:rPr lang="es-CL" sz="1000" b="1" u="none" strike="noStrike" dirty="0" smtClean="0">
                          <a:effectLst/>
                        </a:rPr>
                        <a:t>PRESUPUESTARIA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43,84%</a:t>
                      </a:r>
                      <a:endParaRPr lang="es-CL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106,95%</a:t>
                      </a:r>
                      <a:endParaRPr lang="es-CL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6172200" y="5713947"/>
            <a:ext cx="3170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1ER T.:  6,97%</a:t>
            </a:r>
            <a:r>
              <a:rPr lang="es-CL" sz="1200" dirty="0" smtClean="0"/>
              <a:t>  </a:t>
            </a:r>
            <a:r>
              <a:rPr lang="es-CL" sz="1200" dirty="0"/>
              <a:t>-  2DO T. 42,21%</a:t>
            </a:r>
            <a:r>
              <a:rPr lang="es-CL" sz="1200" dirty="0" smtClean="0"/>
              <a:t> </a:t>
            </a:r>
            <a:r>
              <a:rPr lang="es-CL" sz="1200" dirty="0"/>
              <a:t>-  3ER T. 11,43%</a:t>
            </a:r>
          </a:p>
        </p:txBody>
      </p:sp>
    </p:spTree>
    <p:extLst>
      <p:ext uri="{BB962C8B-B14F-4D97-AF65-F5344CB8AC3E}">
        <p14:creationId xmlns:p14="http://schemas.microsoft.com/office/powerpoint/2010/main" val="297129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13B4BF9E-3E9B-243F-5437-47406AE1D3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3"/>
          <a:stretch/>
        </p:blipFill>
        <p:spPr>
          <a:xfrm>
            <a:off x="6083299" y="136367"/>
            <a:ext cx="6108700" cy="2259204"/>
          </a:xfrm>
          <a:prstGeom prst="rect">
            <a:avLst/>
          </a:prstGeom>
        </p:spPr>
      </p:pic>
      <p:pic>
        <p:nvPicPr>
          <p:cNvPr id="7" name="Imagen 12">
            <a:extLst>
              <a:ext uri="{FF2B5EF4-FFF2-40B4-BE49-F238E27FC236}">
                <a16:creationId xmlns:a16="http://schemas.microsoft.com/office/drawing/2014/main" xmlns="" id="{6A251E6A-4B44-AC5C-A194-26D1E25CA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946" y="-18010"/>
            <a:ext cx="4955177" cy="154378"/>
          </a:xfrm>
          <a:prstGeom prst="rect">
            <a:avLst/>
          </a:prstGeom>
        </p:spPr>
      </p:pic>
      <p:pic>
        <p:nvPicPr>
          <p:cNvPr id="8" name="Imagen 12">
            <a:extLst>
              <a:ext uri="{FF2B5EF4-FFF2-40B4-BE49-F238E27FC236}">
                <a16:creationId xmlns:a16="http://schemas.microsoft.com/office/drawing/2014/main" xmlns="" id="{6A251E6A-4B44-AC5C-A194-26D1E25CA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479" y="6714508"/>
            <a:ext cx="4955177" cy="15437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0" t="18708" r="11926" b="9725"/>
          <a:stretch/>
        </p:blipFill>
        <p:spPr bwMode="auto">
          <a:xfrm>
            <a:off x="624468" y="265529"/>
            <a:ext cx="10392936" cy="613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039979" y="4304367"/>
            <a:ext cx="9486899" cy="206829"/>
          </a:xfrm>
          <a:prstGeom prst="rect">
            <a:avLst/>
          </a:prstGeom>
          <a:noFill/>
          <a:ln w="38100">
            <a:solidFill>
              <a:srgbClr val="FF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036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1">
            <a:extLst>
              <a:ext uri="{FF2B5EF4-FFF2-40B4-BE49-F238E27FC236}">
                <a16:creationId xmlns:a16="http://schemas.microsoft.com/office/drawing/2014/main" xmlns="" id="{13B4BF9E-3E9B-243F-5437-47406AE1D3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43"/>
          <a:stretch/>
        </p:blipFill>
        <p:spPr>
          <a:xfrm>
            <a:off x="6083300" y="136367"/>
            <a:ext cx="6108700" cy="2259204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86" y="632307"/>
            <a:ext cx="10417629" cy="583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27 Rectángulo"/>
          <p:cNvSpPr/>
          <p:nvPr/>
        </p:nvSpPr>
        <p:spPr>
          <a:xfrm>
            <a:off x="1502227" y="2472833"/>
            <a:ext cx="2394860" cy="53569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12">
            <a:extLst>
              <a:ext uri="{FF2B5EF4-FFF2-40B4-BE49-F238E27FC236}">
                <a16:creationId xmlns:a16="http://schemas.microsoft.com/office/drawing/2014/main" xmlns="" id="{6A251E6A-4B44-AC5C-A194-26D1E25CAF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946" y="-18010"/>
            <a:ext cx="4955177" cy="154378"/>
          </a:xfrm>
          <a:prstGeom prst="rect">
            <a:avLst/>
          </a:prstGeom>
        </p:spPr>
      </p:pic>
      <p:pic>
        <p:nvPicPr>
          <p:cNvPr id="6" name="Imagen 12">
            <a:extLst>
              <a:ext uri="{FF2B5EF4-FFF2-40B4-BE49-F238E27FC236}">
                <a16:creationId xmlns:a16="http://schemas.microsoft.com/office/drawing/2014/main" xmlns="" id="{6A251E6A-4B44-AC5C-A194-26D1E25CAF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9479" y="6714508"/>
            <a:ext cx="4955177" cy="154378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1175657" y="742501"/>
            <a:ext cx="10221686" cy="5616091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525903" y="2443027"/>
            <a:ext cx="2394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 smtClean="0">
                <a:solidFill>
                  <a:srgbClr val="012A59"/>
                </a:solidFill>
                <a:ea typeface="Lato" panose="020F0502020204030203" pitchFamily="34" charset="0"/>
                <a:cs typeface="Lato" panose="020F0502020204030203" pitchFamily="34" charset="0"/>
              </a:rPr>
              <a:t>SUBTITULO 24, </a:t>
            </a:r>
          </a:p>
          <a:p>
            <a:r>
              <a:rPr lang="es-CL" sz="1200" b="1" dirty="0" smtClean="0">
                <a:solidFill>
                  <a:srgbClr val="012A59"/>
                </a:solidFill>
                <a:ea typeface="Lato" panose="020F0502020204030203" pitchFamily="34" charset="0"/>
                <a:cs typeface="Lato" panose="020F0502020204030203" pitchFamily="34" charset="0"/>
              </a:rPr>
              <a:t>BIENES Y SERVICIOS DE CONSUMO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983790"/>
              </p:ext>
            </p:extLst>
          </p:nvPr>
        </p:nvGraphicFramePr>
        <p:xfrm>
          <a:off x="4538434" y="2153480"/>
          <a:ext cx="5106305" cy="1104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66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31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39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543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81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CONCEPTO PRESUPUESTARIO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LEY PRESUPUESTOS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GASTOS DEVENGADOS  </a:t>
                      </a:r>
                      <a:r>
                        <a:rPr lang="es-CL" sz="1000" u="none" strike="noStrike" dirty="0" smtClean="0">
                          <a:effectLst/>
                        </a:rPr>
                        <a:t>4° </a:t>
                      </a:r>
                      <a:r>
                        <a:rPr lang="es-CL" sz="1000" u="none" strike="noStrike" dirty="0">
                          <a:effectLst/>
                        </a:rPr>
                        <a:t>TRIMESTRE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GASTOS DEVENGADOS AL </a:t>
                      </a:r>
                      <a:r>
                        <a:rPr lang="es-CL" sz="1000" u="none" strike="noStrike" dirty="0" smtClean="0">
                          <a:effectLst/>
                        </a:rPr>
                        <a:t>31-12-22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% EJECUCIÓN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effectLst/>
                        </a:rPr>
                        <a:t>24 TRANSFERENCIAS CORRIENTES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$6.990.608.000</a:t>
                      </a:r>
                      <a:endParaRPr lang="es-CL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100" b="1" u="none" strike="noStrike" dirty="0" smtClean="0">
                          <a:effectLst/>
                        </a:rPr>
                        <a:t>$2.971.509.462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$6.987.966.421</a:t>
                      </a:r>
                      <a:endParaRPr lang="es-CL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  <a:endParaRPr lang="es-CL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7" name="26 Rectángulo"/>
          <p:cNvSpPr/>
          <p:nvPr/>
        </p:nvSpPr>
        <p:spPr>
          <a:xfrm>
            <a:off x="1446169" y="979572"/>
            <a:ext cx="2472145" cy="53569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132797"/>
              </p:ext>
            </p:extLst>
          </p:nvPr>
        </p:nvGraphicFramePr>
        <p:xfrm>
          <a:off x="4538433" y="818294"/>
          <a:ext cx="5008337" cy="895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98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35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50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49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CONCEPTO PRESUPUESTARIO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LEY PRESUPUESTOS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GASTOS DEVENGADOS  </a:t>
                      </a:r>
                      <a:r>
                        <a:rPr lang="es-CL" sz="1000" u="none" strike="noStrike" dirty="0" smtClean="0">
                          <a:effectLst/>
                        </a:rPr>
                        <a:t>4° </a:t>
                      </a:r>
                      <a:r>
                        <a:rPr lang="es-CL" sz="1000" u="none" strike="noStrike" dirty="0">
                          <a:effectLst/>
                        </a:rPr>
                        <a:t>TRIMESTRE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GASTOS DEVENGADOS AL </a:t>
                      </a:r>
                      <a:r>
                        <a:rPr lang="es-CL" sz="1000" u="none" strike="noStrike" dirty="0" smtClean="0">
                          <a:effectLst/>
                        </a:rPr>
                        <a:t>31-12-22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% EJECUCIÓN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effectLst/>
                        </a:rPr>
                        <a:t>22 BIENES Y SERVICIOS DE CONSUMO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 smtClean="0">
                          <a:effectLst/>
                        </a:rPr>
                        <a:t>$52.834.000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200" b="1" u="none" strike="noStrike" dirty="0" smtClean="0">
                          <a:effectLst/>
                        </a:rPr>
                        <a:t>$41.078.238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000" u="none" strike="noStrike" dirty="0" smtClean="0">
                          <a:effectLst/>
                        </a:rPr>
                        <a:t>$41.898.390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200" b="1" u="none" strike="noStrike" dirty="0" smtClean="0">
                          <a:effectLst/>
                        </a:rPr>
                        <a:t>79,30%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1525903" y="1003496"/>
            <a:ext cx="2394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="1" dirty="0" smtClean="0">
                <a:solidFill>
                  <a:srgbClr val="012A59"/>
                </a:solidFill>
                <a:ea typeface="Lato" panose="020F0502020204030203" pitchFamily="34" charset="0"/>
                <a:cs typeface="Lato" panose="020F0502020204030203" pitchFamily="34" charset="0"/>
              </a:rPr>
              <a:t>SUBTITULO 22, </a:t>
            </a:r>
          </a:p>
          <a:p>
            <a:r>
              <a:rPr lang="es-CL" sz="1200" b="1" dirty="0" smtClean="0">
                <a:solidFill>
                  <a:srgbClr val="012A59"/>
                </a:solidFill>
                <a:ea typeface="Lato" panose="020F0502020204030203" pitchFamily="34" charset="0"/>
                <a:cs typeface="Lato" panose="020F0502020204030203" pitchFamily="34" charset="0"/>
              </a:rPr>
              <a:t>BIENES Y SERVICIOS DE CONSUMO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9649096" y="818294"/>
            <a:ext cx="1650276" cy="89535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CuadroTexto"/>
          <p:cNvSpPr txBox="1"/>
          <p:nvPr/>
        </p:nvSpPr>
        <p:spPr>
          <a:xfrm>
            <a:off x="9644740" y="924253"/>
            <a:ext cx="1654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>
              <a:defRPr sz="1200" b="1">
                <a:solidFill>
                  <a:srgbClr val="012A59"/>
                </a:solidFill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just"/>
            <a:r>
              <a:rPr lang="es-CL" sz="900" dirty="0" smtClean="0"/>
              <a:t>Publicaciones Diario </a:t>
            </a:r>
            <a:r>
              <a:rPr lang="es-CL" sz="900" dirty="0"/>
              <a:t>Oficial de extractos de resoluciones que prohíben tránsito por distintas vías </a:t>
            </a:r>
            <a:r>
              <a:rPr lang="es-CL" sz="900" dirty="0" smtClean="0"/>
              <a:t>Regionales</a:t>
            </a:r>
            <a:endParaRPr lang="es-CL" sz="900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251819"/>
              </p:ext>
            </p:extLst>
          </p:nvPr>
        </p:nvGraphicFramePr>
        <p:xfrm>
          <a:off x="4767947" y="3461658"/>
          <a:ext cx="6504078" cy="2703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01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64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46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28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1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cap="all" dirty="0">
                          <a:solidFill>
                            <a:schemeClr val="tx1"/>
                          </a:solidFill>
                          <a:effectLst/>
                        </a:rPr>
                        <a:t>concepto presupuestario</a:t>
                      </a:r>
                      <a:endParaRPr lang="es-CL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cap="all" dirty="0">
                          <a:solidFill>
                            <a:schemeClr val="tx1"/>
                          </a:solidFill>
                          <a:effectLst/>
                        </a:rPr>
                        <a:t>nombre iniciativa</a:t>
                      </a:r>
                      <a:endParaRPr lang="es-CL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cap="all" dirty="0">
                          <a:solidFill>
                            <a:schemeClr val="tx1"/>
                          </a:solidFill>
                          <a:effectLst/>
                        </a:rPr>
                        <a:t>PROVINCIA/ comuna</a:t>
                      </a:r>
                      <a:endParaRPr lang="es-CL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cap="all" dirty="0">
                          <a:solidFill>
                            <a:schemeClr val="tx1"/>
                          </a:solidFill>
                          <a:effectLst/>
                        </a:rPr>
                        <a:t>GASTO 2022</a:t>
                      </a:r>
                      <a:endParaRPr lang="es-CL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101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cap="all" dirty="0">
                          <a:solidFill>
                            <a:schemeClr val="tx1"/>
                          </a:solidFill>
                          <a:effectLst/>
                        </a:rPr>
                        <a:t>2401100</a:t>
                      </a:r>
                      <a:endParaRPr lang="es-CL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cap="all" dirty="0">
                          <a:effectLst/>
                        </a:rPr>
                        <a:t>SUBVENCIONES 7% A ENTIDADES PRIVADAS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cap="all">
                          <a:effectLst/>
                        </a:rPr>
                        <a:t>REGIONAL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$4.514.946.000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indent="101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cap="all" dirty="0">
                          <a:solidFill>
                            <a:schemeClr val="tx1"/>
                          </a:solidFill>
                          <a:effectLst/>
                        </a:rPr>
                        <a:t>2401002</a:t>
                      </a:r>
                      <a:endParaRPr lang="es-CL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cap="all" dirty="0">
                          <a:effectLst/>
                        </a:rPr>
                        <a:t>SUBSIDIO PARA LA OPERACIÓN DE SISTEMA DE AUTOGENERACION DE ENERGIA EN ISLA MOCHA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cap="all" dirty="0">
                          <a:effectLst/>
                        </a:rPr>
                        <a:t>ARAUCO/ </a:t>
                      </a:r>
                      <a:r>
                        <a:rPr lang="es-ES" sz="900" cap="all" dirty="0" smtClean="0">
                          <a:effectLst/>
                        </a:rPr>
                        <a:t>Lebu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$362.925.959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indent="101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cap="all" dirty="0">
                          <a:solidFill>
                            <a:schemeClr val="tx1"/>
                          </a:solidFill>
                          <a:effectLst/>
                        </a:rPr>
                        <a:t>2401002</a:t>
                      </a:r>
                      <a:endParaRPr lang="es-CL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cap="all" dirty="0">
                          <a:effectLst/>
                        </a:rPr>
                        <a:t>SUBSIDIO A LA OPERACION DE SISTEMA DE AUTOGENERACION DE ENERGIA EN ISLA SANTA MARIA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cap="all" dirty="0">
                          <a:effectLst/>
                        </a:rPr>
                        <a:t>CONCEPCIÓN / coronel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$699.094.048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101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cap="all" dirty="0">
                          <a:solidFill>
                            <a:schemeClr val="tx1"/>
                          </a:solidFill>
                          <a:effectLst/>
                        </a:rPr>
                        <a:t>2401007</a:t>
                      </a:r>
                      <a:endParaRPr lang="es-CL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cap="all" dirty="0" smtClean="0">
                          <a:effectLst/>
                        </a:rPr>
                        <a:t>Corporación </a:t>
                      </a:r>
                      <a:r>
                        <a:rPr lang="es-ES" sz="900" cap="all" dirty="0">
                          <a:effectLst/>
                        </a:rPr>
                        <a:t>Cultural Teatro Regional Del </a:t>
                      </a:r>
                      <a:r>
                        <a:rPr lang="es-ES" sz="900" cap="all" dirty="0" smtClean="0">
                          <a:effectLst/>
                        </a:rPr>
                        <a:t>Biobío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cap="all" dirty="0">
                          <a:effectLst/>
                        </a:rPr>
                        <a:t>REGIONAL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$380.000.000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indent="101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cap="all" dirty="0">
                          <a:solidFill>
                            <a:schemeClr val="tx1"/>
                          </a:solidFill>
                          <a:effectLst/>
                        </a:rPr>
                        <a:t>2403002</a:t>
                      </a:r>
                      <a:endParaRPr lang="es-CL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cap="all" dirty="0">
                          <a:effectLst/>
                        </a:rPr>
                        <a:t>SUBSIDIO PARA LA OPERACIÓN DE SISTEMA DE AUTOGENERACION DE ENERGIA EN ISLA MOCHA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cap="all" dirty="0" smtClean="0">
                          <a:effectLst/>
                        </a:rPr>
                        <a:t>Arauco </a:t>
                      </a:r>
                      <a:r>
                        <a:rPr lang="es-ES" sz="900" cap="all" dirty="0">
                          <a:effectLst/>
                        </a:rPr>
                        <a:t>/ </a:t>
                      </a:r>
                      <a:r>
                        <a:rPr lang="es-ES" sz="900" cap="all" dirty="0" smtClean="0">
                          <a:effectLst/>
                        </a:rPr>
                        <a:t>Lebu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$136.500.000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indent="101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cap="all" dirty="0">
                          <a:solidFill>
                            <a:schemeClr val="tx1"/>
                          </a:solidFill>
                          <a:effectLst/>
                        </a:rPr>
                        <a:t>2403010</a:t>
                      </a:r>
                      <a:endParaRPr lang="es-CL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cap="all">
                          <a:effectLst/>
                        </a:rPr>
                        <a:t>mantención de áreas verdes santa juana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cap="all" dirty="0">
                          <a:effectLst/>
                        </a:rPr>
                        <a:t>CONCEPCIÓN/ santa </a:t>
                      </a:r>
                      <a:r>
                        <a:rPr lang="es-ES" sz="900" cap="all" dirty="0" smtClean="0">
                          <a:effectLst/>
                        </a:rPr>
                        <a:t>Juana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$293.913.000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7335">
                <a:tc>
                  <a:txBody>
                    <a:bodyPr/>
                    <a:lstStyle/>
                    <a:p>
                      <a:pPr indent="101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cap="all" dirty="0">
                          <a:solidFill>
                            <a:schemeClr val="tx1"/>
                          </a:solidFill>
                          <a:effectLst/>
                        </a:rPr>
                        <a:t>2403011</a:t>
                      </a:r>
                      <a:endParaRPr lang="es-CL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cap="all">
                          <a:effectLst/>
                        </a:rPr>
                        <a:t>Planta de reciclaje y compostaje de Santa Juana</a:t>
                      </a:r>
                      <a:endParaRPr lang="es-CL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cap="all" dirty="0">
                          <a:effectLst/>
                        </a:rPr>
                        <a:t>CONCEPCIÓN/ santa </a:t>
                      </a:r>
                      <a:r>
                        <a:rPr lang="es-ES" sz="900" cap="all" dirty="0" smtClean="0">
                          <a:effectLst/>
                        </a:rPr>
                        <a:t>Juana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$300.587.414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101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cap="all" dirty="0">
                          <a:solidFill>
                            <a:schemeClr val="tx1"/>
                          </a:solidFill>
                          <a:effectLst/>
                        </a:rPr>
                        <a:t>2403100</a:t>
                      </a:r>
                      <a:endParaRPr lang="es-CL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cap="all" dirty="0">
                          <a:effectLst/>
                        </a:rPr>
                        <a:t>SUBVENCIONES 7% A ENTIDADES </a:t>
                      </a:r>
                      <a:r>
                        <a:rPr lang="es-ES" sz="900" cap="all" dirty="0" smtClean="0">
                          <a:effectLst/>
                        </a:rPr>
                        <a:t>Públicas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cap="all" dirty="0">
                          <a:effectLst/>
                        </a:rPr>
                        <a:t>REGIONAL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$300.000.000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 indent="101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cap="all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L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cap="all" dirty="0">
                          <a:effectLst/>
                        </a:rPr>
                        <a:t> 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cap="all" dirty="0">
                          <a:effectLst/>
                        </a:rPr>
                        <a:t> 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$6.987.966.421</a:t>
                      </a:r>
                      <a:endParaRPr lang="es-CL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795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9" grpId="0" animBg="1"/>
      <p:bldP spid="17" grpId="0"/>
      <p:bldP spid="27" grpId="0" animBg="1"/>
      <p:bldP spid="13" grpId="0"/>
      <p:bldP spid="15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gorebiobio.cl/wp-content/uploads/2023/02/Sesion-Core-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40" y="336405"/>
            <a:ext cx="11686674" cy="625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1">
            <a:extLst>
              <a:ext uri="{FF2B5EF4-FFF2-40B4-BE49-F238E27FC236}">
                <a16:creationId xmlns:a16="http://schemas.microsoft.com/office/drawing/2014/main" xmlns="" id="{13B4BF9E-3E9B-243F-5437-47406AE1D3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43"/>
          <a:stretch/>
        </p:blipFill>
        <p:spPr>
          <a:xfrm>
            <a:off x="6083300" y="136367"/>
            <a:ext cx="6108700" cy="2259204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074534" y="664964"/>
            <a:ext cx="10221686" cy="5616091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713883"/>
              </p:ext>
            </p:extLst>
          </p:nvPr>
        </p:nvGraphicFramePr>
        <p:xfrm>
          <a:off x="4855029" y="821192"/>
          <a:ext cx="5519057" cy="1181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67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70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59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35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CONCEPTO PRESUPUESTARIO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LEY PRESUPUESTOS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GASTOS DEVENGADOS  </a:t>
                      </a:r>
                      <a:r>
                        <a:rPr lang="es-CL" sz="1000" b="1" u="none" strike="noStrike" dirty="0" smtClean="0">
                          <a:effectLst/>
                        </a:rPr>
                        <a:t>4° </a:t>
                      </a:r>
                      <a:r>
                        <a:rPr lang="es-CL" sz="1000" b="1" u="none" strike="noStrike" dirty="0">
                          <a:effectLst/>
                        </a:rPr>
                        <a:t>TRIMESTRE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GASTOS DEVENGADOS AL </a:t>
                      </a:r>
                      <a:r>
                        <a:rPr lang="es-CL" sz="1000" b="1" u="none" strike="noStrike" dirty="0" smtClean="0">
                          <a:effectLst/>
                        </a:rPr>
                        <a:t>31-12-22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% EJECUCIÓN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 smtClean="0">
                          <a:effectLst/>
                        </a:rPr>
                        <a:t>26 OTROS</a:t>
                      </a:r>
                      <a:r>
                        <a:rPr lang="es-CL" sz="1000" u="none" strike="noStrike" baseline="0" dirty="0" smtClean="0">
                          <a:effectLst/>
                        </a:rPr>
                        <a:t> GASTOS CORRIENTES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$60.699.000</a:t>
                      </a:r>
                      <a:endParaRPr lang="es-CL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$60.697.826</a:t>
                      </a:r>
                      <a:endParaRPr lang="es-CL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$60.697.826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11 Rectángulo"/>
          <p:cNvSpPr/>
          <p:nvPr/>
        </p:nvSpPr>
        <p:spPr>
          <a:xfrm>
            <a:off x="1530252" y="1090347"/>
            <a:ext cx="3104059" cy="53569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9" name="Imagen 12">
            <a:extLst>
              <a:ext uri="{FF2B5EF4-FFF2-40B4-BE49-F238E27FC236}">
                <a16:creationId xmlns:a16="http://schemas.microsoft.com/office/drawing/2014/main" xmlns="" id="{6A251E6A-4B44-AC5C-A194-26D1E25CA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946" y="-18010"/>
            <a:ext cx="4955177" cy="154378"/>
          </a:xfrm>
          <a:prstGeom prst="rect">
            <a:avLst/>
          </a:prstGeom>
        </p:spPr>
      </p:pic>
      <p:pic>
        <p:nvPicPr>
          <p:cNvPr id="10" name="Imagen 12">
            <a:extLst>
              <a:ext uri="{FF2B5EF4-FFF2-40B4-BE49-F238E27FC236}">
                <a16:creationId xmlns:a16="http://schemas.microsoft.com/office/drawing/2014/main" xmlns="" id="{6A251E6A-4B44-AC5C-A194-26D1E25CA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9479" y="6714508"/>
            <a:ext cx="4955177" cy="15437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530252" y="1127363"/>
            <a:ext cx="3048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>
              <a:defRPr sz="1200" b="1">
                <a:solidFill>
                  <a:srgbClr val="012A59"/>
                </a:solidFill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s-ES" dirty="0" smtClean="0"/>
              <a:t>SUBTITULO 26  </a:t>
            </a:r>
          </a:p>
          <a:p>
            <a:r>
              <a:rPr lang="es-ES" dirty="0" smtClean="0"/>
              <a:t>ADQUISICIÓN DE ACTIVOS NO FINANCIEROS</a:t>
            </a:r>
            <a:endParaRPr lang="es-CL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596098"/>
              </p:ext>
            </p:extLst>
          </p:nvPr>
        </p:nvGraphicFramePr>
        <p:xfrm>
          <a:off x="4138854" y="3057354"/>
          <a:ext cx="6951405" cy="25448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5741">
                  <a:extLst>
                    <a:ext uri="{9D8B030D-6E8A-4147-A177-3AD203B41FA5}">
                      <a16:colId xmlns:a16="http://schemas.microsoft.com/office/drawing/2014/main" xmlns="" val="1004285492"/>
                    </a:ext>
                  </a:extLst>
                </a:gridCol>
                <a:gridCol w="462116">
                  <a:extLst>
                    <a:ext uri="{9D8B030D-6E8A-4147-A177-3AD203B41FA5}">
                      <a16:colId xmlns:a16="http://schemas.microsoft.com/office/drawing/2014/main" xmlns="" val="629445597"/>
                    </a:ext>
                  </a:extLst>
                </a:gridCol>
                <a:gridCol w="2300748">
                  <a:extLst>
                    <a:ext uri="{9D8B030D-6E8A-4147-A177-3AD203B41FA5}">
                      <a16:colId xmlns:a16="http://schemas.microsoft.com/office/drawing/2014/main" xmlns="" val="877842026"/>
                    </a:ext>
                  </a:extLst>
                </a:gridCol>
                <a:gridCol w="865239">
                  <a:extLst>
                    <a:ext uri="{9D8B030D-6E8A-4147-A177-3AD203B41FA5}">
                      <a16:colId xmlns:a16="http://schemas.microsoft.com/office/drawing/2014/main" xmlns="" val="908411356"/>
                    </a:ext>
                  </a:extLst>
                </a:gridCol>
                <a:gridCol w="2487561">
                  <a:extLst>
                    <a:ext uri="{9D8B030D-6E8A-4147-A177-3AD203B41FA5}">
                      <a16:colId xmlns:a16="http://schemas.microsoft.com/office/drawing/2014/main" xmlns="" val="3224165145"/>
                    </a:ext>
                  </a:extLst>
                </a:gridCol>
              </a:tblGrid>
              <a:tr h="52648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CÓDIGO BIP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ÍTEM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NOMBRE INICIATIVA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MONTO ($)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OBSERVACIÓN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9456935"/>
                  </a:ext>
                </a:extLst>
              </a:tr>
              <a:tr h="465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30255973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REPOSICION LICEO FRESIA MULLER, LEBU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$ 344.010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Devolución de descuento en pago realizado por año 2020.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7897208"/>
                  </a:ext>
                </a:extLst>
              </a:tr>
              <a:tr h="491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30113022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REPOSICION ESTADIO MUNICIPAL DE SAN GREGORIO, COMUNA DE ÑIQUEN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$ 60.288.096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Pago remanente causa rol C-1227-2019.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6213369"/>
                  </a:ext>
                </a:extLst>
              </a:tr>
              <a:tr h="642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30154775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MEJORAMIENTO CAMINO BASICO INTERMEDIO, RUTA O-250 DICHATO-MENQUE, TOME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$ 65.720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Pago saldo de intereses por atraso en pago, de conformidad a instrucción de Contraloría.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5480247"/>
                  </a:ext>
                </a:extLst>
              </a:tr>
              <a:tr h="41878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EJECUCIÓN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$60.697.826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2688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611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1">
            <a:extLst>
              <a:ext uri="{FF2B5EF4-FFF2-40B4-BE49-F238E27FC236}">
                <a16:creationId xmlns:a16="http://schemas.microsoft.com/office/drawing/2014/main" xmlns="" id="{13B4BF9E-3E9B-243F-5437-47406AE1D3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3"/>
          <a:stretch/>
        </p:blipFill>
        <p:spPr>
          <a:xfrm>
            <a:off x="6083300" y="136367"/>
            <a:ext cx="6108700" cy="2259204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7" y="555171"/>
            <a:ext cx="10417629" cy="586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164771" y="664965"/>
            <a:ext cx="10221686" cy="5616091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801592"/>
              </p:ext>
            </p:extLst>
          </p:nvPr>
        </p:nvGraphicFramePr>
        <p:xfrm>
          <a:off x="4855029" y="821192"/>
          <a:ext cx="5519057" cy="1181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67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70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59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35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CONCEPTO PRESUPUESTARIO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LEY PRESUPUESTOS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GASTOS DEVENGADOS  </a:t>
                      </a:r>
                      <a:r>
                        <a:rPr lang="es-CL" sz="1000" b="1" u="none" strike="noStrike" dirty="0" smtClean="0">
                          <a:effectLst/>
                        </a:rPr>
                        <a:t>4° </a:t>
                      </a:r>
                      <a:r>
                        <a:rPr lang="es-CL" sz="1000" b="1" u="none" strike="noStrike" dirty="0">
                          <a:effectLst/>
                        </a:rPr>
                        <a:t>TRIMESTRE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GASTOS DEVENGADOS AL </a:t>
                      </a:r>
                      <a:r>
                        <a:rPr lang="es-CL" sz="1000" b="1" u="none" strike="noStrike" dirty="0" smtClean="0">
                          <a:effectLst/>
                        </a:rPr>
                        <a:t>31-12-22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% EJECUCIÓN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effectLst/>
                        </a:rPr>
                        <a:t>29 ADQUISICION DE ACTIVOS NO FINANCIEROS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$5.781.547.000</a:t>
                      </a:r>
                      <a:endParaRPr lang="es-CL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$2.915.392.712</a:t>
                      </a:r>
                      <a:endParaRPr lang="es-CL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$5.781.124.290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704038"/>
              </p:ext>
            </p:extLst>
          </p:nvPr>
        </p:nvGraphicFramePr>
        <p:xfrm>
          <a:off x="1839687" y="2974064"/>
          <a:ext cx="9187542" cy="2436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608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85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92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72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616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24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NOMBRE INICIATIVA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39" marR="9239" marT="9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CERTIF. CORE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39" marR="9239" marT="9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AÑO APROBACIÓN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39" marR="9239" marT="9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COMUNA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39" marR="9239" marT="9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u="none" strike="noStrike" dirty="0">
                          <a:effectLst/>
                        </a:rPr>
                        <a:t> GASTO AL </a:t>
                      </a:r>
                      <a:r>
                        <a:rPr lang="es-CL" sz="1000" b="1" u="none" strike="noStrike" dirty="0" smtClean="0">
                          <a:effectLst/>
                        </a:rPr>
                        <a:t>31 DIC</a:t>
                      </a:r>
                      <a:r>
                        <a:rPr lang="es-CL" sz="1000" b="1" u="none" strike="noStrike" baseline="0" dirty="0" smtClean="0">
                          <a:effectLst/>
                        </a:rPr>
                        <a:t> 2022</a:t>
                      </a:r>
                      <a:r>
                        <a:rPr lang="es-CL" sz="1000" b="1" u="none" strike="noStrike" dirty="0" smtClean="0">
                          <a:effectLst/>
                        </a:rPr>
                        <a:t> 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39" marR="9239" marT="923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4442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REPOSICION AMBULANCIAS ESTABLECIMIENTOS RED SERVICIO DE SALUD CONCEPCION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6739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CONCEPCION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$271.891.200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4442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REPOSICION AMBULANCIA CESFAM LEBU NORTE, LEBU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6494  6497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LEBU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55.692.000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4442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REPOSICION AMBULANCIAS BASICAS HOSPITAL DE CURANILAHUE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6459  6804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PROVINCIAL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$136.850.000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4442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REPOSICION AMBULANCIA AEA COVID19 HOSPITAL DE CURANILAHUE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6631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REGIONAL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  86.180.000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4442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REPOSICION AMBULANCIAS HOSPITAL GUILLERMO GRANT BENAVENTE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6697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REGIONAL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$204.107.339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4442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REPOSICION 05 AMBULANCIAS DE TRASLADO DAS TALCAHUANO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6703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TALCAHUANO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$337.016.780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258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ADQUISICION CARPA PARA FERIAS Y EVENTOS CULTURALES COMUNA DE QUILACO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6122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QUILACO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$207.000.500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4442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ADQUISICION CAMION Y EQUIPO PERFORADOR DE POZOS ALTO BIOBIO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6688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ALTO BIO </a:t>
                      </a:r>
                      <a:r>
                        <a:rPr lang="es-CL" sz="10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</a:t>
                      </a:r>
                      <a:endParaRPr lang="es-CL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$216.210.017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2" name="11 Rectángulo"/>
          <p:cNvSpPr/>
          <p:nvPr/>
        </p:nvSpPr>
        <p:spPr>
          <a:xfrm>
            <a:off x="1530252" y="1090347"/>
            <a:ext cx="3104059" cy="53569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9" name="Imagen 12">
            <a:extLst>
              <a:ext uri="{FF2B5EF4-FFF2-40B4-BE49-F238E27FC236}">
                <a16:creationId xmlns:a16="http://schemas.microsoft.com/office/drawing/2014/main" xmlns="" id="{6A251E6A-4B44-AC5C-A194-26D1E25CA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946" y="-18010"/>
            <a:ext cx="4955177" cy="154378"/>
          </a:xfrm>
          <a:prstGeom prst="rect">
            <a:avLst/>
          </a:prstGeom>
        </p:spPr>
      </p:pic>
      <p:pic>
        <p:nvPicPr>
          <p:cNvPr id="10" name="Imagen 12">
            <a:extLst>
              <a:ext uri="{FF2B5EF4-FFF2-40B4-BE49-F238E27FC236}">
                <a16:creationId xmlns:a16="http://schemas.microsoft.com/office/drawing/2014/main" xmlns="" id="{6A251E6A-4B44-AC5C-A194-26D1E25CA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9479" y="6714508"/>
            <a:ext cx="4955177" cy="15437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530252" y="1127363"/>
            <a:ext cx="3048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>
              <a:defRPr sz="1200" b="1">
                <a:solidFill>
                  <a:srgbClr val="012A59"/>
                </a:solidFill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s-ES" dirty="0" smtClean="0"/>
              <a:t>SUBTITULO 29  </a:t>
            </a:r>
          </a:p>
          <a:p>
            <a:r>
              <a:rPr lang="es-ES" dirty="0" smtClean="0"/>
              <a:t>ADQUISICIÓN DE ACTIVOS NO FINANCIEROS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0996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1">
            <a:extLst>
              <a:ext uri="{FF2B5EF4-FFF2-40B4-BE49-F238E27FC236}">
                <a16:creationId xmlns:a16="http://schemas.microsoft.com/office/drawing/2014/main" xmlns="" id="{13B4BF9E-3E9B-243F-5437-47406AE1D3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3"/>
          <a:stretch/>
        </p:blipFill>
        <p:spPr>
          <a:xfrm>
            <a:off x="6083300" y="136367"/>
            <a:ext cx="6108700" cy="2259204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83" y="522515"/>
            <a:ext cx="10417629" cy="587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1424942" y="791681"/>
            <a:ext cx="2057400" cy="53569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Rectángulo"/>
          <p:cNvSpPr/>
          <p:nvPr/>
        </p:nvSpPr>
        <p:spPr>
          <a:xfrm>
            <a:off x="1164771" y="674797"/>
            <a:ext cx="10221686" cy="5616091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2">
            <a:extLst>
              <a:ext uri="{FF2B5EF4-FFF2-40B4-BE49-F238E27FC236}">
                <a16:creationId xmlns:a16="http://schemas.microsoft.com/office/drawing/2014/main" xmlns="" id="{6A251E6A-4B44-AC5C-A194-26D1E25CA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946" y="-18010"/>
            <a:ext cx="4955177" cy="154378"/>
          </a:xfrm>
          <a:prstGeom prst="rect">
            <a:avLst/>
          </a:prstGeom>
        </p:spPr>
      </p:pic>
      <p:pic>
        <p:nvPicPr>
          <p:cNvPr id="3" name="Imagen 12">
            <a:extLst>
              <a:ext uri="{FF2B5EF4-FFF2-40B4-BE49-F238E27FC236}">
                <a16:creationId xmlns:a16="http://schemas.microsoft.com/office/drawing/2014/main" xmlns="" id="{6A251E6A-4B44-AC5C-A194-26D1E25CA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9479" y="6714508"/>
            <a:ext cx="4955177" cy="15437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374241" y="1521086"/>
            <a:ext cx="3418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>
              <a:defRPr sz="1200" b="1">
                <a:solidFill>
                  <a:srgbClr val="012A59"/>
                </a:solidFill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s-ES" dirty="0" smtClean="0"/>
              <a:t>SUBTITULO 31   </a:t>
            </a:r>
            <a:r>
              <a:rPr lang="es-CL" cap="all" dirty="0" smtClean="0"/>
              <a:t>Iniciativas </a:t>
            </a:r>
            <a:r>
              <a:rPr lang="es-CL" cap="all" dirty="0"/>
              <a:t>de Inversión.</a:t>
            </a:r>
            <a:endParaRPr lang="es-CL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158184"/>
              </p:ext>
            </p:extLst>
          </p:nvPr>
        </p:nvGraphicFramePr>
        <p:xfrm>
          <a:off x="2746829" y="2355260"/>
          <a:ext cx="6672942" cy="695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76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95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14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47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94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CONCEPTO PRESUPUESTARIO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 PRESUPUESTOS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GASTOS DEVENGADOS  </a:t>
                      </a:r>
                      <a:r>
                        <a:rPr lang="es-CL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4° </a:t>
                      </a:r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TRIMESTRE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GASTOS DEVENGADOS AL </a:t>
                      </a:r>
                      <a:endParaRPr lang="es-CL" sz="10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L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31-12-22</a:t>
                      </a:r>
                      <a:endParaRPr lang="es-CL" sz="1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L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EJECUCIÓN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33CCFF">
                            <a:tint val="66000"/>
                            <a:satMod val="160000"/>
                          </a:srgbClr>
                        </a:gs>
                        <a:gs pos="50000">
                          <a:srgbClr val="33CCFF">
                            <a:tint val="44500"/>
                            <a:satMod val="160000"/>
                          </a:srgbClr>
                        </a:gs>
                        <a:gs pos="100000">
                          <a:srgbClr val="33CCFF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CL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INICIATIVAS DE INVERSION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$21.575.343.000</a:t>
                      </a:r>
                      <a:endParaRPr lang="es-CL" sz="10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$7.595.299.495</a:t>
                      </a:r>
                      <a:endParaRPr lang="es-CL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$21.561.775.844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99,9%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716424"/>
              </p:ext>
            </p:extLst>
          </p:nvPr>
        </p:nvGraphicFramePr>
        <p:xfrm>
          <a:off x="3452224" y="3663043"/>
          <a:ext cx="5262152" cy="14695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18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32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11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58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CONCEPTO PRESUPUESTARIO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BEF">
                            <a:shade val="30000"/>
                            <a:satMod val="115000"/>
                          </a:srgbClr>
                        </a:gs>
                        <a:gs pos="50000">
                          <a:srgbClr val="FFFBEF">
                            <a:shade val="67500"/>
                            <a:satMod val="115000"/>
                          </a:srgbClr>
                        </a:gs>
                        <a:gs pos="100000">
                          <a:srgbClr val="FFFBE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GASTOS DEVENGADOS  </a:t>
                      </a:r>
                      <a:r>
                        <a:rPr lang="es-CL" sz="1000" u="none" strike="noStrike" dirty="0" smtClean="0">
                          <a:effectLst/>
                        </a:rPr>
                        <a:t>4° </a:t>
                      </a:r>
                      <a:r>
                        <a:rPr lang="es-CL" sz="1000" u="none" strike="noStrike" dirty="0">
                          <a:effectLst/>
                        </a:rPr>
                        <a:t>TRIMESTRE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BEF">
                            <a:shade val="30000"/>
                            <a:satMod val="115000"/>
                          </a:srgbClr>
                        </a:gs>
                        <a:gs pos="50000">
                          <a:srgbClr val="FFFBEF">
                            <a:shade val="67500"/>
                            <a:satMod val="115000"/>
                          </a:srgbClr>
                        </a:gs>
                        <a:gs pos="100000">
                          <a:srgbClr val="FFFBE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GASTOS DEVENGADOS AL </a:t>
                      </a:r>
                      <a:r>
                        <a:rPr lang="es-CL" sz="1000" u="none" strike="noStrike" dirty="0" smtClean="0">
                          <a:effectLst/>
                        </a:rPr>
                        <a:t>31-12-22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BEF">
                            <a:shade val="30000"/>
                            <a:satMod val="115000"/>
                          </a:srgbClr>
                        </a:gs>
                        <a:gs pos="50000">
                          <a:srgbClr val="FFFBEF">
                            <a:shade val="67500"/>
                            <a:satMod val="115000"/>
                          </a:srgbClr>
                        </a:gs>
                        <a:gs pos="100000">
                          <a:srgbClr val="FFFBE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u="none" strike="noStrike" dirty="0">
                          <a:effectLst/>
                        </a:rPr>
                        <a:t>% EJECUCIÓN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BEF">
                            <a:shade val="30000"/>
                            <a:satMod val="115000"/>
                          </a:srgbClr>
                        </a:gs>
                        <a:gs pos="50000">
                          <a:srgbClr val="FFFBEF">
                            <a:shade val="67500"/>
                            <a:satMod val="115000"/>
                          </a:srgbClr>
                        </a:gs>
                        <a:gs pos="100000">
                          <a:srgbClr val="FFFBEF">
                            <a:shade val="100000"/>
                            <a:satMod val="115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>
                          <a:effectLst/>
                        </a:rPr>
                        <a:t>31-01 ESTUDIOS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$82.922.992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$142.792.992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0,7%</a:t>
                      </a:r>
                      <a:endParaRPr lang="es-C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>
                          <a:effectLst/>
                        </a:rPr>
                        <a:t>31-02 PROYECTOS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$7.459.613.437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$21.307.361.820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98,8%</a:t>
                      </a:r>
                      <a:endParaRPr lang="es-C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>
                          <a:effectLst/>
                        </a:rPr>
                        <a:t>31-03 PROGRAMAS</a:t>
                      </a:r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$52.763.066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$111.621.032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5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0,5%</a:t>
                      </a:r>
                      <a:endParaRPr lang="es-CL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47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u="none" strike="noStrike" dirty="0">
                          <a:effectLst/>
                        </a:rPr>
                        <a:t> 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L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$7.595.299.495</a:t>
                      </a:r>
                      <a:endParaRPr lang="es-CL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$21.561.775.844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99,94%</a:t>
                      </a:r>
                      <a:endParaRPr lang="es-C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2746829" y="3029041"/>
            <a:ext cx="1228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216963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PPT INFORME 2DO TRIMESTRE 2022[20220912153713329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BarBox"/>
  <p:tag name="ARS_CHARTPARA_DATAFORMAT" val="ltNumberValue"/>
  <p:tag name="ARS_CHARTPARA_SHOWTIME" val="csStop"/>
  <p:tag name="ARS_CHARTPARA_NUMBERDEC" val="0"/>
  <p:tag name="ARS_CHARTPARA_DATAPERCENTBASE" val="crResponse"/>
  <p:tag name="ARS_CHARTPARA_PERCENTDEC" val="2"/>
  <p:tag name="ARS_CHARTPARA_SHOW3D" val="0"/>
  <p:tag name="ARS_CHARTPARA_SHOWWINDOW" val="0"/>
  <p:tag name="ARS_CHARTPOINTWIDTH" val="0.5"/>
  <p:tag name="ARS_CHARTSHOWITEMTEXT" val="0"/>
  <p:tag name="ARS_CHARTPARA_TEXTCHARTSPACEORLINE" val="0"/>
  <p:tag name="ARS_CHARTPARA_TEXTCHARTTYPEBYLINE" val="0"/>
  <p:tag name="ARS_CHARTPARA_CHARTVALUEISVOTEDCOUNT" val="0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22824</TotalTime>
  <Words>1370</Words>
  <Application>Microsoft Office PowerPoint</Application>
  <PresentationFormat>Personalizado</PresentationFormat>
  <Paragraphs>455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INFORME CUARTO TRIMESTRE 2022.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Biobío avanza con diálogo y seguridad para el desarrollo</dc:title>
  <dc:creator>Laura Victoria Palma Rojas</dc:creator>
  <cp:lastModifiedBy>Cristian Andrade</cp:lastModifiedBy>
  <cp:revision>187</cp:revision>
  <dcterms:created xsi:type="dcterms:W3CDTF">2022-05-19T04:24:30Z</dcterms:created>
  <dcterms:modified xsi:type="dcterms:W3CDTF">2023-03-20T12:20:10Z</dcterms:modified>
</cp:coreProperties>
</file>