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324" r:id="rId2"/>
    <p:sldId id="325" r:id="rId3"/>
    <p:sldId id="354" r:id="rId4"/>
    <p:sldId id="326" r:id="rId5"/>
    <p:sldId id="327" r:id="rId6"/>
    <p:sldId id="355" r:id="rId7"/>
    <p:sldId id="332" r:id="rId8"/>
    <p:sldId id="333" r:id="rId9"/>
    <p:sldId id="357" r:id="rId10"/>
    <p:sldId id="349" r:id="rId11"/>
    <p:sldId id="346" r:id="rId12"/>
    <p:sldId id="348" r:id="rId13"/>
    <p:sldId id="258" r:id="rId14"/>
    <p:sldId id="329" r:id="rId15"/>
    <p:sldId id="330" r:id="rId16"/>
    <p:sldId id="335" r:id="rId17"/>
    <p:sldId id="337" r:id="rId18"/>
    <p:sldId id="339" r:id="rId19"/>
    <p:sldId id="341" r:id="rId20"/>
    <p:sldId id="34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9870A-CF5D-43E2-B40D-F71DD11275E2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07781-5663-405A-AA89-2682C17B02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9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9.202.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21219-EF3C-4B7A-AC72-075E0839114B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732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9.202.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21219-EF3C-4B7A-AC72-075E0839114B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17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C87EFC-DFAD-4046-950F-F3C6804D7CF6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5F8699-1885-4A8B-8577-DBF759C16FAE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0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7EFC-DFAD-4046-950F-F3C6804D7CF6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699-1885-4A8B-8577-DBF759C16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067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7EFC-DFAD-4046-950F-F3C6804D7CF6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699-1885-4A8B-8577-DBF759C16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4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7EFC-DFAD-4046-950F-F3C6804D7CF6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699-1885-4A8B-8577-DBF759C16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379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7EFC-DFAD-4046-950F-F3C6804D7CF6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699-1885-4A8B-8577-DBF759C16FAE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31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7EFC-DFAD-4046-950F-F3C6804D7CF6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699-1885-4A8B-8577-DBF759C16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86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7EFC-DFAD-4046-950F-F3C6804D7CF6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699-1885-4A8B-8577-DBF759C16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98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7EFC-DFAD-4046-950F-F3C6804D7CF6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699-1885-4A8B-8577-DBF759C16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821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7EFC-DFAD-4046-950F-F3C6804D7CF6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699-1885-4A8B-8577-DBF759C16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366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7EFC-DFAD-4046-950F-F3C6804D7CF6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699-1885-4A8B-8577-DBF759C16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238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7EFC-DFAD-4046-950F-F3C6804D7CF6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699-1885-4A8B-8577-DBF759C16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52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DC87EFC-DFAD-4046-950F-F3C6804D7CF6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5F8699-1885-4A8B-8577-DBF759C16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738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starikoff@gorebiobio.c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0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107B0-3396-4CC6-83BB-D292ECB97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846" y="1753298"/>
            <a:ext cx="6990981" cy="4580389"/>
          </a:xfrm>
        </p:spPr>
        <p:txBody>
          <a:bodyPr>
            <a:normAutofit fontScale="90000"/>
          </a:bodyPr>
          <a:lstStyle/>
          <a:p>
            <a:pPr algn="ctr">
              <a:lnSpc>
                <a:spcPct val="126000"/>
              </a:lnSpc>
              <a:spcBef>
                <a:spcPts val="500"/>
              </a:spcBef>
              <a:spcAft>
                <a:spcPts val="1000"/>
              </a:spcAft>
            </a:pPr>
            <a:br>
              <a:rPr lang="es-CL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Ejecución Financiera y Presupuestaria Gobierno Regional del Biobío</a:t>
            </a:r>
            <a:br>
              <a:rPr lang="es-CL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(IN02-2022)</a:t>
            </a:r>
            <a:br>
              <a:rPr lang="es-CL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CL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INFORME TRIMESTRAL-1°/2022</a:t>
            </a:r>
            <a:br>
              <a:rPr lang="es-CL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CL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CL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s-CL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Concepción, mayo 2022</a:t>
            </a:r>
            <a:br>
              <a:rPr lang="es-CL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s-CL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2000" dirty="0"/>
              <a:t>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9484DE-1196-459E-9E18-39DCABAE6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673" y="686373"/>
            <a:ext cx="1400961" cy="20315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0FCDC8-4E07-485E-9D4E-D73DE76F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4" y="622341"/>
            <a:ext cx="1237151" cy="208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7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3355F14-D68D-4B10-96D4-7A05B8EE2E30}"/>
              </a:ext>
            </a:extLst>
          </p:cNvPr>
          <p:cNvSpPr txBox="1"/>
          <p:nvPr/>
        </p:nvSpPr>
        <p:spPr>
          <a:xfrm>
            <a:off x="675920" y="1144928"/>
            <a:ext cx="8486742" cy="23138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programa 50, nace por una modificación presupuestaria, instruida en decreto N°111 del 1 de febrero 2021.</a:t>
            </a:r>
          </a:p>
          <a:p>
            <a:pPr algn="just"/>
            <a:r>
              <a:rPr lang="es-CL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Fondo de Emergencia Transitorio (FET)</a:t>
            </a:r>
            <a:r>
              <a:rPr lang="es-C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destinado a hacer frente a los efectos de la crisis sanitaria y los fondos para inversión durante el periodo de la pandemia. (es un</a:t>
            </a:r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programa temporal con vigencia hasta el 30 de junio de 2022). </a:t>
            </a:r>
          </a:p>
          <a:p>
            <a:pPr algn="just"/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la fecha no se </a:t>
            </a:r>
            <a:r>
              <a:rPr lang="es-CL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 asignado presupuesto, no devengado gastos por este programa.</a:t>
            </a:r>
          </a:p>
          <a:p>
            <a:pPr algn="just"/>
            <a:endParaRPr lang="es-CL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10D3F4B-2EC4-C840-EFF2-3431A8309F3E}"/>
              </a:ext>
            </a:extLst>
          </p:cNvPr>
          <p:cNvSpPr txBox="1">
            <a:spLocks/>
          </p:cNvSpPr>
          <p:nvPr/>
        </p:nvSpPr>
        <p:spPr>
          <a:xfrm>
            <a:off x="356236" y="377128"/>
            <a:ext cx="8596668" cy="594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2000" dirty="0"/>
              <a:t>1.3 </a:t>
            </a:r>
            <a:r>
              <a:rPr lang="es-CL" sz="2000" u="sng" dirty="0"/>
              <a:t>Programa 50: Fondo de Emergencia Covid-19 (FET) Regional</a:t>
            </a:r>
            <a:endParaRPr lang="es-CL" sz="2000" dirty="0"/>
          </a:p>
          <a:p>
            <a:r>
              <a:rPr lang="es-C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028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29436-7152-4CAC-9E41-E26C4565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694"/>
          </a:xfrm>
        </p:spPr>
        <p:txBody>
          <a:bodyPr>
            <a:noAutofit/>
          </a:bodyPr>
          <a:lstStyle/>
          <a:p>
            <a:r>
              <a:rPr lang="es-CL" sz="2400" dirty="0"/>
              <a:t>Conclusiones – Ejecución presupuestaria 1er. Trimestre 2022:</a:t>
            </a:r>
            <a:br>
              <a:rPr lang="es-CL" sz="2400" dirty="0"/>
            </a:br>
            <a:endParaRPr lang="es-CL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656283-E006-4694-8C80-167A07648F88}"/>
              </a:ext>
            </a:extLst>
          </p:cNvPr>
          <p:cNvSpPr txBox="1"/>
          <p:nvPr/>
        </p:nvSpPr>
        <p:spPr>
          <a:xfrm>
            <a:off x="677334" y="1278294"/>
            <a:ext cx="8979850" cy="525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01-Funcionamiento: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Extensión en los tiempos de traspaso de Presupuesto una vez aprobado.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0</a:t>
            </a:r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Inversión Regional al 31-03-2022: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C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marco presupuestario para el programa 02 es de $93.357.162.000.-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gastos incurridos entre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enero y marzo 2022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totalizan $7.307.234.854.-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C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ejecución presupuestaria del fue de un 7,8%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CL" dirty="0">
                <a:latin typeface="Calibri" panose="020F0502020204030204" pitchFamily="34" charset="0"/>
                <a:cs typeface="Times New Roman" panose="02020603050405020304" pitchFamily="18" charset="0"/>
              </a:rPr>
              <a:t>Baja ejecución presupuestaria se debe básicamente a Baja cartera de iniciativas con Recomendación técnica favorable (RS).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Extensión en los tiempos de traspaso de Presupuesto una vez aprobado.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C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se ejecutó presupuesto en </a:t>
            </a:r>
            <a:r>
              <a:rPr lang="es-CL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iniciativas aprobadas durante el año 2022</a:t>
            </a:r>
            <a:r>
              <a:rPr lang="es-C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subtítulo 33 al 31.03.2022, es decir, el gasto devengado fue de iniciativas y proyectos aprobados hasta el 2021.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9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72BCF-FDAE-45A8-A30E-50503FB5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7984"/>
          </a:xfrm>
        </p:spPr>
        <p:txBody>
          <a:bodyPr>
            <a:normAutofit/>
          </a:bodyPr>
          <a:lstStyle/>
          <a:p>
            <a:r>
              <a:rPr lang="es-CL" sz="2400" dirty="0"/>
              <a:t>Resultado de eficiencia Gobiernos Regionales</a:t>
            </a:r>
            <a:br>
              <a:rPr lang="es-CL" sz="2400" dirty="0"/>
            </a:br>
            <a:endParaRPr lang="es-CL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75836B-1BC9-5D1F-DF5C-BCCE90847F2D}"/>
              </a:ext>
            </a:extLst>
          </p:cNvPr>
          <p:cNvSpPr txBox="1"/>
          <p:nvPr/>
        </p:nvSpPr>
        <p:spPr>
          <a:xfrm>
            <a:off x="753879" y="2997073"/>
            <a:ext cx="844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Al 30-04-2022, la ejecución presupuestaria fue de 13,3% para el programa de inversión regional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288A20-BF39-BC1D-60E7-131E67291250}"/>
              </a:ext>
            </a:extLst>
          </p:cNvPr>
          <p:cNvSpPr txBox="1"/>
          <p:nvPr/>
        </p:nvSpPr>
        <p:spPr>
          <a:xfrm>
            <a:off x="753879" y="1427584"/>
            <a:ext cx="9794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El primer trimestre de 2022, la ejecución presupuestaria del Gobierno Regional del Biobío fue de 7,8% </a:t>
            </a:r>
          </a:p>
          <a:p>
            <a:r>
              <a:rPr lang="es-CL" dirty="0"/>
              <a:t>quedando en quinto lugar, con respecto al resto de las regiones de Chile.</a:t>
            </a:r>
          </a:p>
        </p:txBody>
      </p:sp>
    </p:spTree>
    <p:extLst>
      <p:ext uri="{BB962C8B-B14F-4D97-AF65-F5344CB8AC3E}">
        <p14:creationId xmlns:p14="http://schemas.microsoft.com/office/powerpoint/2010/main" val="83582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58758-505E-4435-AF9D-B6E06BDB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8D4EFB-A2F6-4CA5-80DF-B21BA6A6B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493243"/>
            <a:ext cx="7822854" cy="2206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>
                <a:solidFill>
                  <a:schemeClr val="bg1">
                    <a:lumMod val="65000"/>
                  </a:schemeClr>
                </a:solidFill>
              </a:rPr>
              <a:t>MIS DATOS:</a:t>
            </a:r>
          </a:p>
          <a:p>
            <a:pPr marL="0" indent="0">
              <a:buNone/>
            </a:pPr>
            <a:r>
              <a:rPr lang="es-CL" sz="2000" dirty="0">
                <a:solidFill>
                  <a:schemeClr val="bg1">
                    <a:lumMod val="65000"/>
                  </a:schemeClr>
                </a:solidFill>
              </a:rPr>
              <a:t>Nombre:	Elena Starikoff Sudorgin </a:t>
            </a:r>
          </a:p>
          <a:p>
            <a:pPr marL="0" indent="0">
              <a:buNone/>
            </a:pPr>
            <a:r>
              <a:rPr lang="es-CL" sz="2000" dirty="0">
                <a:solidFill>
                  <a:schemeClr val="bg1">
                    <a:lumMod val="65000"/>
                  </a:schemeClr>
                </a:solidFill>
              </a:rPr>
              <a:t>Cargo: 		Jefa Unidad de Control Gobierno Regional del Biobío</a:t>
            </a:r>
          </a:p>
          <a:p>
            <a:pPr marL="0" indent="0">
              <a:buNone/>
            </a:pPr>
            <a:r>
              <a:rPr lang="es-CL" sz="2000" dirty="0">
                <a:solidFill>
                  <a:schemeClr val="bg1">
                    <a:lumMod val="65000"/>
                  </a:schemeClr>
                </a:solidFill>
              </a:rPr>
              <a:t>Correo electrónico:	</a:t>
            </a:r>
            <a:r>
              <a:rPr lang="es-CL" sz="20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estarikoff@gorebiobio.cl</a:t>
            </a:r>
            <a:endParaRPr lang="es-CL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L" sz="2000" dirty="0">
                <a:solidFill>
                  <a:schemeClr val="bg1">
                    <a:lumMod val="65000"/>
                  </a:schemeClr>
                </a:solidFill>
              </a:rPr>
              <a:t>Teléfono: +56-9-66098748</a:t>
            </a:r>
          </a:p>
          <a:p>
            <a:pPr marL="0" indent="0">
              <a:buNone/>
            </a:pPr>
            <a:endParaRPr lang="es-CL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048AF9-5A39-4E57-B8C7-068FC529705A}"/>
              </a:ext>
            </a:extLst>
          </p:cNvPr>
          <p:cNvSpPr txBox="1"/>
          <p:nvPr/>
        </p:nvSpPr>
        <p:spPr>
          <a:xfrm>
            <a:off x="2612572" y="1930400"/>
            <a:ext cx="446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MUCHAS GRACIAS!!!</a:t>
            </a:r>
          </a:p>
        </p:txBody>
      </p:sp>
    </p:spTree>
    <p:extLst>
      <p:ext uri="{BB962C8B-B14F-4D97-AF65-F5344CB8AC3E}">
        <p14:creationId xmlns:p14="http://schemas.microsoft.com/office/powerpoint/2010/main" val="373430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CE70E-32F1-4BB5-B3EB-901341D1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046788" cy="808653"/>
          </a:xfrm>
        </p:spPr>
        <p:txBody>
          <a:bodyPr>
            <a:normAutofit/>
          </a:bodyPr>
          <a:lstStyle/>
          <a:p>
            <a:r>
              <a:rPr lang="es-CL" sz="2100" dirty="0"/>
              <a:t>Ejecución presupuestaria programa 01: Funcionamiento,  al 31/03/2022. Desglose por subtítulo: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5268D3-2641-4B03-9B09-ED01541B5D96}"/>
              </a:ext>
            </a:extLst>
          </p:cNvPr>
          <p:cNvSpPr txBox="1"/>
          <p:nvPr/>
        </p:nvSpPr>
        <p:spPr>
          <a:xfrm>
            <a:off x="677334" y="1520049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u="sng" dirty="0"/>
              <a:t>Subtítulo 21: </a:t>
            </a:r>
            <a:r>
              <a:rPr lang="es-CL" dirty="0"/>
              <a:t>Gastos en personal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973F57-A11C-EED2-19A8-EBCA82AB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91178"/>
            <a:ext cx="4344080" cy="11045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C9D56AA-E6E8-5443-A946-C2CF2888B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67" y="1370753"/>
            <a:ext cx="5759285" cy="27941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A32CA9-523C-0D24-3E79-0CC91097886F}"/>
              </a:ext>
            </a:extLst>
          </p:cNvPr>
          <p:cNvSpPr txBox="1"/>
          <p:nvPr/>
        </p:nvSpPr>
        <p:spPr>
          <a:xfrm>
            <a:off x="817378" y="4541748"/>
            <a:ext cx="527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/>
              <a:t>Subtítulo 22: </a:t>
            </a:r>
            <a:r>
              <a:rPr lang="es-CL" dirty="0"/>
              <a:t>Bienes y servicios de consumo: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2E2B7F-AA4E-44B0-D566-E40F0D674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82" y="4704767"/>
            <a:ext cx="5695270" cy="19158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00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A21A605-AEDE-E536-8A45-A335CC73CBD6}"/>
              </a:ext>
            </a:extLst>
          </p:cNvPr>
          <p:cNvSpPr txBox="1"/>
          <p:nvPr/>
        </p:nvSpPr>
        <p:spPr>
          <a:xfrm>
            <a:off x="453485" y="492280"/>
            <a:ext cx="916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/>
              <a:t>Subtítulo 24:</a:t>
            </a:r>
            <a:r>
              <a:rPr lang="es-CL" dirty="0"/>
              <a:t> Transferencias Corrientes (Dietas, pasajes, gastos no reembolsables, capacitación, seguros </a:t>
            </a:r>
            <a:r>
              <a:rPr lang="es-CL" dirty="0" err="1"/>
              <a:t>acc</a:t>
            </a:r>
            <a:r>
              <a:rPr lang="es-CL" dirty="0"/>
              <a:t>. trabajo: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6904699-2D9A-E307-2746-690FBC681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5" y="1169771"/>
            <a:ext cx="3792855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87A95-0329-44F6-24FC-247DBC34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94" y="933060"/>
            <a:ext cx="4897608" cy="2250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29C2CED-B187-1DA0-7BF3-B95973AF683D}"/>
              </a:ext>
            </a:extLst>
          </p:cNvPr>
          <p:cNvSpPr txBox="1"/>
          <p:nvPr/>
        </p:nvSpPr>
        <p:spPr>
          <a:xfrm>
            <a:off x="453485" y="3360670"/>
            <a:ext cx="599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/>
              <a:t>Subtítulo 29:</a:t>
            </a:r>
            <a:r>
              <a:rPr lang="es-CL" dirty="0"/>
              <a:t> Adquisición de activos no financieros: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9F9607E-ED87-BF0A-5ADB-F79747576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5" y="3981082"/>
            <a:ext cx="6970142" cy="17071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echa: a la derecha 1">
            <a:hlinkClick r:id="rId5" action="ppaction://hlinksldjump"/>
            <a:extLst>
              <a:ext uri="{FF2B5EF4-FFF2-40B4-BE49-F238E27FC236}">
                <a16:creationId xmlns:a16="http://schemas.microsoft.com/office/drawing/2014/main" id="{62B0329D-D3F2-6DFA-280B-EE7ED6274B01}"/>
              </a:ext>
            </a:extLst>
          </p:cNvPr>
          <p:cNvSpPr/>
          <p:nvPr/>
        </p:nvSpPr>
        <p:spPr>
          <a:xfrm flipH="1">
            <a:off x="10592050" y="5025005"/>
            <a:ext cx="926034" cy="459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172998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D5DA503-90B0-468B-BB3B-BDC54C6708C5}"/>
              </a:ext>
            </a:extLst>
          </p:cNvPr>
          <p:cNvSpPr txBox="1"/>
          <p:nvPr/>
        </p:nvSpPr>
        <p:spPr>
          <a:xfrm>
            <a:off x="484300" y="966610"/>
            <a:ext cx="844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/>
              <a:t>Subtítulo 24</a:t>
            </a:r>
            <a:r>
              <a:rPr lang="es-CL" dirty="0"/>
              <a:t>: Transferencias corrientes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3A82A66-0A98-4FA4-8859-E235A70CFC4A}"/>
              </a:ext>
            </a:extLst>
          </p:cNvPr>
          <p:cNvSpPr txBox="1"/>
          <p:nvPr/>
        </p:nvSpPr>
        <p:spPr>
          <a:xfrm>
            <a:off x="664664" y="3822315"/>
            <a:ext cx="468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Este subtítulo incluye las </a:t>
            </a:r>
            <a:r>
              <a:rPr lang="es-CL" sz="1600" u="sng" dirty="0"/>
              <a:t>subvenciones</a:t>
            </a:r>
            <a:r>
              <a:rPr lang="es-CL" sz="1600" dirty="0"/>
              <a:t> al FNDR,  equivalentes a un tope de 7% del FNDR al año 2022.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2AD9F3D-C187-C3E0-AF8C-DEBCC0C6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0" y="1703255"/>
            <a:ext cx="5617243" cy="9169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9213936-432F-4668-A2DF-B87F125F6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651" y="2248679"/>
            <a:ext cx="5560087" cy="4023454"/>
          </a:xfrm>
          <a:prstGeom prst="rect">
            <a:avLst/>
          </a:prstGeom>
        </p:spPr>
      </p:pic>
      <p:sp>
        <p:nvSpPr>
          <p:cNvPr id="2" name="Elipse 1">
            <a:hlinkClick r:id="rId4" action="ppaction://hlinksldjump"/>
            <a:extLst>
              <a:ext uri="{FF2B5EF4-FFF2-40B4-BE49-F238E27FC236}">
                <a16:creationId xmlns:a16="http://schemas.microsoft.com/office/drawing/2014/main" id="{2087476F-9422-38BC-4291-9F9549DAF2BC}"/>
              </a:ext>
            </a:extLst>
          </p:cNvPr>
          <p:cNvSpPr/>
          <p:nvPr/>
        </p:nvSpPr>
        <p:spPr>
          <a:xfrm>
            <a:off x="11159330" y="5924939"/>
            <a:ext cx="867829" cy="7091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3980152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19AB0DC-15F4-4E2C-8CB9-CF3FB693A24F}"/>
              </a:ext>
            </a:extLst>
          </p:cNvPr>
          <p:cNvSpPr txBox="1"/>
          <p:nvPr/>
        </p:nvSpPr>
        <p:spPr>
          <a:xfrm>
            <a:off x="675912" y="715719"/>
            <a:ext cx="8385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/>
              <a:t>Subtítulo 29</a:t>
            </a:r>
            <a:r>
              <a:rPr lang="es-CL" dirty="0"/>
              <a:t>: Adquisición de activos no financieros </a:t>
            </a:r>
            <a:r>
              <a:rPr lang="es-CL" i="1" dirty="0">
                <a:latin typeface="Calibri" panose="020F0502020204030204" pitchFamily="34" charset="0"/>
                <a:cs typeface="Calibri" panose="020F0502020204030204" pitchFamily="34" charset="0"/>
              </a:rPr>
              <a:t>(para el financiamiento para la adquisición de equipos y adquirir maquinarias (ej. retroexcavadora). </a:t>
            </a:r>
          </a:p>
          <a:p>
            <a:endParaRPr lang="es-C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8C56ED0-888B-3232-3833-4630CD698D15}"/>
              </a:ext>
            </a:extLst>
          </p:cNvPr>
          <p:cNvSpPr txBox="1"/>
          <p:nvPr/>
        </p:nvSpPr>
        <p:spPr>
          <a:xfrm>
            <a:off x="675912" y="1656123"/>
            <a:ext cx="91398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7785" algn="just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31.03.2022 los gastos devengados de este subtítulo, para el programa 02- Inversión Regional, fueron de $ 446.726.000: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5B0373F-39D9-320D-FAF8-A205733CA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66" y="2491272"/>
            <a:ext cx="7327835" cy="18228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0A310CB-37C1-A641-C227-0BA079E0B013}"/>
              </a:ext>
            </a:extLst>
          </p:cNvPr>
          <p:cNvSpPr txBox="1"/>
          <p:nvPr/>
        </p:nvSpPr>
        <p:spPr>
          <a:xfrm>
            <a:off x="780466" y="4626667"/>
            <a:ext cx="891403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8420" algn="just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marco presupuestario para subtitulo 29 fue de M$ 4.518.306, </a:t>
            </a:r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resultando un 9,9% de ejecución presupuestaria.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lipse 6">
            <a:hlinkClick r:id="rId3" action="ppaction://hlinksldjump"/>
            <a:extLst>
              <a:ext uri="{FF2B5EF4-FFF2-40B4-BE49-F238E27FC236}">
                <a16:creationId xmlns:a16="http://schemas.microsoft.com/office/drawing/2014/main" id="{4D1904CE-9912-FC43-29D7-B821ADD65019}"/>
              </a:ext>
            </a:extLst>
          </p:cNvPr>
          <p:cNvSpPr/>
          <p:nvPr/>
        </p:nvSpPr>
        <p:spPr>
          <a:xfrm>
            <a:off x="10898072" y="5728996"/>
            <a:ext cx="867829" cy="7091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3815803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4313169-DD86-44F3-8007-E53343EE0E96}"/>
              </a:ext>
            </a:extLst>
          </p:cNvPr>
          <p:cNvSpPr txBox="1"/>
          <p:nvPr/>
        </p:nvSpPr>
        <p:spPr>
          <a:xfrm>
            <a:off x="532483" y="710093"/>
            <a:ext cx="838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/>
              <a:t>Subtítulo 31</a:t>
            </a:r>
            <a:r>
              <a:rPr lang="es-CL" dirty="0"/>
              <a:t>: Iniciativas de Inversión Regional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6EC94-6676-0656-4981-7384D1DD7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84" y="1049448"/>
            <a:ext cx="91806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31.03.2022 los gastos devengados alcanzaron $ 2.726.938.059.- siendo la ejecución presupuestaria para el primer trimestre del 2022 de: 6,3%: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agen 27">
            <a:extLst>
              <a:ext uri="{FF2B5EF4-FFF2-40B4-BE49-F238E27FC236}">
                <a16:creationId xmlns:a16="http://schemas.microsoft.com/office/drawing/2014/main" id="{7E8F356B-BB9C-1106-B370-6882E8B39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7" y="1548584"/>
            <a:ext cx="4006177" cy="8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9E8D425-778F-258F-AC88-E3717579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83" y="27189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C9B84B1-6C30-6DF6-521E-00773B3D9BC9}"/>
              </a:ext>
            </a:extLst>
          </p:cNvPr>
          <p:cNvSpPr txBox="1"/>
          <p:nvPr/>
        </p:nvSpPr>
        <p:spPr>
          <a:xfrm>
            <a:off x="532483" y="2512257"/>
            <a:ext cx="9329975" cy="2592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8420" algn="just">
              <a:lnSpc>
                <a:spcPct val="107000"/>
              </a:lnSpc>
              <a:spcAft>
                <a:spcPts val="800"/>
              </a:spcAft>
            </a:pPr>
            <a:r>
              <a:rPr lang="es-CL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Detalle por provincia de los gastos devengados al 31.03.2022 por subtítulo e Ítem: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842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CL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Subtítulo 31-01 Iniciativas de Inversión- Estudios</a:t>
            </a:r>
            <a: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El presupuesto asignado para este subtítulo fue de $396.381.000.- al 31.03.2022, no hubo gastos devengados. 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58420" algn="just">
              <a:lnSpc>
                <a:spcPct val="107000"/>
              </a:lnSpc>
            </a:pPr>
            <a: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ejecución presupuestaria fue de 0%.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58420" algn="just">
              <a:lnSpc>
                <a:spcPct val="107000"/>
              </a:lnSpc>
            </a:pPr>
            <a: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8420" lvl="0" indent="-342900" algn="just">
              <a:lnSpc>
                <a:spcPct val="107000"/>
              </a:lnSpc>
              <a:buFont typeface="+mj-lt"/>
              <a:buAutoNum type="alphaLcParenR" startAt="2"/>
            </a:pPr>
            <a:r>
              <a:rPr lang="es-CL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Subtítulo 31-02 Iniciativas de Inversión-Proyectos:</a:t>
            </a:r>
            <a: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presupuesto asignado para este subtítulo fue de $42.277.614.000.- al 31.03.2022, los gastos devengados al término del 1er. Trimestre 2022 fueron de:  $2.685.771.393. La ejecución presupuestaria fue de 6,35%.  Cabe mencionar que, </a:t>
            </a:r>
            <a:r>
              <a:rPr lang="es-CL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fueron ejecutados $ 246.973.619 en iniciativas desarrolladas en la Región de Ñuble,</a:t>
            </a:r>
            <a: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formaban parte de la cartera, de iniciativas comprometidas por el Gobierno Regional.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8420" algn="just">
              <a:lnSpc>
                <a:spcPct val="107000"/>
              </a:lnSpc>
              <a:spcAft>
                <a:spcPts val="800"/>
              </a:spcAft>
            </a:pPr>
            <a:r>
              <a:rPr lang="es-C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58223C4-CA32-59C6-90E5-EAB3B4482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1" y="5104698"/>
            <a:ext cx="3639783" cy="150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ADA1F7F-01A4-A6D3-1DB1-E9B4CF2CE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990" y="4820165"/>
            <a:ext cx="3639782" cy="1790450"/>
          </a:xfrm>
          <a:prstGeom prst="rect">
            <a:avLst/>
          </a:prstGeom>
        </p:spPr>
      </p:pic>
      <p:sp>
        <p:nvSpPr>
          <p:cNvPr id="14" name="Elipse 13">
            <a:hlinkClick r:id="rId5" action="ppaction://hlinksldjump"/>
            <a:extLst>
              <a:ext uri="{FF2B5EF4-FFF2-40B4-BE49-F238E27FC236}">
                <a16:creationId xmlns:a16="http://schemas.microsoft.com/office/drawing/2014/main" id="{D77ACAA5-0B4C-190E-582B-4E1124E7CD4D}"/>
              </a:ext>
            </a:extLst>
          </p:cNvPr>
          <p:cNvSpPr/>
          <p:nvPr/>
        </p:nvSpPr>
        <p:spPr>
          <a:xfrm>
            <a:off x="10384971" y="5915608"/>
            <a:ext cx="903762" cy="5404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174470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89C1D7F-F161-65E5-571A-253D4781CF84}"/>
              </a:ext>
            </a:extLst>
          </p:cNvPr>
          <p:cNvSpPr txBox="1"/>
          <p:nvPr/>
        </p:nvSpPr>
        <p:spPr>
          <a:xfrm>
            <a:off x="728486" y="479130"/>
            <a:ext cx="8751416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5842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 startAt="3"/>
            </a:pPr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Subtítulo 31-03 Iniciativas de Inversión – Programas: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presupuesto asignado para este subtítulo fue de $347.408.000.- al 31.03.2022, los gastos devengados a la misma fecha, fueron de $41.166.666.- solo en la provincia de Arauco. La ejecución presupuestaria fue de 11,8%.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E707E74-9029-DEFB-BBBB-1A45A757F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69" y="1743772"/>
            <a:ext cx="4242734" cy="139073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00F6D6-14B5-9D58-41EA-CAA6824CFB8C}"/>
              </a:ext>
            </a:extLst>
          </p:cNvPr>
          <p:cNvSpPr txBox="1"/>
          <p:nvPr/>
        </p:nvSpPr>
        <p:spPr>
          <a:xfrm>
            <a:off x="653142" y="3723499"/>
            <a:ext cx="961986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8420" algn="just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total de gastos devengados para el subtítulo 31: Inversión Regional, del periodo (enero-marzo de 2022) fueron de $2.726.938.059.- </a:t>
            </a:r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Todos corresponden a iniciativas generadas en años anteriores al 2022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ipse 4">
            <a:hlinkClick r:id="rId3" action="ppaction://hlinksldjump"/>
            <a:extLst>
              <a:ext uri="{FF2B5EF4-FFF2-40B4-BE49-F238E27FC236}">
                <a16:creationId xmlns:a16="http://schemas.microsoft.com/office/drawing/2014/main" id="{7AF28F4F-D8F4-5C2F-D89D-FE6877D5786B}"/>
              </a:ext>
            </a:extLst>
          </p:cNvPr>
          <p:cNvSpPr/>
          <p:nvPr/>
        </p:nvSpPr>
        <p:spPr>
          <a:xfrm>
            <a:off x="10384971" y="5915608"/>
            <a:ext cx="903762" cy="5404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283818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25A94A1-11F1-797B-468A-8B0D88F66F83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5940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2400" dirty="0"/>
              <a:t>1. Presupuesto 2022 del Gobierno Regional del Biobío: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ECC5D0-6722-C0B2-7A77-1B591084EE96}"/>
              </a:ext>
            </a:extLst>
          </p:cNvPr>
          <p:cNvSpPr txBox="1"/>
          <p:nvPr/>
        </p:nvSpPr>
        <p:spPr>
          <a:xfrm>
            <a:off x="1001486" y="1314994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Ingresos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9DA5F6-9EC4-05A7-FDEF-1EA8E0412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4" y="1203649"/>
            <a:ext cx="5661535" cy="52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96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80E4ED9-6EE4-40AC-A0BA-9AD3E2C841DD}"/>
              </a:ext>
            </a:extLst>
          </p:cNvPr>
          <p:cNvSpPr txBox="1"/>
          <p:nvPr/>
        </p:nvSpPr>
        <p:spPr>
          <a:xfrm>
            <a:off x="446907" y="394966"/>
            <a:ext cx="838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/>
              <a:t>Subtítulo 33</a:t>
            </a:r>
            <a:r>
              <a:rPr lang="es-CL" dirty="0"/>
              <a:t>: Transferencias de Capital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849A0C-1064-8541-4C35-1E0CD57937CB}"/>
              </a:ext>
            </a:extLst>
          </p:cNvPr>
          <p:cNvSpPr txBox="1"/>
          <p:nvPr/>
        </p:nvSpPr>
        <p:spPr>
          <a:xfrm>
            <a:off x="446906" y="878678"/>
            <a:ext cx="9088979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presupuesto asignado para este subtítulo es de $38.082.618.000.- El Gasto devengado al 31.03.2022, para el subtítulo 33 fue de $3.061.008.151.- Resultando una ejecución presupuestaria al 31-03-2022 de 8%.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B4ACFB-34FA-F0E8-730A-D3124297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06" y="1961336"/>
            <a:ext cx="4962525" cy="8286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A8492B-78A9-7A2A-D396-3CDDB9D3E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20" y="3028950"/>
            <a:ext cx="1543050" cy="40005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2EB192-BAE7-B517-D920-113ACEC60995}"/>
              </a:ext>
            </a:extLst>
          </p:cNvPr>
          <p:cNvSpPr txBox="1"/>
          <p:nvPr/>
        </p:nvSpPr>
        <p:spPr>
          <a:xfrm>
            <a:off x="418912" y="3284961"/>
            <a:ext cx="92009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8420" algn="just"/>
            <a:r>
              <a:rPr lang="es-CL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Respecto del subtítulo 33-01: “Transferencias de Capital al Sector privado”,</a:t>
            </a:r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marco presupuestario para el primer trimestre 2022 correspondió a $1.178.387.000, no hubo gastos devengados en el periodo. 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5CD4841-F965-23EE-6288-EBF379C74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12" y="3959208"/>
            <a:ext cx="1219200" cy="3048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34FC0F3-9D1A-C3A1-4AD3-C24AD76DF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3" y="4316139"/>
            <a:ext cx="3490705" cy="180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20FB8B2-A5AE-10F5-999C-2A64CEE42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453" y="4316139"/>
            <a:ext cx="3810000" cy="197040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CA259DF-AFFD-9623-479F-454A6A8D6A08}"/>
              </a:ext>
            </a:extLst>
          </p:cNvPr>
          <p:cNvSpPr/>
          <p:nvPr/>
        </p:nvSpPr>
        <p:spPr>
          <a:xfrm>
            <a:off x="8449453" y="4411425"/>
            <a:ext cx="2047486" cy="1614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Cabe destacar que, </a:t>
            </a:r>
            <a:r>
              <a:rPr lang="es-CL" sz="1000" b="1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fueron ejecutados $ 64.910.378 en iniciativas desarrolladas en la Región de Ñuble</a:t>
            </a:r>
            <a:r>
              <a:rPr lang="es-CL" sz="1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como parte de la cartera ejecutada en esa región, que persiste como compromiso de este Gobierno Regional</a:t>
            </a:r>
            <a:endParaRPr lang="es-C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Elipse 12">
            <a:hlinkClick r:id="rId7" action="ppaction://hlinksldjump"/>
            <a:extLst>
              <a:ext uri="{FF2B5EF4-FFF2-40B4-BE49-F238E27FC236}">
                <a16:creationId xmlns:a16="http://schemas.microsoft.com/office/drawing/2014/main" id="{A0B0B340-B18D-828C-0DB0-2112F371F45F}"/>
              </a:ext>
            </a:extLst>
          </p:cNvPr>
          <p:cNvSpPr/>
          <p:nvPr/>
        </p:nvSpPr>
        <p:spPr>
          <a:xfrm>
            <a:off x="10954138" y="6120882"/>
            <a:ext cx="903762" cy="5404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247274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5E6A8F-8BE3-CD79-0176-FCEF8B554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6287"/>
            <a:ext cx="8596668" cy="4735076"/>
          </a:xfrm>
        </p:spPr>
        <p:txBody>
          <a:bodyPr/>
          <a:lstStyle/>
          <a:p>
            <a:r>
              <a:rPr lang="es-CL" dirty="0"/>
              <a:t>Marco Presupuestario, compuesto por dos programas (2):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25A94A1-11F1-797B-468A-8B0D88F66F83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5940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2400" dirty="0"/>
              <a:t>1. Presupuesto 2022 del Gobierno Regional del Biobío: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DD4B46D2-E320-35E8-EAA6-D41969441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882562"/>
              </p:ext>
            </p:extLst>
          </p:nvPr>
        </p:nvGraphicFramePr>
        <p:xfrm>
          <a:off x="827799" y="1863634"/>
          <a:ext cx="7970701" cy="2205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533">
                  <a:extLst>
                    <a:ext uri="{9D8B030D-6E8A-4147-A177-3AD203B41FA5}">
                      <a16:colId xmlns:a16="http://schemas.microsoft.com/office/drawing/2014/main" val="2289542289"/>
                    </a:ext>
                  </a:extLst>
                </a:gridCol>
                <a:gridCol w="2010771">
                  <a:extLst>
                    <a:ext uri="{9D8B030D-6E8A-4147-A177-3AD203B41FA5}">
                      <a16:colId xmlns:a16="http://schemas.microsoft.com/office/drawing/2014/main" val="3937068805"/>
                    </a:ext>
                  </a:extLst>
                </a:gridCol>
                <a:gridCol w="1831384">
                  <a:extLst>
                    <a:ext uri="{9D8B030D-6E8A-4147-A177-3AD203B41FA5}">
                      <a16:colId xmlns:a16="http://schemas.microsoft.com/office/drawing/2014/main" val="2691852814"/>
                    </a:ext>
                  </a:extLst>
                </a:gridCol>
                <a:gridCol w="1660429">
                  <a:extLst>
                    <a:ext uri="{9D8B030D-6E8A-4147-A177-3AD203B41FA5}">
                      <a16:colId xmlns:a16="http://schemas.microsoft.com/office/drawing/2014/main" val="2502186285"/>
                    </a:ext>
                  </a:extLst>
                </a:gridCol>
                <a:gridCol w="1544584">
                  <a:extLst>
                    <a:ext uri="{9D8B030D-6E8A-4147-A177-3AD203B41FA5}">
                      <a16:colId xmlns:a16="http://schemas.microsoft.com/office/drawing/2014/main" val="2667240366"/>
                    </a:ext>
                  </a:extLst>
                </a:gridCol>
              </a:tblGrid>
              <a:tr h="418012">
                <a:tc>
                  <a:txBody>
                    <a:bodyPr/>
                    <a:lstStyle/>
                    <a:p>
                      <a:r>
                        <a:rPr lang="es-CL" sz="1000" b="0" dirty="0">
                          <a:solidFill>
                            <a:schemeClr val="tx1"/>
                          </a:solidFill>
                        </a:rPr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>
                          <a:solidFill>
                            <a:schemeClr val="tx1"/>
                          </a:solidFill>
                        </a:rPr>
                        <a:t>Descripción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tx1"/>
                          </a:solidFill>
                        </a:rPr>
                        <a:t>Enero-2022 en $ (pesos)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tx1"/>
                          </a:solidFill>
                        </a:rPr>
                        <a:t>Modificaciones presupuestarias en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tx1"/>
                          </a:solidFill>
                        </a:rPr>
                        <a:t>Marzo-2022 en $ (pesos)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103721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Funcionamiento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b="0" dirty="0">
                          <a:solidFill>
                            <a:schemeClr val="tx1"/>
                          </a:solidFill>
                        </a:rPr>
                        <a:t>*6.015.844.000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b="0" dirty="0">
                          <a:solidFill>
                            <a:schemeClr val="tx1"/>
                          </a:solidFill>
                        </a:rPr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*6.015.854.000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26927353"/>
                  </a:ext>
                </a:extLst>
              </a:tr>
              <a:tr h="322218">
                <a:tc rowSpan="2"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Inversión Regional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b="0" dirty="0">
                          <a:solidFill>
                            <a:schemeClr val="tx1"/>
                          </a:solidFill>
                        </a:rPr>
                        <a:t>*94.112.503.000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b="0" dirty="0">
                          <a:solidFill>
                            <a:schemeClr val="tx1"/>
                          </a:solidFill>
                        </a:rPr>
                        <a:t>*94.112.503.000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75841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93.357.162.000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endParaRPr lang="es-C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b="0" dirty="0">
                          <a:solidFill>
                            <a:schemeClr val="tx1"/>
                          </a:solidFill>
                        </a:rPr>
                        <a:t>93.357.162.000</a:t>
                      </a:r>
                      <a:endParaRPr lang="es-C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481573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FET-Fondo de Emergencia Transitoria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03739"/>
                  </a:ext>
                </a:extLst>
              </a:tr>
              <a:tr h="311234">
                <a:tc>
                  <a:txBody>
                    <a:bodyPr/>
                    <a:lstStyle/>
                    <a:p>
                      <a:endParaRPr lang="es-CL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*100.128.347.000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endParaRPr lang="es-C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s-CL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*100.128.357.000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2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73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36F0DE4-D2A6-4FD5-A3DD-52B22FD35876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5940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2400" dirty="0"/>
              <a:t>1.1 </a:t>
            </a:r>
            <a:r>
              <a:rPr lang="es-CL" sz="2000" u="sng" dirty="0"/>
              <a:t>Programa de funcionamiento</a:t>
            </a:r>
            <a:endParaRPr lang="es-CL" sz="2000" dirty="0"/>
          </a:p>
          <a:p>
            <a:r>
              <a:rPr lang="es-CL" sz="1000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2C8D5D-6600-AB9A-2C7C-9EDF8676A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39" y="1565630"/>
            <a:ext cx="5529577" cy="46827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ECD48B-F65D-CD72-CA7C-90FB193BE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576" y="2732722"/>
            <a:ext cx="4512310" cy="19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57386-3B77-4439-90C0-35716B32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61851"/>
          </a:xfrm>
        </p:spPr>
        <p:txBody>
          <a:bodyPr>
            <a:noAutofit/>
          </a:bodyPr>
          <a:lstStyle/>
          <a:p>
            <a:r>
              <a:rPr lang="es-CL" sz="2000" dirty="0"/>
              <a:t>Modificaciones presupuestarias al programa de funcionamiento: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813F66-5E79-4940-A676-FE153D500B0F}"/>
              </a:ext>
            </a:extLst>
          </p:cNvPr>
          <p:cNvSpPr txBox="1"/>
          <p:nvPr/>
        </p:nvSpPr>
        <p:spPr>
          <a:xfrm>
            <a:off x="677334" y="1415375"/>
            <a:ext cx="913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De acuerdo a la Ley de presupuestos 2022, se asignaron al presupuesto del programa de funcionamiento, $ 6.015.804.000.- Se realizaron 5 modificaciones presupuestarias, a través de resoluciones y/o decretos, resultando la siguiente distribución por subtítulo: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15B08F9-B839-DFF0-5676-D717D7C15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54550"/>
            <a:ext cx="5527523" cy="41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6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57386-3B77-4439-90C0-35716B32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61851"/>
          </a:xfrm>
        </p:spPr>
        <p:txBody>
          <a:bodyPr>
            <a:noAutofit/>
          </a:bodyPr>
          <a:lstStyle/>
          <a:p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 Programa de “Funcionamiento”:</a:t>
            </a:r>
            <a:endParaRPr lang="es-CL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56996B-5D40-70CA-3E0E-E0C97216E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00" y="1511558"/>
            <a:ext cx="5202300" cy="2491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26A83C4-581F-D67D-D2DF-694DBC219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9" y="4385899"/>
            <a:ext cx="5717526" cy="16230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09F63E1-A292-7BF6-0866-D58CBB8A60CB}"/>
              </a:ext>
            </a:extLst>
          </p:cNvPr>
          <p:cNvSpPr txBox="1"/>
          <p:nvPr/>
        </p:nvSpPr>
        <p:spPr>
          <a:xfrm>
            <a:off x="6516224" y="1972397"/>
            <a:ext cx="3663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el primer trimestre de 2022, se devengaron gastos por M$1.554.202, resultando una ejecución presupuestaria de un 26%, mayor al primer trimestre del 2021.</a:t>
            </a:r>
            <a:endParaRPr lang="es-CL" sz="16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EF7B59-E880-64A2-84E4-7FC5EAE63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549" y="3429000"/>
            <a:ext cx="3663473" cy="194787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E7DE3A1C-478F-4FF7-5C69-44A403838E32}"/>
              </a:ext>
            </a:extLst>
          </p:cNvPr>
          <p:cNvSpPr/>
          <p:nvPr/>
        </p:nvSpPr>
        <p:spPr>
          <a:xfrm>
            <a:off x="10859589" y="5817325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detalle</a:t>
            </a:r>
            <a:endParaRPr lang="es-CL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6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36F0DE4-D2A6-4FD5-A3DD-52B22FD35876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594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2000" dirty="0"/>
              <a:t>1.2 </a:t>
            </a:r>
            <a:r>
              <a:rPr lang="es-CL" sz="2000" u="sng" dirty="0"/>
              <a:t>Programa de Inversión Regional</a:t>
            </a:r>
            <a:r>
              <a:rPr lang="es-CL" sz="2000" dirty="0"/>
              <a:t>: Ley de presupuesto 2022:</a:t>
            </a:r>
          </a:p>
          <a:p>
            <a:r>
              <a:rPr lang="es-CL" sz="2000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95D3F1-06E0-ADF2-9F7F-A0351668C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0" y="1024937"/>
            <a:ext cx="7744701" cy="46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8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8895324-3B30-4479-8A44-6B8F0D56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61851"/>
          </a:xfrm>
        </p:spPr>
        <p:txBody>
          <a:bodyPr>
            <a:noAutofit/>
          </a:bodyPr>
          <a:lstStyle/>
          <a:p>
            <a:r>
              <a:rPr lang="es-CL" sz="2000" dirty="0"/>
              <a:t>Marco presupuestario y modificaciones presupuestarias al programa de Inversión Regional: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54F66E-FDEE-88D9-C5AB-314E68F9272D}"/>
              </a:ext>
            </a:extLst>
          </p:cNvPr>
          <p:cNvSpPr txBox="1"/>
          <p:nvPr/>
        </p:nvSpPr>
        <p:spPr>
          <a:xfrm>
            <a:off x="677334" y="1202103"/>
            <a:ext cx="7710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7785"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Durante el primer trimestre de 2022, se realizó una modificación presupuestaria al programa de Inversión Regional, a través de la resolución N°7 del 12.01.2022 de la DIPRES, en la cual se distribuye el presupuesto del programa 02 a los subtítulos: 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E6E01E-A139-620F-A8B0-BF049BC67601}"/>
              </a:ext>
            </a:extLst>
          </p:cNvPr>
          <p:cNvSpPr txBox="1"/>
          <p:nvPr/>
        </p:nvSpPr>
        <p:spPr>
          <a:xfrm>
            <a:off x="494522" y="5253135"/>
            <a:ext cx="278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Gastos devengados en el </a:t>
            </a:r>
          </a:p>
          <a:p>
            <a:r>
              <a:rPr lang="es-CL" dirty="0"/>
              <a:t>1er.Trimestre 2022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E9AC3615-99DF-D08E-BA57-9C1CD83A7C8C}"/>
              </a:ext>
            </a:extLst>
          </p:cNvPr>
          <p:cNvSpPr/>
          <p:nvPr/>
        </p:nvSpPr>
        <p:spPr>
          <a:xfrm>
            <a:off x="3751495" y="5333984"/>
            <a:ext cx="1417664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AEF8A4-A10E-36AB-4650-C5362360D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234" y="2033100"/>
            <a:ext cx="5469972" cy="22475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59A12F-0215-3A75-AFF8-20D9BCDE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220" y="4649051"/>
            <a:ext cx="6096000" cy="15335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A0377DF-5675-1E19-4259-B82E61370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84" y="2124926"/>
            <a:ext cx="4371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0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8895324-3B30-4479-8A44-6B8F0D56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61851"/>
          </a:xfrm>
        </p:spPr>
        <p:txBody>
          <a:bodyPr>
            <a:noAutofit/>
          </a:bodyPr>
          <a:lstStyle/>
          <a:p>
            <a:r>
              <a:rPr lang="es-CL" sz="2000" dirty="0"/>
              <a:t>Ejecución Presupuestaria programa de: Inversión Regional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6D9018-A7D5-F22B-22C4-389F2403C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7" y="1644674"/>
            <a:ext cx="5621984" cy="171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7F58D9-866C-AFB6-1357-D23561917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044607"/>
            <a:ext cx="5649977" cy="24847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7DCFD1A-973A-355A-BF9C-427104CA616F}"/>
              </a:ext>
            </a:extLst>
          </p:cNvPr>
          <p:cNvSpPr txBox="1"/>
          <p:nvPr/>
        </p:nvSpPr>
        <p:spPr>
          <a:xfrm>
            <a:off x="705327" y="1205361"/>
            <a:ext cx="233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1er. Trimestre 2022: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C5EBE0-A7FC-6205-9DFD-262D26282ABC}"/>
              </a:ext>
            </a:extLst>
          </p:cNvPr>
          <p:cNvSpPr txBox="1"/>
          <p:nvPr/>
        </p:nvSpPr>
        <p:spPr>
          <a:xfrm>
            <a:off x="705330" y="3623186"/>
            <a:ext cx="22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1er. Trimestre 2021:</a:t>
            </a:r>
          </a:p>
        </p:txBody>
      </p:sp>
      <p:sp>
        <p:nvSpPr>
          <p:cNvPr id="3" name="Elipse 2">
            <a:hlinkClick r:id="rId4" action="ppaction://hlinksldjump"/>
            <a:extLst>
              <a:ext uri="{FF2B5EF4-FFF2-40B4-BE49-F238E27FC236}">
                <a16:creationId xmlns:a16="http://schemas.microsoft.com/office/drawing/2014/main" id="{D5E535F4-0C9A-2C50-5D28-E2FE6E39AFF2}"/>
              </a:ext>
            </a:extLst>
          </p:cNvPr>
          <p:cNvSpPr/>
          <p:nvPr/>
        </p:nvSpPr>
        <p:spPr>
          <a:xfrm>
            <a:off x="6466116" y="2244952"/>
            <a:ext cx="188167" cy="208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1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61804A0-24A3-3F55-6201-510D6CA88EB0}"/>
              </a:ext>
            </a:extLst>
          </p:cNvPr>
          <p:cNvSpPr/>
          <p:nvPr/>
        </p:nvSpPr>
        <p:spPr>
          <a:xfrm>
            <a:off x="6466116" y="2592711"/>
            <a:ext cx="195942" cy="208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es-CL" sz="1400" dirty="0">
              <a:solidFill>
                <a:schemeClr val="bg1"/>
              </a:solidFill>
            </a:endParaRPr>
          </a:p>
        </p:txBody>
      </p:sp>
      <p:sp>
        <p:nvSpPr>
          <p:cNvPr id="12" name="Elipse 11">
            <a:hlinkClick r:id="rId6" action="ppaction://hlinksldjump"/>
            <a:extLst>
              <a:ext uri="{FF2B5EF4-FFF2-40B4-BE49-F238E27FC236}">
                <a16:creationId xmlns:a16="http://schemas.microsoft.com/office/drawing/2014/main" id="{60B3A9D2-A64D-0C42-2E90-75371D8CD636}"/>
              </a:ext>
            </a:extLst>
          </p:cNvPr>
          <p:cNvSpPr/>
          <p:nvPr/>
        </p:nvSpPr>
        <p:spPr>
          <a:xfrm>
            <a:off x="6481665" y="2825956"/>
            <a:ext cx="180393" cy="208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3</a:t>
            </a:r>
          </a:p>
        </p:txBody>
      </p:sp>
      <p:sp>
        <p:nvSpPr>
          <p:cNvPr id="14" name="Elipse 13">
            <a:hlinkClick r:id="rId7" action="ppaction://hlinksldjump"/>
            <a:extLst>
              <a:ext uri="{FF2B5EF4-FFF2-40B4-BE49-F238E27FC236}">
                <a16:creationId xmlns:a16="http://schemas.microsoft.com/office/drawing/2014/main" id="{C3DBA4F6-08DA-A4D9-AA13-0F6BCDD8532A}"/>
              </a:ext>
            </a:extLst>
          </p:cNvPr>
          <p:cNvSpPr/>
          <p:nvPr/>
        </p:nvSpPr>
        <p:spPr>
          <a:xfrm>
            <a:off x="6481665" y="3034955"/>
            <a:ext cx="181171" cy="208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00363087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626</TotalTime>
  <Words>1136</Words>
  <Application>Microsoft Office PowerPoint</Application>
  <PresentationFormat>Panorámica</PresentationFormat>
  <Paragraphs>113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Trebuchet MS</vt:lpstr>
      <vt:lpstr>Wingdings</vt:lpstr>
      <vt:lpstr>Base</vt:lpstr>
      <vt:lpstr> Ejecución Financiera y Presupuestaria Gobierno Regional del Biobío (IN02-2022)  INFORME TRIMESTRAL-1°/2022       Concepción, mayo 2022     </vt:lpstr>
      <vt:lpstr>Presentación de PowerPoint</vt:lpstr>
      <vt:lpstr>Presentación de PowerPoint</vt:lpstr>
      <vt:lpstr>Presentación de PowerPoint</vt:lpstr>
      <vt:lpstr>Modificaciones presupuestarias al programa de funcionamiento:</vt:lpstr>
      <vt:lpstr>Gastos Programa de “Funcionamiento”:</vt:lpstr>
      <vt:lpstr>Presentación de PowerPoint</vt:lpstr>
      <vt:lpstr>Marco presupuestario y modificaciones presupuestarias al programa de Inversión Regional:</vt:lpstr>
      <vt:lpstr>Ejecución Presupuestaria programa de: Inversión Regional</vt:lpstr>
      <vt:lpstr>Presentación de PowerPoint</vt:lpstr>
      <vt:lpstr>Conclusiones – Ejecución presupuestaria 1er. Trimestre 2022: </vt:lpstr>
      <vt:lpstr>Resultado de eficiencia Gobiernos Regionales </vt:lpstr>
      <vt:lpstr> </vt:lpstr>
      <vt:lpstr>Ejecución presupuestaria programa 01: Funcionamiento,  al 31/03/2022. Desglose por subtítulo: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Starikoff Sudorgin</dc:creator>
  <cp:lastModifiedBy>Elena Starikoff Sudorgin</cp:lastModifiedBy>
  <cp:revision>3</cp:revision>
  <dcterms:created xsi:type="dcterms:W3CDTF">2022-05-19T22:14:46Z</dcterms:created>
  <dcterms:modified xsi:type="dcterms:W3CDTF">2022-06-06T20:56:27Z</dcterms:modified>
</cp:coreProperties>
</file>