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22"/>
  </p:notesMasterIdLst>
  <p:sldIdLst>
    <p:sldId id="956" r:id="rId2"/>
    <p:sldId id="398" r:id="rId3"/>
    <p:sldId id="964" r:id="rId4"/>
    <p:sldId id="308" r:id="rId5"/>
    <p:sldId id="298" r:id="rId6"/>
    <p:sldId id="302" r:id="rId7"/>
    <p:sldId id="963" r:id="rId8"/>
    <p:sldId id="297" r:id="rId9"/>
    <p:sldId id="310" r:id="rId10"/>
    <p:sldId id="311" r:id="rId11"/>
    <p:sldId id="312" r:id="rId12"/>
    <p:sldId id="304" r:id="rId13"/>
    <p:sldId id="313" r:id="rId14"/>
    <p:sldId id="309" r:id="rId15"/>
    <p:sldId id="303" r:id="rId16"/>
    <p:sldId id="305" r:id="rId17"/>
    <p:sldId id="306" r:id="rId18"/>
    <p:sldId id="315" r:id="rId19"/>
    <p:sldId id="295" r:id="rId20"/>
    <p:sldId id="399" r:id="rId21"/>
  </p:sldIdLst>
  <p:sldSz cx="12192000" cy="6858000"/>
  <p:notesSz cx="6858000" cy="931386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7311"/>
          </a:xfrm>
          <a:prstGeom prst="rect">
            <a:avLst/>
          </a:prstGeom>
        </p:spPr>
        <p:txBody>
          <a:bodyPr vert="horz" lIns="91435" tIns="45718" rIns="91435" bIns="45718" rtlCol="0"/>
          <a:lstStyle>
            <a:lvl1pPr algn="l">
              <a:defRPr sz="1200"/>
            </a:lvl1pPr>
          </a:lstStyle>
          <a:p>
            <a:endParaRPr lang="es-CL"/>
          </a:p>
        </p:txBody>
      </p:sp>
      <p:sp>
        <p:nvSpPr>
          <p:cNvPr id="3" name="Marcador de fecha 2"/>
          <p:cNvSpPr>
            <a:spLocks noGrp="1"/>
          </p:cNvSpPr>
          <p:nvPr>
            <p:ph type="dt" idx="1"/>
          </p:nvPr>
        </p:nvSpPr>
        <p:spPr>
          <a:xfrm>
            <a:off x="3884613" y="0"/>
            <a:ext cx="2971800" cy="467311"/>
          </a:xfrm>
          <a:prstGeom prst="rect">
            <a:avLst/>
          </a:prstGeom>
        </p:spPr>
        <p:txBody>
          <a:bodyPr vert="horz" lIns="91435" tIns="45718" rIns="91435" bIns="45718" rtlCol="0"/>
          <a:lstStyle>
            <a:lvl1pPr algn="r">
              <a:defRPr sz="1200"/>
            </a:lvl1pPr>
          </a:lstStyle>
          <a:p>
            <a:fld id="{57B5DC7B-FAB4-4E90-A864-749AC7AAAF8D}" type="datetimeFigureOut">
              <a:rPr lang="es-CL" smtClean="0"/>
              <a:t>02-01-2024</a:t>
            </a:fld>
            <a:endParaRPr lang="es-CL"/>
          </a:p>
        </p:txBody>
      </p:sp>
      <p:sp>
        <p:nvSpPr>
          <p:cNvPr id="4" name="Marcador de imagen de diapositiva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35" tIns="45718" rIns="91435" bIns="45718" rtlCol="0" anchor="ctr"/>
          <a:lstStyle/>
          <a:p>
            <a:endParaRPr lang="es-CL"/>
          </a:p>
        </p:txBody>
      </p:sp>
      <p:sp>
        <p:nvSpPr>
          <p:cNvPr id="5" name="Marcador de notas 4"/>
          <p:cNvSpPr>
            <a:spLocks noGrp="1"/>
          </p:cNvSpPr>
          <p:nvPr>
            <p:ph type="body" sz="quarter" idx="3"/>
          </p:nvPr>
        </p:nvSpPr>
        <p:spPr>
          <a:xfrm>
            <a:off x="685800" y="4482296"/>
            <a:ext cx="5486400" cy="3667334"/>
          </a:xfrm>
          <a:prstGeom prst="rect">
            <a:avLst/>
          </a:prstGeom>
        </p:spPr>
        <p:txBody>
          <a:bodyPr vert="horz" lIns="91435" tIns="45718" rIns="91435" bIns="45718"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6555"/>
            <a:ext cx="2971800" cy="467310"/>
          </a:xfrm>
          <a:prstGeom prst="rect">
            <a:avLst/>
          </a:prstGeom>
        </p:spPr>
        <p:txBody>
          <a:bodyPr vert="horz" lIns="91435" tIns="45718" rIns="91435" bIns="45718"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846555"/>
            <a:ext cx="2971800" cy="467310"/>
          </a:xfrm>
          <a:prstGeom prst="rect">
            <a:avLst/>
          </a:prstGeom>
        </p:spPr>
        <p:txBody>
          <a:bodyPr vert="horz" lIns="91435" tIns="45718" rIns="91435" bIns="45718" rtlCol="0" anchor="b"/>
          <a:lstStyle>
            <a:lvl1pPr algn="r">
              <a:defRPr sz="1200"/>
            </a:lvl1pPr>
          </a:lstStyle>
          <a:p>
            <a:fld id="{5BCF3F13-73F7-4799-8D95-27915291B9A2}" type="slidenum">
              <a:rPr lang="es-CL" smtClean="0"/>
              <a:t>‹Nº›</a:t>
            </a:fld>
            <a:endParaRPr lang="es-CL"/>
          </a:p>
        </p:txBody>
      </p:sp>
    </p:spTree>
    <p:extLst>
      <p:ext uri="{BB962C8B-B14F-4D97-AF65-F5344CB8AC3E}">
        <p14:creationId xmlns:p14="http://schemas.microsoft.com/office/powerpoint/2010/main" val="69426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63958-687A-4446-9436-125C0DA07209}"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00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51A3A4B2-34DA-42A6-AAE6-E58641F2C8C8}" type="datetimeFigureOut">
              <a:rPr lang="es-CL" smtClean="0"/>
              <a:t>02-01-2024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130129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1A3A4B2-34DA-42A6-AAE6-E58641F2C8C8}" type="datetimeFigureOut">
              <a:rPr lang="es-CL" smtClean="0"/>
              <a:t>02-01-2024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172249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1A3A4B2-34DA-42A6-AAE6-E58641F2C8C8}" type="datetimeFigureOut">
              <a:rPr lang="es-CL" smtClean="0"/>
              <a:t>02-01-2024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294099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51A3A4B2-34DA-42A6-AAE6-E58641F2C8C8}" type="datetimeFigureOut">
              <a:rPr lang="es-CL" smtClean="0"/>
              <a:t>02-01-2024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110022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1A3A4B2-34DA-42A6-AAE6-E58641F2C8C8}" type="datetimeFigureOut">
              <a:rPr lang="es-CL" smtClean="0"/>
              <a:t>02-01-2024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220429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51A3A4B2-34DA-42A6-AAE6-E58641F2C8C8}" type="datetimeFigureOut">
              <a:rPr lang="es-CL" smtClean="0"/>
              <a:t>02-01-2024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258911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51A3A4B2-34DA-42A6-AAE6-E58641F2C8C8}" type="datetimeFigureOut">
              <a:rPr lang="es-CL" smtClean="0"/>
              <a:t>02-01-2024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28709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51A3A4B2-34DA-42A6-AAE6-E58641F2C8C8}" type="datetimeFigureOut">
              <a:rPr lang="es-CL" smtClean="0"/>
              <a:t>02-01-2024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100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1A3A4B2-34DA-42A6-AAE6-E58641F2C8C8}" type="datetimeFigureOut">
              <a:rPr lang="es-CL" smtClean="0"/>
              <a:t>02-01-2024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33608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1A3A4B2-34DA-42A6-AAE6-E58641F2C8C8}" type="datetimeFigureOut">
              <a:rPr lang="es-CL" smtClean="0"/>
              <a:t>02-01-2024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72786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1A3A4B2-34DA-42A6-AAE6-E58641F2C8C8}" type="datetimeFigureOut">
              <a:rPr lang="es-CL" smtClean="0"/>
              <a:t>02-01-2024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62B3911D-1A18-42B0-BB74-467DFEFC13D6}" type="slidenum">
              <a:rPr lang="es-CL" smtClean="0"/>
              <a:t>‹Nº›</a:t>
            </a:fld>
            <a:endParaRPr lang="es-CL"/>
          </a:p>
        </p:txBody>
      </p:sp>
    </p:spTree>
    <p:extLst>
      <p:ext uri="{BB962C8B-B14F-4D97-AF65-F5344CB8AC3E}">
        <p14:creationId xmlns:p14="http://schemas.microsoft.com/office/powerpoint/2010/main" val="1346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3A4B2-34DA-42A6-AAE6-E58641F2C8C8}" type="datetimeFigureOut">
              <a:rPr lang="es-CL" smtClean="0"/>
              <a:t>02-01-2024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3911D-1A18-42B0-BB74-467DFEFC13D6}" type="slidenum">
              <a:rPr lang="es-CL" smtClean="0"/>
              <a:t>‹Nº›</a:t>
            </a:fld>
            <a:endParaRPr lang="es-CL"/>
          </a:p>
        </p:txBody>
      </p:sp>
    </p:spTree>
    <p:extLst>
      <p:ext uri="{BB962C8B-B14F-4D97-AF65-F5344CB8AC3E}">
        <p14:creationId xmlns:p14="http://schemas.microsoft.com/office/powerpoint/2010/main" val="38182871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2" y="1638"/>
            <a:ext cx="12192000" cy="685800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432" y="202904"/>
            <a:ext cx="1054880" cy="1450460"/>
          </a:xfrm>
          <a:prstGeom prst="rect">
            <a:avLst/>
          </a:prstGeom>
        </p:spPr>
      </p:pic>
      <p:sp>
        <p:nvSpPr>
          <p:cNvPr id="6" name="Rectangle 2"/>
          <p:cNvSpPr txBox="1">
            <a:spLocks noChangeArrowheads="1"/>
          </p:cNvSpPr>
          <p:nvPr/>
        </p:nvSpPr>
        <p:spPr bwMode="auto">
          <a:xfrm>
            <a:off x="448115" y="4343094"/>
            <a:ext cx="8595348" cy="1800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Bahnschrift Condensed" panose="020B0502040204020203" pitchFamily="34" charset="0"/>
                <a:ea typeface="ヒラギノ角ゴ Pro W3" charset="-128"/>
                <a:cs typeface="Calibri" panose="020F0502020204030204" pitchFamily="34" charset="0"/>
              </a:rPr>
              <a:t>GOBIERNO REGIONAL DEL BIOBÍO</a:t>
            </a:r>
            <a:endParaRPr kumimoji="0" lang="es-ES" sz="36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Calibri Light" panose="020F03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Bahnschrift Condensed" panose="020B0502040204020203" pitchFamily="34" charset="0"/>
              </a:rPr>
              <a:t>COMISION DE GOBIERNO</a:t>
            </a:r>
          </a:p>
          <a:p>
            <a:pPr marL="0" marR="0" lvl="0" indent="0" algn="l" defTabSz="457200" rtl="0" eaLnBrk="0" fontAlgn="base" latinLnBrk="0" hangingPunct="0">
              <a:lnSpc>
                <a:spcPct val="100000"/>
              </a:lnSpc>
              <a:spcBef>
                <a:spcPct val="0"/>
              </a:spcBef>
              <a:spcAft>
                <a:spcPct val="0"/>
              </a:spcAft>
              <a:buClrTx/>
              <a:buSzTx/>
              <a:buFontTx/>
              <a:buNone/>
              <a:tabLst/>
              <a:defRPr/>
            </a:pPr>
            <a:r>
              <a:rPr lang="es-ES" sz="2400" dirty="0">
                <a:solidFill>
                  <a:prstClr val="white"/>
                </a:solidFill>
                <a:latin typeface="Bahnschrift Condensed" panose="020B0502040204020203" pitchFamily="34" charset="0"/>
              </a:rPr>
              <a:t>Miércoles 08 de Noviembre de 2023</a:t>
            </a:r>
            <a:endParaRPr kumimoji="0" lang="es-ES" sz="2400" i="0" u="none" strike="noStrike" kern="1200" cap="none" spc="0" normalizeH="0" baseline="0" noProof="0" dirty="0">
              <a:ln>
                <a:noFill/>
              </a:ln>
              <a:solidFill>
                <a:prstClr val="white"/>
              </a:solidFill>
              <a:effectLst/>
              <a:uLnTx/>
              <a:uFillTx/>
              <a:latin typeface="Bahnschrift Condensed" panose="020B0502040204020203"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p:txBody>
      </p:sp>
    </p:spTree>
    <p:extLst>
      <p:ext uri="{BB962C8B-B14F-4D97-AF65-F5344CB8AC3E}">
        <p14:creationId xmlns:p14="http://schemas.microsoft.com/office/powerpoint/2010/main" val="20890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36" t="22778" r="31740" b="15112"/>
          <a:stretch/>
        </p:blipFill>
        <p:spPr bwMode="auto">
          <a:xfrm>
            <a:off x="1774366" y="718458"/>
            <a:ext cx="4091213" cy="554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Rectángulo"/>
          <p:cNvSpPr/>
          <p:nvPr/>
        </p:nvSpPr>
        <p:spPr>
          <a:xfrm>
            <a:off x="146956" y="899079"/>
            <a:ext cx="1431473" cy="51664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a:off x="288309" y="1098353"/>
            <a:ext cx="1170377" cy="476794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Prohibición de Invertir en Mercado de Capitales.</a:t>
            </a:r>
          </a:p>
        </p:txBody>
      </p:sp>
      <p:sp>
        <p:nvSpPr>
          <p:cNvPr id="2" name="1 Rectángulo"/>
          <p:cNvSpPr/>
          <p:nvPr/>
        </p:nvSpPr>
        <p:spPr>
          <a:xfrm>
            <a:off x="1785252" y="718458"/>
            <a:ext cx="4091213" cy="554082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7" name="16 Imagen"/>
          <p:cNvPicPr/>
          <p:nvPr/>
        </p:nvPicPr>
        <p:blipFill rotWithShape="1">
          <a:blip r:embed="rId3"/>
          <a:srcRect l="49279" t="26061" r="14808" b="8485"/>
          <a:stretch/>
        </p:blipFill>
        <p:spPr bwMode="auto">
          <a:xfrm>
            <a:off x="7874722" y="718458"/>
            <a:ext cx="4182377" cy="5540827"/>
          </a:xfrm>
          <a:prstGeom prst="rect">
            <a:avLst/>
          </a:prstGeom>
          <a:ln>
            <a:noFill/>
          </a:ln>
          <a:extLst>
            <a:ext uri="{53640926-AAD7-44D8-BBD7-CCE9431645EC}">
              <a14:shadowObscured xmlns:a14="http://schemas.microsoft.com/office/drawing/2010/main"/>
            </a:ext>
          </a:extLst>
        </p:spPr>
      </p:pic>
      <p:sp>
        <p:nvSpPr>
          <p:cNvPr id="18" name="17 Rectángulo"/>
          <p:cNvSpPr/>
          <p:nvPr/>
        </p:nvSpPr>
        <p:spPr>
          <a:xfrm>
            <a:off x="7874722" y="718458"/>
            <a:ext cx="4182377" cy="5540828"/>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Rectángulo"/>
          <p:cNvSpPr/>
          <p:nvPr/>
        </p:nvSpPr>
        <p:spPr>
          <a:xfrm>
            <a:off x="6297385" y="899079"/>
            <a:ext cx="1431473" cy="51664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p:cNvSpPr/>
          <p:nvPr/>
        </p:nvSpPr>
        <p:spPr>
          <a:xfrm>
            <a:off x="6438738" y="1098353"/>
            <a:ext cx="1170377" cy="476794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Pagos a terceros que efectúan personas jurídicas sin fines de lucro, vía TEF y con límite máximo de $50.000 para pagos en efectivo.</a:t>
            </a:r>
          </a:p>
        </p:txBody>
      </p:sp>
    </p:spTree>
    <p:extLst>
      <p:ext uri="{BB962C8B-B14F-4D97-AF65-F5344CB8AC3E}">
        <p14:creationId xmlns:p14="http://schemas.microsoft.com/office/powerpoint/2010/main" val="138257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anim calcmode="lin" valueType="num">
                                      <p:cBhvr>
                                        <p:cTn id="16" dur="500" fill="hold"/>
                                        <p:tgtEl>
                                          <p:spTgt spid="1026"/>
                                        </p:tgtEl>
                                        <p:attrNameLst>
                                          <p:attrName>ppt_x</p:attrName>
                                        </p:attrNameLst>
                                      </p:cBhvr>
                                      <p:tavLst>
                                        <p:tav tm="0">
                                          <p:val>
                                            <p:strVal val="#ppt_x"/>
                                          </p:val>
                                        </p:tav>
                                        <p:tav tm="100000">
                                          <p:val>
                                            <p:strVal val="#ppt_x"/>
                                          </p:val>
                                        </p:tav>
                                      </p:tavLst>
                                    </p:anim>
                                    <p:anim calcmode="lin" valueType="num">
                                      <p:cBhvr>
                                        <p:cTn id="17"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74140" y="1628775"/>
            <a:ext cx="5018315" cy="29146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1758498" y="1543049"/>
            <a:ext cx="8794748" cy="31052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647825" y="2762934"/>
            <a:ext cx="8982529"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SISREC</a:t>
            </a:r>
          </a:p>
        </p:txBody>
      </p:sp>
    </p:spTree>
    <p:extLst>
      <p:ext uri="{BB962C8B-B14F-4D97-AF65-F5344CB8AC3E}">
        <p14:creationId xmlns:p14="http://schemas.microsoft.com/office/powerpoint/2010/main" val="11703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01830" y="271814"/>
            <a:ext cx="5066845" cy="11324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326560" y="389518"/>
            <a:ext cx="4691743" cy="87645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Mediante Ordinario N°2516, el Gobernador Regional dispone que a contar del año 2024, se incorpore a SISREC, todos los programas correspondientes al subtitulo 33, Glosa 7.1</a:t>
            </a:r>
          </a:p>
        </p:txBody>
      </p:sp>
      <p:pic>
        <p:nvPicPr>
          <p:cNvPr id="11" name="10 Imagen"/>
          <p:cNvPicPr/>
          <p:nvPr/>
        </p:nvPicPr>
        <p:blipFill rotWithShape="1">
          <a:blip r:embed="rId2"/>
          <a:srcRect l="53697" t="26029" r="20258" b="16470"/>
          <a:stretch/>
        </p:blipFill>
        <p:spPr bwMode="auto">
          <a:xfrm>
            <a:off x="740228" y="1566427"/>
            <a:ext cx="3951512" cy="4752331"/>
          </a:xfrm>
          <a:prstGeom prst="rect">
            <a:avLst/>
          </a:prstGeom>
          <a:ln>
            <a:noFill/>
          </a:ln>
          <a:extLst>
            <a:ext uri="{53640926-AAD7-44D8-BBD7-CCE9431645EC}">
              <a14:shadowObscured xmlns:a14="http://schemas.microsoft.com/office/drawing/2010/main"/>
            </a:ext>
          </a:extLst>
        </p:spPr>
      </p:pic>
      <p:sp>
        <p:nvSpPr>
          <p:cNvPr id="14" name="13 Rectángulo"/>
          <p:cNvSpPr/>
          <p:nvPr/>
        </p:nvSpPr>
        <p:spPr>
          <a:xfrm>
            <a:off x="5588286" y="195612"/>
            <a:ext cx="2383972" cy="30483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Rectángulo"/>
          <p:cNvSpPr/>
          <p:nvPr/>
        </p:nvSpPr>
        <p:spPr>
          <a:xfrm>
            <a:off x="5695612" y="325220"/>
            <a:ext cx="2169319" cy="281514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El Ministerio de Hacienda, mediante Oficio Circular N°20 del 11 de agosto reitera y contempla instrucciones respecto de convenios celebrados para transferencias corrientes, donde en el punto N°3, obliga a utilizar el Sistema de Rendición Electrónica de Cuentas (SISREC), administrado por la CGR.</a:t>
            </a: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10" t="19313" r="25545" b="14528"/>
          <a:stretch/>
        </p:blipFill>
        <p:spPr bwMode="auto">
          <a:xfrm>
            <a:off x="8113700" y="3439886"/>
            <a:ext cx="3729957"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44" t="18888" r="30881" b="6082"/>
          <a:stretch/>
        </p:blipFill>
        <p:spPr bwMode="auto">
          <a:xfrm>
            <a:off x="8113700" y="74091"/>
            <a:ext cx="3729957" cy="324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Rectángulo"/>
          <p:cNvSpPr/>
          <p:nvPr/>
        </p:nvSpPr>
        <p:spPr>
          <a:xfrm>
            <a:off x="5588285" y="3640029"/>
            <a:ext cx="2383972" cy="25258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Rectángulo"/>
          <p:cNvSpPr/>
          <p:nvPr/>
        </p:nvSpPr>
        <p:spPr>
          <a:xfrm>
            <a:off x="5695611" y="3769637"/>
            <a:ext cx="2169319" cy="226557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Mediante Resolución Exenta N° 1858 del 15 de septiembre, la Contraloría General de la Republica, establece el uso obligatorio del SISREC para todas las entidades publicas que transfieren recursos imputados a los subtítulos 24 y 33.</a:t>
            </a:r>
          </a:p>
        </p:txBody>
      </p:sp>
      <p:sp>
        <p:nvSpPr>
          <p:cNvPr id="2" name="1 Rectángulo"/>
          <p:cNvSpPr/>
          <p:nvPr/>
        </p:nvSpPr>
        <p:spPr>
          <a:xfrm>
            <a:off x="8113700" y="59179"/>
            <a:ext cx="3729957" cy="326096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8113700" y="3439886"/>
            <a:ext cx="3729957" cy="304799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Rectángulo"/>
          <p:cNvSpPr/>
          <p:nvPr/>
        </p:nvSpPr>
        <p:spPr>
          <a:xfrm>
            <a:off x="740228" y="1566427"/>
            <a:ext cx="3951512" cy="4751819"/>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4920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anim calcmode="lin" valueType="num">
                                      <p:cBhvr>
                                        <p:cTn id="47" dur="500" fill="hold"/>
                                        <p:tgtEl>
                                          <p:spTgt spid="19"/>
                                        </p:tgtEl>
                                        <p:attrNameLst>
                                          <p:attrName>ppt_x</p:attrName>
                                        </p:attrNameLst>
                                      </p:cBhvr>
                                      <p:tavLst>
                                        <p:tav tm="0">
                                          <p:val>
                                            <p:strVal val="#ppt_x"/>
                                          </p:val>
                                        </p:tav>
                                        <p:tav tm="100000">
                                          <p:val>
                                            <p:strVal val="#ppt_x"/>
                                          </p:val>
                                        </p:tav>
                                      </p:tavLst>
                                    </p:anim>
                                    <p:anim calcmode="lin" valueType="num">
                                      <p:cBhvr>
                                        <p:cTn id="48" dur="5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4" grpId="0" animBg="1"/>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74140" y="1628775"/>
            <a:ext cx="5018315" cy="29146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1758498" y="1543049"/>
            <a:ext cx="8794748" cy="31052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647825" y="2762934"/>
            <a:ext cx="8982529"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FUNCIONES DEL CARGO</a:t>
            </a:r>
          </a:p>
        </p:txBody>
      </p:sp>
    </p:spTree>
    <p:extLst>
      <p:ext uri="{BB962C8B-B14F-4D97-AF65-F5344CB8AC3E}">
        <p14:creationId xmlns:p14="http://schemas.microsoft.com/office/powerpoint/2010/main" val="4612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702707" y="408890"/>
            <a:ext cx="8794748" cy="8570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870528" y="545655"/>
            <a:ext cx="8425542" cy="59191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CUMPLIMIENTO DE FUNCIONES  </a:t>
            </a:r>
          </a:p>
          <a:p>
            <a:pPr algn="ctr"/>
            <a:r>
              <a:rPr lang="es-CL" dirty="0">
                <a:solidFill>
                  <a:schemeClr val="tx1"/>
                </a:solidFill>
              </a:rPr>
              <a:t>UNIDAD DE CONTROL.</a:t>
            </a:r>
          </a:p>
        </p:txBody>
      </p:sp>
      <p:sp>
        <p:nvSpPr>
          <p:cNvPr id="11" name="10 Rectángulo"/>
          <p:cNvSpPr/>
          <p:nvPr/>
        </p:nvSpPr>
        <p:spPr>
          <a:xfrm>
            <a:off x="248414" y="2838417"/>
            <a:ext cx="5543187" cy="17050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479090" y="3001702"/>
            <a:ext cx="5059781" cy="1413118"/>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La CGR se encuentra realizando fiscalización en la Corporación Desarrolla Biobío desde el mes de julio de 2023, quienes han requerido, por intermedio de la Unidad de Auditoria y Control información a la División de Administración y Finanzas.</a:t>
            </a:r>
          </a:p>
          <a:p>
            <a:pPr algn="just"/>
            <a:r>
              <a:rPr lang="es-CL" sz="1400" dirty="0">
                <a:solidFill>
                  <a:schemeClr val="tx1"/>
                </a:solidFill>
              </a:rPr>
              <a:t>A la fecha, aún no se entrega pre informe.</a:t>
            </a:r>
          </a:p>
        </p:txBody>
      </p:sp>
      <p:sp>
        <p:nvSpPr>
          <p:cNvPr id="14" name="13 Rectángulo"/>
          <p:cNvSpPr/>
          <p:nvPr/>
        </p:nvSpPr>
        <p:spPr>
          <a:xfrm>
            <a:off x="6366055" y="2150296"/>
            <a:ext cx="5543187" cy="32925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Rectángulo"/>
          <p:cNvSpPr/>
          <p:nvPr/>
        </p:nvSpPr>
        <p:spPr>
          <a:xfrm>
            <a:off x="6596731" y="2313581"/>
            <a:ext cx="5059781" cy="292243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Se efectuó revisión a la conformación de directivas vigentes a junio 2023, de 47 personerías jurídicas. Dentro de las recomendaciones se encuentran:</a:t>
            </a:r>
          </a:p>
          <a:p>
            <a:endParaRPr lang="es-CL" sz="1400" dirty="0">
              <a:solidFill>
                <a:schemeClr val="tx1"/>
              </a:solidFill>
            </a:endParaRPr>
          </a:p>
          <a:p>
            <a:pPr marL="342900" lvl="0" indent="-342900" algn="just">
              <a:buFont typeface="+mj-lt"/>
              <a:buAutoNum type="arabicPeriod"/>
            </a:pPr>
            <a:r>
              <a:rPr lang="es-ES" sz="1400" dirty="0">
                <a:solidFill>
                  <a:schemeClr val="tx1"/>
                </a:solidFill>
              </a:rPr>
              <a:t>Requerir dentro de un breve plazo, la actualización de sus certificados, tanto el de persona jurídica, como el de directorio.</a:t>
            </a:r>
          </a:p>
          <a:p>
            <a:pPr marL="342900" lvl="0" indent="-342900" algn="just">
              <a:buFont typeface="+mj-lt"/>
              <a:buAutoNum type="arabicPeriod"/>
            </a:pPr>
            <a:r>
              <a:rPr lang="es-ES" sz="1400" dirty="0">
                <a:solidFill>
                  <a:schemeClr val="tx1"/>
                </a:solidFill>
              </a:rPr>
              <a:t>Mantener tales antecedentes en la carpeta SAGIR, así como en la carpeta que maneja cada contraparte técnica.</a:t>
            </a:r>
            <a:endParaRPr lang="es-CL" sz="1400" dirty="0">
              <a:solidFill>
                <a:schemeClr val="tx1"/>
              </a:solidFill>
            </a:endParaRPr>
          </a:p>
          <a:p>
            <a:endParaRPr lang="es-CL" sz="1400" dirty="0">
              <a:solidFill>
                <a:schemeClr val="tx1"/>
              </a:solidFill>
            </a:endParaRPr>
          </a:p>
        </p:txBody>
      </p:sp>
    </p:spTree>
    <p:extLst>
      <p:ext uri="{BB962C8B-B14F-4D97-AF65-F5344CB8AC3E}">
        <p14:creationId xmlns:p14="http://schemas.microsoft.com/office/powerpoint/2010/main" val="410419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56266" y="522514"/>
            <a:ext cx="3869417" cy="125185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3" name="2 Rectángulo"/>
          <p:cNvSpPr/>
          <p:nvPr/>
        </p:nvSpPr>
        <p:spPr>
          <a:xfrm>
            <a:off x="351060" y="642258"/>
            <a:ext cx="3676651" cy="1012372"/>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Dentro de las Revisiones a los programas del Subtitulo 33, se determinó el cierre “Municipalidad de Penco/ Formación Lideres y Ciudadanos Jóvenes”.</a:t>
            </a:r>
          </a:p>
        </p:txBody>
      </p:sp>
      <p:pic>
        <p:nvPicPr>
          <p:cNvPr id="11" name="10 Imagen"/>
          <p:cNvPicPr/>
          <p:nvPr/>
        </p:nvPicPr>
        <p:blipFill rotWithShape="1">
          <a:blip r:embed="rId2"/>
          <a:srcRect l="28888" t="14216" r="33174" b="5024"/>
          <a:stretch/>
        </p:blipFill>
        <p:spPr bwMode="auto">
          <a:xfrm>
            <a:off x="365126" y="1937657"/>
            <a:ext cx="3642975" cy="4209090"/>
          </a:xfrm>
          <a:prstGeom prst="rect">
            <a:avLst/>
          </a:prstGeom>
          <a:ln>
            <a:noFill/>
          </a:ln>
          <a:extLst>
            <a:ext uri="{53640926-AAD7-44D8-BBD7-CCE9431645EC}">
              <a14:shadowObscured xmlns:a14="http://schemas.microsoft.com/office/drawing/2010/main"/>
            </a:ext>
          </a:extLst>
        </p:spPr>
      </p:pic>
      <p:pic>
        <p:nvPicPr>
          <p:cNvPr id="13" name="12 Imagen"/>
          <p:cNvPicPr/>
          <p:nvPr/>
        </p:nvPicPr>
        <p:blipFill rotWithShape="1">
          <a:blip r:embed="rId3"/>
          <a:srcRect l="49789" t="26932" r="16510" b="8157"/>
          <a:stretch/>
        </p:blipFill>
        <p:spPr bwMode="auto">
          <a:xfrm>
            <a:off x="7167987" y="136369"/>
            <a:ext cx="3220865" cy="3291941"/>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369472" y="1937657"/>
            <a:ext cx="3642975" cy="4209090"/>
          </a:xfrm>
          <a:prstGeom prst="rect">
            <a:avLst/>
          </a:prstGeom>
          <a:noFill/>
          <a:ln>
            <a:solidFill>
              <a:srgbClr val="012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3 Rectángulo"/>
          <p:cNvSpPr/>
          <p:nvPr/>
        </p:nvSpPr>
        <p:spPr>
          <a:xfrm>
            <a:off x="7178857" y="136368"/>
            <a:ext cx="3220865" cy="329194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Rectángulo"/>
          <p:cNvSpPr/>
          <p:nvPr/>
        </p:nvSpPr>
        <p:spPr>
          <a:xfrm>
            <a:off x="5021243" y="1913562"/>
            <a:ext cx="1951463" cy="347672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a:p>
        </p:txBody>
      </p:sp>
      <p:sp>
        <p:nvSpPr>
          <p:cNvPr id="15" name="14 Rectángulo"/>
          <p:cNvSpPr/>
          <p:nvPr/>
        </p:nvSpPr>
        <p:spPr>
          <a:xfrm>
            <a:off x="5143907" y="2060958"/>
            <a:ext cx="1706138" cy="318435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Habiendo cumplido con los plazos y reintegro de los recursos asignados, el Gobierno Regional del Biobío, declara termino anticipado en virtud de la clausula Decimo Cuarta del respectivo convenio.</a:t>
            </a:r>
          </a:p>
        </p:txBody>
      </p:sp>
      <p:pic>
        <p:nvPicPr>
          <p:cNvPr id="16" name="15 Imagen"/>
          <p:cNvPicPr/>
          <p:nvPr/>
        </p:nvPicPr>
        <p:blipFill rotWithShape="1">
          <a:blip r:embed="rId4"/>
          <a:srcRect l="36663" t="16335" r="39530" b="16815"/>
          <a:stretch/>
        </p:blipFill>
        <p:spPr bwMode="auto">
          <a:xfrm>
            <a:off x="9137649" y="3062728"/>
            <a:ext cx="2682644" cy="3575580"/>
          </a:xfrm>
          <a:prstGeom prst="rect">
            <a:avLst/>
          </a:prstGeom>
          <a:ln>
            <a:noFill/>
          </a:ln>
          <a:extLst>
            <a:ext uri="{53640926-AAD7-44D8-BBD7-CCE9431645EC}">
              <a14:shadowObscured xmlns:a14="http://schemas.microsoft.com/office/drawing/2010/main"/>
            </a:ext>
          </a:extLst>
        </p:spPr>
      </p:pic>
      <p:sp>
        <p:nvSpPr>
          <p:cNvPr id="5" name="4 Rectángulo"/>
          <p:cNvSpPr/>
          <p:nvPr/>
        </p:nvSpPr>
        <p:spPr>
          <a:xfrm>
            <a:off x="9137649" y="3062728"/>
            <a:ext cx="2782208" cy="3575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2598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strVal val="#ppt_x"/>
                                          </p:val>
                                        </p:tav>
                                        <p:tav tm="100000">
                                          <p:val>
                                            <p:strVal val="#ppt_x"/>
                                          </p:val>
                                        </p:tav>
                                      </p:tavLst>
                                    </p:anim>
                                    <p:anim calcmode="lin" valueType="num">
                                      <p:cBhvr>
                                        <p:cTn id="31" dur="5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strVal val="#ppt_x"/>
                                          </p:val>
                                        </p:tav>
                                        <p:tav tm="100000">
                                          <p:val>
                                            <p:strVal val="#ppt_x"/>
                                          </p:val>
                                        </p:tav>
                                      </p:tavLst>
                                    </p:anim>
                                    <p:anim calcmode="lin" valueType="num">
                                      <p:cBhvr>
                                        <p:cTn id="4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985613" y="2539599"/>
            <a:ext cx="4087131" cy="8599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135063" y="2646418"/>
            <a:ext cx="3788230"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Aprueba Política de Integridad</a:t>
            </a:r>
          </a:p>
        </p:txBody>
      </p:sp>
      <p:pic>
        <p:nvPicPr>
          <p:cNvPr id="11" name="10 Imagen"/>
          <p:cNvPicPr/>
          <p:nvPr/>
        </p:nvPicPr>
        <p:blipFill rotWithShape="1">
          <a:blip r:embed="rId2"/>
          <a:srcRect l="28718" t="14216" r="32664" b="6042"/>
          <a:stretch/>
        </p:blipFill>
        <p:spPr bwMode="auto">
          <a:xfrm>
            <a:off x="6313715" y="318913"/>
            <a:ext cx="5236027" cy="6114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168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817914" y="263294"/>
            <a:ext cx="9538835" cy="8164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937657" y="348342"/>
            <a:ext cx="9322027"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Revisión de cumplimiento del Convenio de Desempeño Colectivo, 26 de septiembre 2023.</a:t>
            </a:r>
          </a:p>
        </p:txBody>
      </p:sp>
      <p:pic>
        <p:nvPicPr>
          <p:cNvPr id="11" name="10 Imagen"/>
          <p:cNvPicPr/>
          <p:nvPr/>
        </p:nvPicPr>
        <p:blipFill rotWithShape="1">
          <a:blip r:embed="rId2"/>
          <a:srcRect l="849" t="39578" r="53270" b="12990"/>
          <a:stretch/>
        </p:blipFill>
        <p:spPr bwMode="auto">
          <a:xfrm>
            <a:off x="238124" y="1265968"/>
            <a:ext cx="7479847" cy="4078917"/>
          </a:xfrm>
          <a:prstGeom prst="rect">
            <a:avLst/>
          </a:prstGeom>
          <a:ln>
            <a:noFill/>
          </a:ln>
          <a:extLst>
            <a:ext uri="{53640926-AAD7-44D8-BBD7-CCE9431645EC}">
              <a14:shadowObscured xmlns:a14="http://schemas.microsoft.com/office/drawing/2010/main"/>
            </a:ext>
          </a:extLst>
        </p:spPr>
      </p:pic>
      <p:pic>
        <p:nvPicPr>
          <p:cNvPr id="13" name="12 Imagen"/>
          <p:cNvPicPr/>
          <p:nvPr/>
        </p:nvPicPr>
        <p:blipFill rotWithShape="1">
          <a:blip r:embed="rId3"/>
          <a:srcRect l="850" t="29003" r="53100" b="32326"/>
          <a:stretch/>
        </p:blipFill>
        <p:spPr bwMode="auto">
          <a:xfrm>
            <a:off x="4456385" y="2939143"/>
            <a:ext cx="7517901" cy="3775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41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02707" y="408890"/>
            <a:ext cx="8794748" cy="7373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1870528" y="545656"/>
            <a:ext cx="8425542" cy="412288"/>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Acompañamiento a Servicios Profesionales Especializados </a:t>
            </a:r>
          </a:p>
        </p:txBody>
      </p:sp>
      <p:pic>
        <p:nvPicPr>
          <p:cNvPr id="14" name="13 Imagen"/>
          <p:cNvPicPr/>
          <p:nvPr/>
        </p:nvPicPr>
        <p:blipFill rotWithShape="1">
          <a:blip r:embed="rId2"/>
          <a:srcRect l="4124" t="31578" r="33287" b="14892"/>
          <a:stretch/>
        </p:blipFill>
        <p:spPr bwMode="auto">
          <a:xfrm>
            <a:off x="6525056" y="2562228"/>
            <a:ext cx="5225186" cy="2608324"/>
          </a:xfrm>
          <a:prstGeom prst="rect">
            <a:avLst/>
          </a:prstGeom>
          <a:ln>
            <a:noFill/>
          </a:ln>
          <a:extLst>
            <a:ext uri="{53640926-AAD7-44D8-BBD7-CCE9431645EC}">
              <a14:shadowObscured xmlns:a14="http://schemas.microsoft.com/office/drawing/2010/main"/>
            </a:ext>
          </a:extLst>
        </p:spPr>
      </p:pic>
      <p:sp>
        <p:nvSpPr>
          <p:cNvPr id="9" name="8 Rectángulo"/>
          <p:cNvSpPr/>
          <p:nvPr/>
        </p:nvSpPr>
        <p:spPr>
          <a:xfrm>
            <a:off x="259440" y="1353753"/>
            <a:ext cx="5543187" cy="502527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370114" y="1430277"/>
            <a:ext cx="5334000" cy="48398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El 04 de agosto 2023 el Gobierno Regional del Biobío contrata los servicios especializados del Sr. Manuel Cerda, quien brindará asesoría jurídica especializada a las Unidades de Control y Auditoria.</a:t>
            </a:r>
          </a:p>
          <a:p>
            <a:pPr algn="just"/>
            <a:endParaRPr lang="es-CL" sz="1400" dirty="0">
              <a:solidFill>
                <a:schemeClr val="tx1"/>
              </a:solidFill>
            </a:endParaRPr>
          </a:p>
          <a:p>
            <a:pPr algn="just"/>
            <a:r>
              <a:rPr lang="es-CL" sz="1400" dirty="0">
                <a:solidFill>
                  <a:schemeClr val="tx1"/>
                </a:solidFill>
              </a:rPr>
              <a:t>Durante éste proceso, hemos sido parte de diversas reuniones efectuadas junto a los jefes de división, jefes de departamentos y coordinadores de Unidades.</a:t>
            </a:r>
          </a:p>
          <a:p>
            <a:pPr algn="just"/>
            <a:endParaRPr lang="es-CL" sz="1400" dirty="0">
              <a:solidFill>
                <a:schemeClr val="tx1"/>
              </a:solidFill>
            </a:endParaRPr>
          </a:p>
          <a:p>
            <a:pPr algn="just"/>
            <a:r>
              <a:rPr lang="es-CL" sz="1400" dirty="0">
                <a:solidFill>
                  <a:schemeClr val="tx1"/>
                </a:solidFill>
              </a:rPr>
              <a:t>Dentro de los antecedentes proporcionados desde la Unidad de Control y Auditoria se encuentran:</a:t>
            </a:r>
          </a:p>
          <a:p>
            <a:pPr algn="just"/>
            <a:endParaRPr lang="es-CL" sz="1400" dirty="0">
              <a:solidFill>
                <a:schemeClr val="tx1"/>
              </a:solidFill>
            </a:endParaRPr>
          </a:p>
          <a:p>
            <a:pPr marL="285750" indent="-285750" algn="just">
              <a:buFont typeface="Arial" panose="020B0604020202020204" pitchFamily="34" charset="0"/>
              <a:buChar char="•"/>
            </a:pPr>
            <a:r>
              <a:rPr lang="es-CL" sz="1400" dirty="0">
                <a:solidFill>
                  <a:schemeClr val="tx1"/>
                </a:solidFill>
              </a:rPr>
              <a:t>Estatuto de Auditoria Interna.</a:t>
            </a:r>
          </a:p>
          <a:p>
            <a:pPr marL="285750" indent="-285750" algn="just">
              <a:buFont typeface="Arial" panose="020B0604020202020204" pitchFamily="34" charset="0"/>
              <a:buChar char="•"/>
            </a:pPr>
            <a:r>
              <a:rPr lang="es-CL" sz="1400" dirty="0">
                <a:solidFill>
                  <a:schemeClr val="tx1"/>
                </a:solidFill>
              </a:rPr>
              <a:t>Perfiles de Unidad de Auditoria.</a:t>
            </a:r>
          </a:p>
          <a:p>
            <a:pPr marL="285750" indent="-285750" algn="just">
              <a:buFont typeface="Arial" panose="020B0604020202020204" pitchFamily="34" charset="0"/>
              <a:buChar char="•"/>
            </a:pPr>
            <a:r>
              <a:rPr lang="es-CL" sz="1400" dirty="0">
                <a:solidFill>
                  <a:schemeClr val="tx1"/>
                </a:solidFill>
              </a:rPr>
              <a:t>Manuales Internos.</a:t>
            </a:r>
          </a:p>
          <a:p>
            <a:pPr marL="285750" indent="-285750" algn="just">
              <a:buFont typeface="Arial" panose="020B0604020202020204" pitchFamily="34" charset="0"/>
              <a:buChar char="•"/>
            </a:pPr>
            <a:r>
              <a:rPr lang="es-CL" sz="1400" dirty="0">
                <a:solidFill>
                  <a:schemeClr val="tx1"/>
                </a:solidFill>
              </a:rPr>
              <a:t>Planilla Gestión de Riesgos.</a:t>
            </a:r>
          </a:p>
          <a:p>
            <a:pPr algn="just"/>
            <a:endParaRPr lang="es-CL" sz="1400" dirty="0">
              <a:solidFill>
                <a:schemeClr val="tx1"/>
              </a:solidFill>
            </a:endParaRPr>
          </a:p>
          <a:p>
            <a:pPr algn="just"/>
            <a:r>
              <a:rPr lang="es-CL" sz="1400" dirty="0">
                <a:solidFill>
                  <a:schemeClr val="tx1"/>
                </a:solidFill>
              </a:rPr>
              <a:t>Dentro del periodo, la Unidad de Control coordinó una capacitación con todos los funcionarios del Gobierno Regional, además de apoyo en la elaboración de las bases de Auditoria Externa.</a:t>
            </a:r>
          </a:p>
          <a:p>
            <a:endParaRPr lang="es-CL" sz="1400" dirty="0">
              <a:solidFill>
                <a:schemeClr val="tx1"/>
              </a:solidFill>
            </a:endParaRPr>
          </a:p>
        </p:txBody>
      </p:sp>
    </p:spTree>
    <p:extLst>
      <p:ext uri="{BB962C8B-B14F-4D97-AF65-F5344CB8AC3E}">
        <p14:creationId xmlns:p14="http://schemas.microsoft.com/office/powerpoint/2010/main" val="187627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59442" y="354144"/>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490118" y="517429"/>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06 de julio y 25 de agosto, Reunión Jefes de Unidad de Control con CGR , vía zoom meetings, para abordar el Fortalecimiento de las Unidades de Control a través de las Contralorías Regionales. </a:t>
            </a:r>
          </a:p>
        </p:txBody>
      </p:sp>
      <p:sp>
        <p:nvSpPr>
          <p:cNvPr id="21" name="20 Rectángulo"/>
          <p:cNvSpPr/>
          <p:nvPr/>
        </p:nvSpPr>
        <p:spPr>
          <a:xfrm>
            <a:off x="6365913" y="354144"/>
            <a:ext cx="5543471"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Rectángulo"/>
          <p:cNvSpPr/>
          <p:nvPr/>
        </p:nvSpPr>
        <p:spPr>
          <a:xfrm>
            <a:off x="6607758" y="479329"/>
            <a:ext cx="5059781" cy="7866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Reunión de Coordinación con Administrador Regional, donde se abordaron aspectos como Fortalecimiento a la Unidad de Control, Auditorias y Presentación de Programas a CGR para Auditorias.</a:t>
            </a:r>
          </a:p>
        </p:txBody>
      </p:sp>
      <p:sp>
        <p:nvSpPr>
          <p:cNvPr id="10" name="9 Rectángulo"/>
          <p:cNvSpPr/>
          <p:nvPr/>
        </p:nvSpPr>
        <p:spPr>
          <a:xfrm>
            <a:off x="248124" y="1867855"/>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Rectángulo"/>
          <p:cNvSpPr/>
          <p:nvPr/>
        </p:nvSpPr>
        <p:spPr>
          <a:xfrm>
            <a:off x="489826" y="2035157"/>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Reunión Jefes de Unidad de Control con SUBDERE , vía zoom, para coordinar aspectos de colaboración 2do Trimestre.</a:t>
            </a:r>
          </a:p>
        </p:txBody>
      </p:sp>
      <p:sp>
        <p:nvSpPr>
          <p:cNvPr id="26" name="25 Rectángulo"/>
          <p:cNvSpPr/>
          <p:nvPr/>
        </p:nvSpPr>
        <p:spPr>
          <a:xfrm>
            <a:off x="6366195" y="1867855"/>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26 Rectángulo"/>
          <p:cNvSpPr/>
          <p:nvPr/>
        </p:nvSpPr>
        <p:spPr>
          <a:xfrm>
            <a:off x="6607897" y="2035157"/>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Orientación en materia de Control a las Divisiones, Departamentos y Unidades del Gobierno Regional.</a:t>
            </a:r>
          </a:p>
        </p:txBody>
      </p:sp>
      <p:sp>
        <p:nvSpPr>
          <p:cNvPr id="29" name="28 Rectángulo"/>
          <p:cNvSpPr/>
          <p:nvPr/>
        </p:nvSpPr>
        <p:spPr>
          <a:xfrm>
            <a:off x="248126" y="3519974"/>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29 Rectángulo"/>
          <p:cNvSpPr/>
          <p:nvPr/>
        </p:nvSpPr>
        <p:spPr>
          <a:xfrm>
            <a:off x="489828" y="3687276"/>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Revisión al cumplimiento de la Ley N°20.880 declaración de intereses y patrimonio DIP.</a:t>
            </a:r>
          </a:p>
        </p:txBody>
      </p:sp>
      <p:sp>
        <p:nvSpPr>
          <p:cNvPr id="31" name="30 Rectángulo"/>
          <p:cNvSpPr/>
          <p:nvPr/>
        </p:nvSpPr>
        <p:spPr>
          <a:xfrm>
            <a:off x="6366197" y="3519974"/>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31 Rectángulo"/>
          <p:cNvSpPr/>
          <p:nvPr/>
        </p:nvSpPr>
        <p:spPr>
          <a:xfrm>
            <a:off x="6607899" y="3687276"/>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Coordinación a requerimientos de información por parte de Auditores de CGR.</a:t>
            </a:r>
          </a:p>
        </p:txBody>
      </p:sp>
      <p:sp>
        <p:nvSpPr>
          <p:cNvPr id="33" name="32 Rectángulo"/>
          <p:cNvSpPr/>
          <p:nvPr/>
        </p:nvSpPr>
        <p:spPr>
          <a:xfrm>
            <a:off x="259442" y="5167668"/>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4" name="33 Rectángulo"/>
          <p:cNvSpPr/>
          <p:nvPr/>
        </p:nvSpPr>
        <p:spPr>
          <a:xfrm>
            <a:off x="501144" y="5334970"/>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Respuesta a solicitudes enviadas vía Transparencia Pasiva. </a:t>
            </a:r>
          </a:p>
        </p:txBody>
      </p:sp>
      <p:sp>
        <p:nvSpPr>
          <p:cNvPr id="35" name="34 Rectángulo"/>
          <p:cNvSpPr/>
          <p:nvPr/>
        </p:nvSpPr>
        <p:spPr>
          <a:xfrm>
            <a:off x="6377513" y="5167668"/>
            <a:ext cx="5543187"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35 Rectángulo"/>
          <p:cNvSpPr/>
          <p:nvPr/>
        </p:nvSpPr>
        <p:spPr>
          <a:xfrm>
            <a:off x="6619215" y="5334970"/>
            <a:ext cx="5059781"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Participación en reuniones de Coordinación sobre la creación de Registro de Personas Jurídicas Receptoras de Fondos Públicos.</a:t>
            </a:r>
          </a:p>
        </p:txBody>
      </p:sp>
    </p:spTree>
    <p:extLst>
      <p:ext uri="{BB962C8B-B14F-4D97-AF65-F5344CB8AC3E}">
        <p14:creationId xmlns:p14="http://schemas.microsoft.com/office/powerpoint/2010/main" val="82456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anim calcmode="lin" valueType="num">
                                      <p:cBhvr>
                                        <p:cTn id="20" dur="500" fill="hold"/>
                                        <p:tgtEl>
                                          <p:spTgt spid="21"/>
                                        </p:tgtEl>
                                        <p:attrNameLst>
                                          <p:attrName>ppt_x</p:attrName>
                                        </p:attrNameLst>
                                      </p:cBhvr>
                                      <p:tavLst>
                                        <p:tav tm="0">
                                          <p:val>
                                            <p:strVal val="#ppt_x"/>
                                          </p:val>
                                        </p:tav>
                                        <p:tav tm="100000">
                                          <p:val>
                                            <p:strVal val="#ppt_x"/>
                                          </p:val>
                                        </p:tav>
                                      </p:tavLst>
                                    </p:anim>
                                    <p:anim calcmode="lin" valueType="num">
                                      <p:cBhvr>
                                        <p:cTn id="21" dur="5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anim calcmode="lin" valueType="num">
                                      <p:cBhvr>
                                        <p:cTn id="37" dur="500" fill="hold"/>
                                        <p:tgtEl>
                                          <p:spTgt spid="15"/>
                                        </p:tgtEl>
                                        <p:attrNameLst>
                                          <p:attrName>ppt_x</p:attrName>
                                        </p:attrNameLst>
                                      </p:cBhvr>
                                      <p:tavLst>
                                        <p:tav tm="0">
                                          <p:val>
                                            <p:strVal val="#ppt_x"/>
                                          </p:val>
                                        </p:tav>
                                        <p:tav tm="100000">
                                          <p:val>
                                            <p:strVal val="#ppt_x"/>
                                          </p:val>
                                        </p:tav>
                                      </p:tavLst>
                                    </p:anim>
                                    <p:anim calcmode="lin" valueType="num">
                                      <p:cBhvr>
                                        <p:cTn id="3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anim calcmode="lin" valueType="num">
                                      <p:cBhvr>
                                        <p:cTn id="49" dur="500" fill="hold"/>
                                        <p:tgtEl>
                                          <p:spTgt spid="27"/>
                                        </p:tgtEl>
                                        <p:attrNameLst>
                                          <p:attrName>ppt_x</p:attrName>
                                        </p:attrNameLst>
                                      </p:cBhvr>
                                      <p:tavLst>
                                        <p:tav tm="0">
                                          <p:val>
                                            <p:strVal val="#ppt_x"/>
                                          </p:val>
                                        </p:tav>
                                        <p:tav tm="100000">
                                          <p:val>
                                            <p:strVal val="#ppt_x"/>
                                          </p:val>
                                        </p:tav>
                                      </p:tavLst>
                                    </p:anim>
                                    <p:anim calcmode="lin" valueType="num">
                                      <p:cBhvr>
                                        <p:cTn id="5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anim calcmode="lin" valueType="num">
                                      <p:cBhvr>
                                        <p:cTn id="56" dur="500" fill="hold"/>
                                        <p:tgtEl>
                                          <p:spTgt spid="29"/>
                                        </p:tgtEl>
                                        <p:attrNameLst>
                                          <p:attrName>ppt_x</p:attrName>
                                        </p:attrNameLst>
                                      </p:cBhvr>
                                      <p:tavLst>
                                        <p:tav tm="0">
                                          <p:val>
                                            <p:strVal val="#ppt_x"/>
                                          </p:val>
                                        </p:tav>
                                        <p:tav tm="100000">
                                          <p:val>
                                            <p:strVal val="#ppt_x"/>
                                          </p:val>
                                        </p:tav>
                                      </p:tavLst>
                                    </p:anim>
                                    <p:anim calcmode="lin" valueType="num">
                                      <p:cBhvr>
                                        <p:cTn id="57" dur="5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anim calcmode="lin" valueType="num">
                                      <p:cBhvr>
                                        <p:cTn id="61" dur="500" fill="hold"/>
                                        <p:tgtEl>
                                          <p:spTgt spid="30"/>
                                        </p:tgtEl>
                                        <p:attrNameLst>
                                          <p:attrName>ppt_x</p:attrName>
                                        </p:attrNameLst>
                                      </p:cBhvr>
                                      <p:tavLst>
                                        <p:tav tm="0">
                                          <p:val>
                                            <p:strVal val="#ppt_x"/>
                                          </p:val>
                                        </p:tav>
                                        <p:tav tm="100000">
                                          <p:val>
                                            <p:strVal val="#ppt_x"/>
                                          </p:val>
                                        </p:tav>
                                      </p:tavLst>
                                    </p:anim>
                                    <p:anim calcmode="lin" valueType="num">
                                      <p:cBhvr>
                                        <p:cTn id="6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anim calcmode="lin" valueType="num">
                                      <p:cBhvr>
                                        <p:cTn id="68" dur="500" fill="hold"/>
                                        <p:tgtEl>
                                          <p:spTgt spid="31"/>
                                        </p:tgtEl>
                                        <p:attrNameLst>
                                          <p:attrName>ppt_x</p:attrName>
                                        </p:attrNameLst>
                                      </p:cBhvr>
                                      <p:tavLst>
                                        <p:tav tm="0">
                                          <p:val>
                                            <p:strVal val="#ppt_x"/>
                                          </p:val>
                                        </p:tav>
                                        <p:tav tm="100000">
                                          <p:val>
                                            <p:strVal val="#ppt_x"/>
                                          </p:val>
                                        </p:tav>
                                      </p:tavLst>
                                    </p:anim>
                                    <p:anim calcmode="lin" valueType="num">
                                      <p:cBhvr>
                                        <p:cTn id="69" dur="500" fill="hold"/>
                                        <p:tgtEl>
                                          <p:spTgt spid="31"/>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anim calcmode="lin" valueType="num">
                                      <p:cBhvr>
                                        <p:cTn id="73" dur="500" fill="hold"/>
                                        <p:tgtEl>
                                          <p:spTgt spid="32"/>
                                        </p:tgtEl>
                                        <p:attrNameLst>
                                          <p:attrName>ppt_x</p:attrName>
                                        </p:attrNameLst>
                                      </p:cBhvr>
                                      <p:tavLst>
                                        <p:tav tm="0">
                                          <p:val>
                                            <p:strVal val="#ppt_x"/>
                                          </p:val>
                                        </p:tav>
                                        <p:tav tm="100000">
                                          <p:val>
                                            <p:strVal val="#ppt_x"/>
                                          </p:val>
                                        </p:tav>
                                      </p:tavLst>
                                    </p:anim>
                                    <p:anim calcmode="lin" valueType="num">
                                      <p:cBhvr>
                                        <p:cTn id="7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strVal val="#ppt_x"/>
                                          </p:val>
                                        </p:tav>
                                        <p:tav tm="100000">
                                          <p:val>
                                            <p:strVal val="#ppt_x"/>
                                          </p:val>
                                        </p:tav>
                                      </p:tavLst>
                                    </p:anim>
                                    <p:anim calcmode="lin" valueType="num">
                                      <p:cBhvr>
                                        <p:cTn id="81" dur="5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anim calcmode="lin" valueType="num">
                                      <p:cBhvr>
                                        <p:cTn id="92" dur="500" fill="hold"/>
                                        <p:tgtEl>
                                          <p:spTgt spid="35"/>
                                        </p:tgtEl>
                                        <p:attrNameLst>
                                          <p:attrName>ppt_x</p:attrName>
                                        </p:attrNameLst>
                                      </p:cBhvr>
                                      <p:tavLst>
                                        <p:tav tm="0">
                                          <p:val>
                                            <p:strVal val="#ppt_x"/>
                                          </p:val>
                                        </p:tav>
                                        <p:tav tm="100000">
                                          <p:val>
                                            <p:strVal val="#ppt_x"/>
                                          </p:val>
                                        </p:tav>
                                      </p:tavLst>
                                    </p:anim>
                                    <p:anim calcmode="lin" valueType="num">
                                      <p:cBhvr>
                                        <p:cTn id="93" dur="5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anim calcmode="lin" valueType="num">
                                      <p:cBhvr>
                                        <p:cTn id="97" dur="500" fill="hold"/>
                                        <p:tgtEl>
                                          <p:spTgt spid="36"/>
                                        </p:tgtEl>
                                        <p:attrNameLst>
                                          <p:attrName>ppt_x</p:attrName>
                                        </p:attrNameLst>
                                      </p:cBhvr>
                                      <p:tavLst>
                                        <p:tav tm="0">
                                          <p:val>
                                            <p:strVal val="#ppt_x"/>
                                          </p:val>
                                        </p:tav>
                                        <p:tav tm="100000">
                                          <p:val>
                                            <p:strVal val="#ppt_x"/>
                                          </p:val>
                                        </p:tav>
                                      </p:tavLst>
                                    </p:anim>
                                    <p:anim calcmode="lin" valueType="num">
                                      <p:cBhvr>
                                        <p:cTn id="98"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1" grpId="0" animBg="1"/>
      <p:bldP spid="22" grpId="0" animBg="1"/>
      <p:bldP spid="10" grpId="0" animBg="1"/>
      <p:bldP spid="1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38375" y="5827713"/>
            <a:ext cx="7786688" cy="857250"/>
          </a:xfrm>
          <a:prstGeom prst="rect">
            <a:avLst/>
          </a:prstGeom>
        </p:spPr>
        <p:txBody>
          <a:bodyPr anchor="ctr">
            <a:normAutofit/>
          </a:bodyPr>
          <a:lstStyle/>
          <a:p>
            <a:pPr algn="ctr">
              <a:defRPr/>
            </a:pPr>
            <a:r>
              <a:rPr lang="es-ES" sz="3200" dirty="0">
                <a:solidFill>
                  <a:schemeClr val="bg1"/>
                </a:solidFill>
                <a:latin typeface="Calibri" pitchFamily="34" charset="0"/>
                <a:ea typeface="+mj-ea"/>
                <a:cs typeface="+mj-cs"/>
              </a:rPr>
              <a:t>www.goredelosrios.cl</a:t>
            </a:r>
          </a:p>
        </p:txBody>
      </p:sp>
      <p:sp>
        <p:nvSpPr>
          <p:cNvPr id="6" name="Título 1"/>
          <p:cNvSpPr txBox="1">
            <a:spLocks/>
          </p:cNvSpPr>
          <p:nvPr/>
        </p:nvSpPr>
        <p:spPr>
          <a:xfrm>
            <a:off x="9458325" y="6177222"/>
            <a:ext cx="2703239" cy="665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800" b="1" dirty="0">
                <a:solidFill>
                  <a:schemeClr val="bg1"/>
                </a:solidFill>
                <a:cs typeface="Leelawadee" panose="020B0502040204020203" pitchFamily="34" charset="-34"/>
              </a:rPr>
              <a:t>VALDIVIA, 31 DE JULIO DE 2023</a:t>
            </a:r>
          </a:p>
          <a:p>
            <a:pPr algn="r"/>
            <a:r>
              <a:rPr lang="es-CL" sz="800" b="1" dirty="0">
                <a:solidFill>
                  <a:schemeClr val="bg1"/>
                </a:solidFill>
                <a:cs typeface="Leelawadee" panose="020B0502040204020203" pitchFamily="34" charset="-34"/>
              </a:rPr>
              <a:t>JUAN CARLOS VERAGUA SEGURA</a:t>
            </a:r>
          </a:p>
          <a:p>
            <a:pPr algn="r"/>
            <a:r>
              <a:rPr lang="es-CL" sz="800" b="1" dirty="0">
                <a:solidFill>
                  <a:schemeClr val="bg1"/>
                </a:solidFill>
                <a:cs typeface="Leelawadee" panose="020B0502040204020203" pitchFamily="34" charset="-34"/>
              </a:rPr>
              <a:t>JEFE UNIDAD DE CONTROL Y AUDITORÍA INTERNA</a:t>
            </a:r>
          </a:p>
        </p:txBody>
      </p:sp>
      <p:pic>
        <p:nvPicPr>
          <p:cNvPr id="7" name="Imagen 6">
            <a:extLst>
              <a:ext uri="{FF2B5EF4-FFF2-40B4-BE49-F238E27FC236}">
                <a16:creationId xmlns:a16="http://schemas.microsoft.com/office/drawing/2014/main" id="{4DD79268-DBC5-404D-9DE1-1B00094AB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8"/>
            <a:ext cx="12192000" cy="6858000"/>
          </a:xfrm>
          <a:prstGeom prst="rect">
            <a:avLst/>
          </a:prstGeom>
        </p:spPr>
      </p:pic>
      <p:pic>
        <p:nvPicPr>
          <p:cNvPr id="8" name="Imagen 7">
            <a:extLst>
              <a:ext uri="{FF2B5EF4-FFF2-40B4-BE49-F238E27FC236}">
                <a16:creationId xmlns:a16="http://schemas.microsoft.com/office/drawing/2014/main" id="{B733393F-758B-491E-966D-A52DDDE1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432" y="202904"/>
            <a:ext cx="1054880" cy="1450460"/>
          </a:xfrm>
          <a:prstGeom prst="rect">
            <a:avLst/>
          </a:prstGeom>
        </p:spPr>
      </p:pic>
      <p:sp>
        <p:nvSpPr>
          <p:cNvPr id="9" name="Rectangle 2">
            <a:extLst>
              <a:ext uri="{FF2B5EF4-FFF2-40B4-BE49-F238E27FC236}">
                <a16:creationId xmlns:a16="http://schemas.microsoft.com/office/drawing/2014/main" id="{43DAFC37-C9F5-41D5-A501-6A864EF35B46}"/>
              </a:ext>
            </a:extLst>
          </p:cNvPr>
          <p:cNvSpPr txBox="1">
            <a:spLocks noChangeArrowheads="1"/>
          </p:cNvSpPr>
          <p:nvPr/>
        </p:nvSpPr>
        <p:spPr bwMode="auto">
          <a:xfrm>
            <a:off x="448115" y="4343094"/>
            <a:ext cx="8595348" cy="1800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3400" b="1" i="0" u="none" strike="noStrike" kern="1200" cap="none" spc="0" normalizeH="0" baseline="0" noProof="0" dirty="0">
                <a:ln>
                  <a:noFill/>
                </a:ln>
                <a:solidFill>
                  <a:prstClr val="white"/>
                </a:solidFill>
                <a:effectLst/>
                <a:uLnTx/>
                <a:uFillTx/>
                <a:latin typeface="Bahnschrift Condensed" panose="020B0502040204020203" pitchFamily="34" charset="0"/>
                <a:ea typeface="ヒラギノ角ゴ Pro W3" charset="-128"/>
                <a:cs typeface="Calibri" panose="020F0502020204030204" pitchFamily="34" charset="0"/>
              </a:rPr>
              <a:t>INFORME TRIMESTRAL DE GESTIÓN INTERNA </a:t>
            </a:r>
            <a:endParaRPr kumimoji="0" lang="es-ES" sz="3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Calibri Light" panose="020F03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s-ES" sz="3400" b="1" i="0" u="none" strike="noStrike" kern="1200" cap="none" spc="0" normalizeH="0" baseline="0" noProof="0" dirty="0">
                <a:ln>
                  <a:noFill/>
                </a:ln>
                <a:solidFill>
                  <a:prstClr val="white"/>
                </a:solidFill>
                <a:effectLst/>
                <a:uLnTx/>
                <a:uFillTx/>
                <a:latin typeface="Bahnschrift Condensed" panose="020B0502040204020203" pitchFamily="34" charset="0"/>
              </a:rPr>
              <a:t>UNIDAD DE CONTROL</a:t>
            </a:r>
          </a:p>
          <a:p>
            <a:pPr lvl="0" algn="just" defTabSz="457200" eaLnBrk="0" fontAlgn="base" hangingPunct="0">
              <a:spcBef>
                <a:spcPct val="0"/>
              </a:spcBef>
              <a:spcAft>
                <a:spcPct val="0"/>
              </a:spcAft>
              <a:defRPr/>
            </a:pPr>
            <a:r>
              <a:rPr lang="es-ES" sz="1400" dirty="0">
                <a:solidFill>
                  <a:prstClr val="white"/>
                </a:solidFill>
                <a:effectLst>
                  <a:outerShdw blurRad="38100" dist="38100" dir="2700000" algn="tl">
                    <a:srgbClr val="000000">
                      <a:alpha val="43137"/>
                    </a:srgbClr>
                  </a:outerShdw>
                </a:effectLst>
                <a:latin typeface="Bahnschrift Condensed" panose="020B0502040204020203" pitchFamily="34" charset="0"/>
              </a:rPr>
              <a:t>Juan Carlos Veragua Segura</a:t>
            </a:r>
          </a:p>
          <a:p>
            <a:pPr lvl="0" algn="just" defTabSz="457200" eaLnBrk="0" fontAlgn="base" hangingPunct="0">
              <a:spcBef>
                <a:spcPct val="0"/>
              </a:spcBef>
              <a:spcAft>
                <a:spcPct val="0"/>
              </a:spcAft>
              <a:defRPr/>
            </a:pPr>
            <a:r>
              <a:rPr lang="es-ES" sz="1400" dirty="0">
                <a:solidFill>
                  <a:prstClr val="white"/>
                </a:solidFill>
                <a:effectLst>
                  <a:outerShdw blurRad="38100" dist="38100" dir="2700000" algn="tl">
                    <a:srgbClr val="000000">
                      <a:alpha val="43137"/>
                    </a:srgbClr>
                  </a:outerShdw>
                </a:effectLst>
                <a:latin typeface="Bahnschrift Condensed" panose="020B0502040204020203" pitchFamily="34" charset="0"/>
              </a:rPr>
              <a:t>Jefe de Unidad de Control</a:t>
            </a:r>
          </a:p>
          <a:p>
            <a:pPr lvl="0" algn="just" defTabSz="457200" eaLnBrk="0" fontAlgn="base" hangingPunct="0">
              <a:spcBef>
                <a:spcPct val="0"/>
              </a:spcBef>
              <a:spcAft>
                <a:spcPct val="0"/>
              </a:spcAft>
              <a:defRPr/>
            </a:pPr>
            <a:r>
              <a:rPr lang="es-ES" sz="1400" dirty="0">
                <a:solidFill>
                  <a:prstClr val="white"/>
                </a:solidFill>
                <a:effectLst>
                  <a:outerShdw blurRad="38100" dist="38100" dir="2700000" algn="tl">
                    <a:srgbClr val="000000">
                      <a:alpha val="43137"/>
                    </a:srgbClr>
                  </a:outerShdw>
                </a:effectLst>
                <a:latin typeface="Bahnschrift Condensed" panose="020B0502040204020203" pitchFamily="34" charset="0"/>
              </a:rPr>
              <a:t>Concepción, 08 de Noviembre de 2023</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400" i="0" u="none" strike="noStrike" kern="1200" cap="none" spc="0" normalizeH="0" baseline="0" noProof="0" dirty="0">
              <a:ln>
                <a:noFill/>
              </a:ln>
              <a:solidFill>
                <a:prstClr val="white"/>
              </a:solidFill>
              <a:effectLst/>
              <a:uLnTx/>
              <a:uFillTx/>
              <a:latin typeface="Bahnschrift Condensed" panose="020B0502040204020203"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006CB7"/>
              </a:solidFill>
              <a:effectLst>
                <a:outerShdw blurRad="38100" dist="38100" dir="2700000" algn="tl">
                  <a:srgbClr val="000000"/>
                </a:outerShdw>
              </a:effectLst>
              <a:uLnTx/>
              <a:uFillTx/>
              <a:latin typeface="Bahnschrift Condensed" panose="020B0502040204020203" pitchFamily="34" charset="0"/>
              <a:ea typeface="ヒラギノ角ゴ Pro W3" charset="-128"/>
              <a:cs typeface="Verdana"/>
            </a:endParaRPr>
          </a:p>
        </p:txBody>
      </p:sp>
    </p:spTree>
    <p:extLst>
      <p:ext uri="{BB962C8B-B14F-4D97-AF65-F5344CB8AC3E}">
        <p14:creationId xmlns:p14="http://schemas.microsoft.com/office/powerpoint/2010/main" val="358450817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38375" y="5827713"/>
            <a:ext cx="7786688" cy="857250"/>
          </a:xfrm>
          <a:prstGeom prst="rect">
            <a:avLst/>
          </a:prstGeom>
        </p:spPr>
        <p:txBody>
          <a:bodyPr anchor="ctr">
            <a:normAutofit/>
          </a:bodyPr>
          <a:lstStyle/>
          <a:p>
            <a:pPr algn="ctr">
              <a:defRPr/>
            </a:pPr>
            <a:r>
              <a:rPr lang="es-ES" sz="3200" dirty="0">
                <a:solidFill>
                  <a:schemeClr val="bg1"/>
                </a:solidFill>
                <a:latin typeface="Calibri" pitchFamily="34" charset="0"/>
                <a:ea typeface="+mj-ea"/>
                <a:cs typeface="+mj-cs"/>
              </a:rPr>
              <a:t>www.goredelosrios.cl</a:t>
            </a:r>
          </a:p>
        </p:txBody>
      </p:sp>
      <p:sp>
        <p:nvSpPr>
          <p:cNvPr id="6" name="Título 1"/>
          <p:cNvSpPr txBox="1">
            <a:spLocks/>
          </p:cNvSpPr>
          <p:nvPr/>
        </p:nvSpPr>
        <p:spPr>
          <a:xfrm>
            <a:off x="9458325" y="6177222"/>
            <a:ext cx="2703239" cy="665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CL" sz="800" b="1" dirty="0">
                <a:solidFill>
                  <a:schemeClr val="bg1"/>
                </a:solidFill>
                <a:cs typeface="Leelawadee" panose="020B0502040204020203" pitchFamily="34" charset="-34"/>
              </a:rPr>
              <a:t>VALDIVIA, 31 DE JULIO DE 2023</a:t>
            </a:r>
          </a:p>
          <a:p>
            <a:pPr algn="r"/>
            <a:r>
              <a:rPr lang="es-CL" sz="800" b="1" dirty="0">
                <a:solidFill>
                  <a:schemeClr val="bg1"/>
                </a:solidFill>
                <a:cs typeface="Leelawadee" panose="020B0502040204020203" pitchFamily="34" charset="-34"/>
              </a:rPr>
              <a:t>JUAN CARLOS VERAGUA SEGURA</a:t>
            </a:r>
          </a:p>
          <a:p>
            <a:pPr algn="r"/>
            <a:r>
              <a:rPr lang="es-CL" sz="800" b="1" dirty="0">
                <a:solidFill>
                  <a:schemeClr val="bg1"/>
                </a:solidFill>
                <a:cs typeface="Leelawadee" panose="020B0502040204020203" pitchFamily="34" charset="-34"/>
              </a:rPr>
              <a:t>JEFE UNIDAD DE CONTROL Y AUDITORÍA INTERNA</a:t>
            </a:r>
          </a:p>
        </p:txBody>
      </p:sp>
      <p:pic>
        <p:nvPicPr>
          <p:cNvPr id="7" name="Imagen 6">
            <a:extLst>
              <a:ext uri="{FF2B5EF4-FFF2-40B4-BE49-F238E27FC236}">
                <a16:creationId xmlns:a16="http://schemas.microsoft.com/office/drawing/2014/main" id="{4DD79268-DBC5-404D-9DE1-1B00094AB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8"/>
            <a:ext cx="12192000" cy="6858000"/>
          </a:xfrm>
          <a:prstGeom prst="rect">
            <a:avLst/>
          </a:prstGeom>
        </p:spPr>
      </p:pic>
      <p:pic>
        <p:nvPicPr>
          <p:cNvPr id="8" name="Imagen 7">
            <a:extLst>
              <a:ext uri="{FF2B5EF4-FFF2-40B4-BE49-F238E27FC236}">
                <a16:creationId xmlns:a16="http://schemas.microsoft.com/office/drawing/2014/main" id="{B733393F-758B-491E-966D-A52DDDE1E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432" y="202904"/>
            <a:ext cx="1054880" cy="1450460"/>
          </a:xfrm>
          <a:prstGeom prst="rect">
            <a:avLst/>
          </a:prstGeom>
        </p:spPr>
      </p:pic>
      <p:sp>
        <p:nvSpPr>
          <p:cNvPr id="10" name="Título 1">
            <a:extLst>
              <a:ext uri="{FF2B5EF4-FFF2-40B4-BE49-F238E27FC236}">
                <a16:creationId xmlns:a16="http://schemas.microsoft.com/office/drawing/2014/main" id="{C37569BC-A0DE-432C-8D32-5542962AB66E}"/>
              </a:ext>
            </a:extLst>
          </p:cNvPr>
          <p:cNvSpPr txBox="1">
            <a:spLocks/>
          </p:cNvSpPr>
          <p:nvPr/>
        </p:nvSpPr>
        <p:spPr>
          <a:xfrm>
            <a:off x="395937" y="1243954"/>
            <a:ext cx="11471563" cy="34825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3600" b="1" dirty="0">
                <a:solidFill>
                  <a:schemeClr val="bg1"/>
                </a:solidFill>
                <a:effectLst>
                  <a:outerShdw blurRad="38100" dist="38100" dir="2700000" algn="tl">
                    <a:srgbClr val="000000">
                      <a:alpha val="43137"/>
                    </a:srgbClr>
                  </a:outerShdw>
                </a:effectLst>
              </a:rPr>
              <a:t>GRACIAS POR SU ATENCIÓN </a:t>
            </a:r>
            <a:br>
              <a:rPr lang="es-CL" sz="2800" b="1" dirty="0">
                <a:solidFill>
                  <a:schemeClr val="bg1"/>
                </a:solidFill>
                <a:effectLst>
                  <a:outerShdw blurRad="38100" dist="38100" dir="2700000" algn="tl">
                    <a:srgbClr val="000000">
                      <a:alpha val="43137"/>
                    </a:srgbClr>
                  </a:outerShdw>
                </a:effectLst>
              </a:rPr>
            </a:br>
            <a:br>
              <a:rPr lang="es-CL" sz="2800" b="1" dirty="0">
                <a:solidFill>
                  <a:schemeClr val="bg1"/>
                </a:solidFill>
                <a:effectLst>
                  <a:outerShdw blurRad="38100" dist="38100" dir="2700000" algn="tl">
                    <a:srgbClr val="000000">
                      <a:alpha val="43137"/>
                    </a:srgbClr>
                  </a:outerShdw>
                </a:effectLst>
              </a:rPr>
            </a:br>
            <a:endParaRPr lang="es-CL" sz="18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109538"/>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redondeado 21"/>
          <p:cNvSpPr/>
          <p:nvPr/>
        </p:nvSpPr>
        <p:spPr>
          <a:xfrm>
            <a:off x="282172" y="1795511"/>
            <a:ext cx="1276456" cy="3227562"/>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lvl="0" algn="ctr"/>
            <a:r>
              <a:rPr lang="es-CL" sz="1067" b="1" dirty="0">
                <a:solidFill>
                  <a:schemeClr val="bg1">
                    <a:lumMod val="50000"/>
                  </a:schemeClr>
                </a:solidFill>
              </a:rPr>
              <a:t>Colaborar directamente con el Consejo Regional en su función de fiscalización</a:t>
            </a:r>
            <a:endParaRPr lang="es-ES" sz="1067" b="1" dirty="0">
              <a:solidFill>
                <a:schemeClr val="bg1">
                  <a:lumMod val="50000"/>
                </a:schemeClr>
              </a:solidFill>
            </a:endParaRPr>
          </a:p>
        </p:txBody>
      </p:sp>
      <p:sp>
        <p:nvSpPr>
          <p:cNvPr id="33" name="Rectángulo redondeado 32"/>
          <p:cNvSpPr/>
          <p:nvPr/>
        </p:nvSpPr>
        <p:spPr>
          <a:xfrm>
            <a:off x="1780300" y="1815357"/>
            <a:ext cx="1276456"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Emitir informes trimestrales acerca del estado de avance del ejercicio presupuestario del gobierno regional, sobre el flujo de gastos comprometidos para el año presupuestario en curso y ejercicios presupuestarios posteriores</a:t>
            </a:r>
            <a:endParaRPr lang="es-ES" sz="1067" b="1" dirty="0">
              <a:solidFill>
                <a:schemeClr val="bg1">
                  <a:lumMod val="50000"/>
                </a:schemeClr>
              </a:solidFill>
            </a:endParaRPr>
          </a:p>
        </p:txBody>
      </p:sp>
      <p:sp>
        <p:nvSpPr>
          <p:cNvPr id="34" name="Rectángulo redondeado 33"/>
          <p:cNvSpPr/>
          <p:nvPr/>
        </p:nvSpPr>
        <p:spPr>
          <a:xfrm>
            <a:off x="3269192" y="1821093"/>
            <a:ext cx="1276456"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Informar trimestralmente sobre los motivos por los cuales no fueron adjudicadas licitaciones públicas.</a:t>
            </a:r>
            <a:endParaRPr lang="es-ES" sz="1067" b="1" dirty="0">
              <a:solidFill>
                <a:schemeClr val="bg1">
                  <a:lumMod val="50000"/>
                </a:schemeClr>
              </a:solidFill>
            </a:endParaRPr>
          </a:p>
        </p:txBody>
      </p:sp>
      <p:sp>
        <p:nvSpPr>
          <p:cNvPr id="35" name="Rectángulo redondeado 34"/>
          <p:cNvSpPr/>
          <p:nvPr/>
        </p:nvSpPr>
        <p:spPr>
          <a:xfrm>
            <a:off x="4748848" y="1815357"/>
            <a:ext cx="1276456"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Dar respuesta por escrito a las consultas y peticiones que sean patrocinadas por, a lo menos, un tercio de los consejeros presentes en la sesión en que se trate dicha consulta o petición.</a:t>
            </a:r>
            <a:endParaRPr lang="es-ES" sz="1067" b="1" dirty="0">
              <a:solidFill>
                <a:schemeClr val="bg1">
                  <a:lumMod val="50000"/>
                </a:schemeClr>
              </a:solidFill>
            </a:endParaRPr>
          </a:p>
        </p:txBody>
      </p:sp>
      <p:sp>
        <p:nvSpPr>
          <p:cNvPr id="36" name="Rectángulo redondeado 35"/>
          <p:cNvSpPr/>
          <p:nvPr/>
        </p:nvSpPr>
        <p:spPr>
          <a:xfrm>
            <a:off x="6214809" y="1821093"/>
            <a:ext cx="1282834"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Asesorar al Consejo Regional en la definición y evaluación de las auditorías externas que se decida contratar</a:t>
            </a:r>
            <a:endParaRPr lang="es-ES" sz="1067" b="1" dirty="0">
              <a:solidFill>
                <a:schemeClr val="bg1">
                  <a:lumMod val="50000"/>
                </a:schemeClr>
              </a:solidFill>
            </a:endParaRPr>
          </a:p>
        </p:txBody>
      </p:sp>
      <p:sp>
        <p:nvSpPr>
          <p:cNvPr id="37" name="Rectángulo redondeado 36"/>
          <p:cNvSpPr/>
          <p:nvPr/>
        </p:nvSpPr>
        <p:spPr>
          <a:xfrm>
            <a:off x="7693810" y="1821093"/>
            <a:ext cx="1282834"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Informar al Gobernador Regional y al Consejo Regional sobre las reclamaciones de terceros que hayan sido contratados por el Gobierno Regional para la adquisición de activos no financieros o la ejecución de iniciativas de inversión o instituciones receptoras de transferencias</a:t>
            </a:r>
            <a:endParaRPr lang="es-ES" sz="1067" b="1" dirty="0">
              <a:solidFill>
                <a:schemeClr val="bg1">
                  <a:lumMod val="50000"/>
                </a:schemeClr>
              </a:solidFill>
            </a:endParaRPr>
          </a:p>
        </p:txBody>
      </p:sp>
      <p:sp>
        <p:nvSpPr>
          <p:cNvPr id="38" name="Rectángulo redondeado 37"/>
          <p:cNvSpPr/>
          <p:nvPr/>
        </p:nvSpPr>
        <p:spPr>
          <a:xfrm>
            <a:off x="9172820" y="1821093"/>
            <a:ext cx="1288092" cy="3215814"/>
          </a:xfrm>
          <a:prstGeom prst="roundRect">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defTabSz="474121">
              <a:lnSpc>
                <a:spcPct val="90000"/>
              </a:lnSpc>
              <a:spcBef>
                <a:spcPct val="0"/>
              </a:spcBef>
              <a:spcAft>
                <a:spcPct val="35000"/>
              </a:spcAft>
            </a:pPr>
            <a:r>
              <a:rPr lang="es-CL" sz="1067" b="1" dirty="0">
                <a:solidFill>
                  <a:schemeClr val="bg1">
                    <a:lumMod val="50000"/>
                  </a:schemeClr>
                </a:solidFill>
              </a:rPr>
              <a:t>Representar al Gobernador Regional los actos del gobierno regional que estime ilegales, de los que haya formalmente tomado conocimiento.</a:t>
            </a:r>
            <a:endParaRPr lang="es-ES" sz="1067" b="1" dirty="0">
              <a:solidFill>
                <a:schemeClr val="bg1">
                  <a:lumMod val="50000"/>
                </a:schemeClr>
              </a:solidFill>
            </a:endParaRPr>
          </a:p>
        </p:txBody>
      </p:sp>
      <p:sp>
        <p:nvSpPr>
          <p:cNvPr id="39" name="Rectángulo redondeado 38"/>
          <p:cNvSpPr/>
          <p:nvPr/>
        </p:nvSpPr>
        <p:spPr>
          <a:xfrm>
            <a:off x="10586065" y="1259458"/>
            <a:ext cx="1496358" cy="4088682"/>
          </a:xfrm>
          <a:prstGeom prst="roundRect">
            <a:avLst/>
          </a:prstGeom>
          <a:solidFill>
            <a:schemeClr val="accent1">
              <a:lumMod val="60000"/>
              <a:lumOff val="4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lvl="0" algn="ctr"/>
            <a:r>
              <a:rPr lang="es-CL" sz="1400" b="1" dirty="0">
                <a:solidFill>
                  <a:schemeClr val="bg1"/>
                </a:solidFill>
              </a:rPr>
              <a:t>Dar cuenta al Consejo Regional, trimestralmente, sobre el cumplimiento de sus funciones</a:t>
            </a:r>
            <a:endParaRPr lang="es-ES" sz="1400" b="1" dirty="0">
              <a:solidFill>
                <a:schemeClr val="bg1"/>
              </a:solidFill>
            </a:endParaRPr>
          </a:p>
        </p:txBody>
      </p:sp>
      <p:sp>
        <p:nvSpPr>
          <p:cNvPr id="42" name="Rectángulo 41"/>
          <p:cNvSpPr/>
          <p:nvPr/>
        </p:nvSpPr>
        <p:spPr>
          <a:xfrm>
            <a:off x="666856" y="4945997"/>
            <a:ext cx="360932"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1</a:t>
            </a:r>
            <a:endParaRPr lang="es-CL" sz="5333" dirty="0">
              <a:solidFill>
                <a:srgbClr val="F2B800"/>
              </a:solidFill>
            </a:endParaRPr>
          </a:p>
        </p:txBody>
      </p:sp>
      <p:sp>
        <p:nvSpPr>
          <p:cNvPr id="43" name="Rectángulo 42"/>
          <p:cNvSpPr/>
          <p:nvPr/>
        </p:nvSpPr>
        <p:spPr>
          <a:xfrm>
            <a:off x="2160419" y="4945997"/>
            <a:ext cx="448734"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2</a:t>
            </a:r>
            <a:endParaRPr lang="es-CL" sz="5333" dirty="0">
              <a:solidFill>
                <a:srgbClr val="F2B800"/>
              </a:solidFill>
            </a:endParaRPr>
          </a:p>
        </p:txBody>
      </p:sp>
      <p:sp>
        <p:nvSpPr>
          <p:cNvPr id="44" name="Rectángulo 43"/>
          <p:cNvSpPr/>
          <p:nvPr/>
        </p:nvSpPr>
        <p:spPr>
          <a:xfrm>
            <a:off x="3655850" y="4945997"/>
            <a:ext cx="445598"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3</a:t>
            </a:r>
            <a:endParaRPr lang="es-CL" sz="5333" dirty="0">
              <a:solidFill>
                <a:srgbClr val="F2B800"/>
              </a:solidFill>
            </a:endParaRPr>
          </a:p>
        </p:txBody>
      </p:sp>
      <p:sp>
        <p:nvSpPr>
          <p:cNvPr id="45" name="Rectángulo 44"/>
          <p:cNvSpPr/>
          <p:nvPr/>
        </p:nvSpPr>
        <p:spPr>
          <a:xfrm>
            <a:off x="5133832" y="4945996"/>
            <a:ext cx="469116"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4</a:t>
            </a:r>
            <a:endParaRPr lang="es-CL" sz="5333" dirty="0">
              <a:solidFill>
                <a:srgbClr val="F2B800"/>
              </a:solidFill>
            </a:endParaRPr>
          </a:p>
        </p:txBody>
      </p:sp>
      <p:sp>
        <p:nvSpPr>
          <p:cNvPr id="46" name="Rectángulo 45"/>
          <p:cNvSpPr/>
          <p:nvPr/>
        </p:nvSpPr>
        <p:spPr>
          <a:xfrm>
            <a:off x="6600769" y="4945996"/>
            <a:ext cx="453437"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5</a:t>
            </a:r>
            <a:endParaRPr lang="es-CL" sz="5333" dirty="0">
              <a:solidFill>
                <a:srgbClr val="F2B800"/>
              </a:solidFill>
            </a:endParaRPr>
          </a:p>
        </p:txBody>
      </p:sp>
      <p:sp>
        <p:nvSpPr>
          <p:cNvPr id="47" name="Rectángulo 46"/>
          <p:cNvSpPr/>
          <p:nvPr/>
        </p:nvSpPr>
        <p:spPr>
          <a:xfrm>
            <a:off x="8086288" y="4952273"/>
            <a:ext cx="439327"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6</a:t>
            </a:r>
            <a:endParaRPr lang="es-CL" sz="5333" dirty="0">
              <a:solidFill>
                <a:srgbClr val="F2B800"/>
              </a:solidFill>
            </a:endParaRPr>
          </a:p>
        </p:txBody>
      </p:sp>
      <p:sp>
        <p:nvSpPr>
          <p:cNvPr id="48" name="Rectángulo 47"/>
          <p:cNvSpPr/>
          <p:nvPr/>
        </p:nvSpPr>
        <p:spPr>
          <a:xfrm>
            <a:off x="9563259" y="4961509"/>
            <a:ext cx="436191" cy="907118"/>
          </a:xfrm>
          <a:prstGeom prst="rect">
            <a:avLst/>
          </a:prstGeom>
        </p:spPr>
        <p:txBody>
          <a:bodyPr wrap="square">
            <a:spAutoFit/>
          </a:bodyPr>
          <a:lstStyle/>
          <a:p>
            <a:r>
              <a:rPr lang="en" sz="5333" dirty="0">
                <a:solidFill>
                  <a:srgbClr val="F2B800"/>
                </a:solidFill>
                <a:latin typeface="Bahnschrift Condensed" panose="020B0502040204020203" pitchFamily="34" charset="0"/>
              </a:rPr>
              <a:t>7</a:t>
            </a:r>
            <a:endParaRPr lang="es-CL" sz="5333" dirty="0">
              <a:solidFill>
                <a:srgbClr val="F2B800"/>
              </a:solidFill>
            </a:endParaRPr>
          </a:p>
        </p:txBody>
      </p:sp>
      <p:sp>
        <p:nvSpPr>
          <p:cNvPr id="49" name="Rectángulo 48"/>
          <p:cNvSpPr/>
          <p:nvPr/>
        </p:nvSpPr>
        <p:spPr>
          <a:xfrm>
            <a:off x="11116663" y="5566700"/>
            <a:ext cx="500458" cy="1015663"/>
          </a:xfrm>
          <a:prstGeom prst="rect">
            <a:avLst/>
          </a:prstGeom>
        </p:spPr>
        <p:txBody>
          <a:bodyPr wrap="none">
            <a:spAutoFit/>
          </a:bodyPr>
          <a:lstStyle/>
          <a:p>
            <a:r>
              <a:rPr lang="en" sz="6000" dirty="0">
                <a:solidFill>
                  <a:srgbClr val="F2B800"/>
                </a:solidFill>
                <a:effectLst>
                  <a:outerShdw blurRad="38100" dist="38100" dir="2700000" algn="tl">
                    <a:srgbClr val="000000">
                      <a:alpha val="43137"/>
                    </a:srgbClr>
                  </a:outerShdw>
                </a:effectLst>
                <a:latin typeface="Bahnschrift Condensed" panose="020B0502040204020203" pitchFamily="34" charset="0"/>
              </a:rPr>
              <a:t>8</a:t>
            </a:r>
            <a:endParaRPr lang="es-CL" sz="6000" dirty="0">
              <a:solidFill>
                <a:srgbClr val="F2B800"/>
              </a:solidFill>
              <a:effectLst>
                <a:outerShdw blurRad="38100" dist="38100" dir="2700000" algn="tl">
                  <a:srgbClr val="000000">
                    <a:alpha val="43137"/>
                  </a:srgbClr>
                </a:outerShdw>
              </a:effectLst>
            </a:endParaRPr>
          </a:p>
        </p:txBody>
      </p:sp>
      <p:sp>
        <p:nvSpPr>
          <p:cNvPr id="29" name="Rectángulo 28"/>
          <p:cNvSpPr/>
          <p:nvPr/>
        </p:nvSpPr>
        <p:spPr>
          <a:xfrm>
            <a:off x="4623759" y="295995"/>
            <a:ext cx="7351604" cy="552524"/>
          </a:xfrm>
          <a:prstGeom prst="rect">
            <a:avLst/>
          </a:prstGeom>
          <a:ln w="28575">
            <a:noFill/>
            <a:prstDash val="solid"/>
          </a:ln>
        </p:spPr>
        <p:txBody>
          <a:bodyPr wrap="square">
            <a:spAutoFit/>
          </a:bodyPr>
          <a:lstStyle/>
          <a:p>
            <a:pPr algn="ctr">
              <a:lnSpc>
                <a:spcPct val="107000"/>
              </a:lnSpc>
              <a:spcAft>
                <a:spcPts val="800"/>
              </a:spcAft>
            </a:pPr>
            <a:r>
              <a:rPr lang="es-CL" sz="3000" b="1"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a typeface="+mj-ea"/>
                <a:cs typeface="Leelawadee" panose="020B0502040204020203" pitchFamily="34" charset="-34"/>
              </a:rPr>
              <a:t>CONTEXTO Y FUNCIONES ART. 68 QUINQUIES-LEY </a:t>
            </a:r>
            <a:r>
              <a:rPr lang="es-CL" sz="3000" b="1" dirty="0" err="1">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a typeface="+mj-ea"/>
                <a:cs typeface="Leelawadee" panose="020B0502040204020203" pitchFamily="34" charset="-34"/>
              </a:rPr>
              <a:t>N°</a:t>
            </a:r>
            <a:r>
              <a:rPr lang="es-CL" sz="3000" b="1" dirty="0">
                <a:solidFill>
                  <a:schemeClr val="accent5">
                    <a:lumMod val="50000"/>
                  </a:schemeClr>
                </a:solidFill>
                <a:effectLst>
                  <a:outerShdw blurRad="38100" dist="38100" dir="2700000" algn="tl">
                    <a:srgbClr val="000000">
                      <a:alpha val="43137"/>
                    </a:srgbClr>
                  </a:outerShdw>
                </a:effectLst>
                <a:latin typeface="Bahnschrift Condensed" panose="020B0502040204020203" pitchFamily="34" charset="0"/>
                <a:ea typeface="+mj-ea"/>
                <a:cs typeface="Leelawadee" panose="020B0502040204020203" pitchFamily="34" charset="-34"/>
              </a:rPr>
              <a:t> 19.175</a:t>
            </a:r>
          </a:p>
        </p:txBody>
      </p:sp>
    </p:spTree>
    <p:extLst>
      <p:ext uri="{BB962C8B-B14F-4D97-AF65-F5344CB8AC3E}">
        <p14:creationId xmlns:p14="http://schemas.microsoft.com/office/powerpoint/2010/main" val="40280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35" grpId="0" animBg="1"/>
      <p:bldP spid="36" grpId="0" animBg="1"/>
      <p:bldP spid="37" grpId="0" animBg="1"/>
      <p:bldP spid="38" grpId="0" animBg="1"/>
      <p:bldP spid="39" grpId="0" animBg="1"/>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74140" y="1628775"/>
            <a:ext cx="5018315" cy="29146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1758498" y="1543049"/>
            <a:ext cx="8794748" cy="31052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647825" y="2762934"/>
            <a:ext cx="8982529"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AUDITORIA CONTRALORÍA GENERAL DE LA REPUBLICA Y AUDITORIA EXTERNA.</a:t>
            </a:r>
          </a:p>
        </p:txBody>
      </p:sp>
    </p:spTree>
    <p:extLst>
      <p:ext uri="{BB962C8B-B14F-4D97-AF65-F5344CB8AC3E}">
        <p14:creationId xmlns:p14="http://schemas.microsoft.com/office/powerpoint/2010/main" val="9571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627492" y="1635874"/>
            <a:ext cx="5543187" cy="33280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15 Rectángulo"/>
          <p:cNvSpPr/>
          <p:nvPr/>
        </p:nvSpPr>
        <p:spPr>
          <a:xfrm>
            <a:off x="869194" y="1818611"/>
            <a:ext cx="5059781" cy="3036418"/>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solidFill>
            </a:endParaRPr>
          </a:p>
          <a:p>
            <a:pPr algn="just"/>
            <a:r>
              <a:rPr lang="es-CL" sz="1400" dirty="0">
                <a:solidFill>
                  <a:schemeClr val="tx1"/>
                </a:solidFill>
              </a:rPr>
              <a:t>Mediante Ord. N°2222 del 13 de julio 2023, el Gobernador Regional solicita a la Contraloría General de la Republica Auditorias a las siguientes Unidades Ejecutoras:</a:t>
            </a:r>
          </a:p>
          <a:p>
            <a:pPr algn="ctr"/>
            <a:endParaRPr lang="es-CL" sz="1400" dirty="0">
              <a:solidFill>
                <a:schemeClr val="tx1"/>
              </a:solidFill>
            </a:endParaRPr>
          </a:p>
          <a:p>
            <a:pPr marL="285750" indent="-285750">
              <a:buFont typeface="Arial" panose="020B0604020202020204" pitchFamily="34" charset="0"/>
              <a:buChar char="•"/>
            </a:pPr>
            <a:r>
              <a:rPr lang="es-CL" sz="1400" dirty="0">
                <a:solidFill>
                  <a:schemeClr val="tx1"/>
                </a:solidFill>
              </a:rPr>
              <a:t>Fundación </a:t>
            </a:r>
            <a:r>
              <a:rPr lang="es-CL" sz="1400" dirty="0" err="1">
                <a:solidFill>
                  <a:schemeClr val="tx1"/>
                </a:solidFill>
              </a:rPr>
              <a:t>ProCultura</a:t>
            </a:r>
            <a:endParaRPr lang="es-CL" sz="1400" dirty="0">
              <a:solidFill>
                <a:schemeClr val="tx1"/>
              </a:solidFill>
            </a:endParaRPr>
          </a:p>
          <a:p>
            <a:pPr marL="285750" indent="-285750">
              <a:buFont typeface="Arial" panose="020B0604020202020204" pitchFamily="34" charset="0"/>
              <a:buChar char="•"/>
            </a:pPr>
            <a:r>
              <a:rPr lang="es-CL" sz="1400" dirty="0">
                <a:solidFill>
                  <a:schemeClr val="tx1"/>
                </a:solidFill>
              </a:rPr>
              <a:t>Fundación Horizonte Ciudadano</a:t>
            </a:r>
          </a:p>
          <a:p>
            <a:pPr marL="285750" indent="-285750">
              <a:buFont typeface="Arial" panose="020B0604020202020204" pitchFamily="34" charset="0"/>
              <a:buChar char="•"/>
            </a:pPr>
            <a:r>
              <a:rPr lang="es-CL" sz="1400" dirty="0">
                <a:solidFill>
                  <a:schemeClr val="tx1"/>
                </a:solidFill>
              </a:rPr>
              <a:t>Fundación en Ti.</a:t>
            </a:r>
          </a:p>
        </p:txBody>
      </p:sp>
      <p:sp>
        <p:nvSpPr>
          <p:cNvPr id="17" name="16 Rectángulo"/>
          <p:cNvSpPr/>
          <p:nvPr/>
        </p:nvSpPr>
        <p:spPr>
          <a:xfrm>
            <a:off x="6853447" y="756091"/>
            <a:ext cx="4325332" cy="531988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756" t="22659" r="37374" b="15503"/>
          <a:stretch/>
        </p:blipFill>
        <p:spPr bwMode="auto">
          <a:xfrm>
            <a:off x="6892439" y="752865"/>
            <a:ext cx="4247349" cy="5213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8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54120" y="414921"/>
            <a:ext cx="10343244" cy="10831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1295822" y="582223"/>
            <a:ext cx="9818513" cy="74854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04 de Agosto 2023, Contraloría General de la Republica se presenta en dependencias de Gobierno Regional, para efectuar Auditoria a los siguientes programas:</a:t>
            </a:r>
          </a:p>
        </p:txBody>
      </p:sp>
      <p:graphicFrame>
        <p:nvGraphicFramePr>
          <p:cNvPr id="2" name="1 Tabla"/>
          <p:cNvGraphicFramePr>
            <a:graphicFrameLocks noGrp="1"/>
          </p:cNvGraphicFramePr>
          <p:nvPr>
            <p:extLst/>
          </p:nvPr>
        </p:nvGraphicFramePr>
        <p:xfrm>
          <a:off x="838200" y="1720653"/>
          <a:ext cx="10744200" cy="4418890"/>
        </p:xfrm>
        <a:graphic>
          <a:graphicData uri="http://schemas.openxmlformats.org/drawingml/2006/table">
            <a:tbl>
              <a:tblPr>
                <a:tableStyleId>{5C22544A-7EE6-4342-B048-85BDC9FD1C3A}</a:tableStyleId>
              </a:tblPr>
              <a:tblGrid>
                <a:gridCol w="201854">
                  <a:extLst>
                    <a:ext uri="{9D8B030D-6E8A-4147-A177-3AD203B41FA5}">
                      <a16:colId xmlns:a16="http://schemas.microsoft.com/office/drawing/2014/main" val="20000"/>
                    </a:ext>
                  </a:extLst>
                </a:gridCol>
                <a:gridCol w="543911">
                  <a:extLst>
                    <a:ext uri="{9D8B030D-6E8A-4147-A177-3AD203B41FA5}">
                      <a16:colId xmlns:a16="http://schemas.microsoft.com/office/drawing/2014/main" val="20001"/>
                    </a:ext>
                  </a:extLst>
                </a:gridCol>
                <a:gridCol w="5480863">
                  <a:extLst>
                    <a:ext uri="{9D8B030D-6E8A-4147-A177-3AD203B41FA5}">
                      <a16:colId xmlns:a16="http://schemas.microsoft.com/office/drawing/2014/main" val="20002"/>
                    </a:ext>
                  </a:extLst>
                </a:gridCol>
                <a:gridCol w="2852057">
                  <a:extLst>
                    <a:ext uri="{9D8B030D-6E8A-4147-A177-3AD203B41FA5}">
                      <a16:colId xmlns:a16="http://schemas.microsoft.com/office/drawing/2014/main" val="20003"/>
                    </a:ext>
                  </a:extLst>
                </a:gridCol>
                <a:gridCol w="1665515">
                  <a:extLst>
                    <a:ext uri="{9D8B030D-6E8A-4147-A177-3AD203B41FA5}">
                      <a16:colId xmlns:a16="http://schemas.microsoft.com/office/drawing/2014/main" val="20004"/>
                    </a:ext>
                  </a:extLst>
                </a:gridCol>
              </a:tblGrid>
              <a:tr h="380290">
                <a:tc>
                  <a:txBody>
                    <a:bodyPr/>
                    <a:lstStyle/>
                    <a:p>
                      <a:pPr algn="ctr" fontAlgn="ctr"/>
                      <a:r>
                        <a:rPr lang="es-CL" sz="900" kern="1200" dirty="0">
                          <a:solidFill>
                            <a:schemeClr val="tx1"/>
                          </a:solidFill>
                          <a:latin typeface="+mn-lt"/>
                          <a:ea typeface="+mn-ea"/>
                          <a:cs typeface="+mn-cs"/>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s-CL" sz="900" kern="1200" dirty="0">
                          <a:solidFill>
                            <a:schemeClr val="tx1"/>
                          </a:solidFill>
                          <a:latin typeface="+mn-lt"/>
                          <a:ea typeface="+mn-ea"/>
                          <a:cs typeface="+mn-cs"/>
                        </a:rPr>
                        <a:t>CÓDIGO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s-CL" sz="900" kern="1200" dirty="0">
                          <a:solidFill>
                            <a:schemeClr val="tx1"/>
                          </a:solidFill>
                          <a:latin typeface="+mn-lt"/>
                          <a:ea typeface="+mn-ea"/>
                          <a:cs typeface="+mn-cs"/>
                        </a:rPr>
                        <a:t>NOMBRE INICIATIVA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s-CL" sz="900" kern="1200" dirty="0">
                          <a:solidFill>
                            <a:schemeClr val="tx1"/>
                          </a:solidFill>
                          <a:latin typeface="+mn-lt"/>
                          <a:ea typeface="+mn-ea"/>
                          <a:cs typeface="+mn-cs"/>
                        </a:rPr>
                        <a:t>RECEPTOR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es-CL" sz="900" kern="1200" dirty="0">
                          <a:solidFill>
                            <a:schemeClr val="tx1"/>
                          </a:solidFill>
                          <a:latin typeface="+mn-lt"/>
                          <a:ea typeface="+mn-ea"/>
                          <a:cs typeface="+mn-cs"/>
                        </a:rPr>
                        <a:t>Investigación </a:t>
                      </a:r>
                      <a:r>
                        <a:rPr lang="es-CL" sz="900" kern="1200" dirty="0" err="1">
                          <a:solidFill>
                            <a:schemeClr val="tx1"/>
                          </a:solidFill>
                          <a:latin typeface="+mn-lt"/>
                          <a:ea typeface="+mn-ea"/>
                          <a:cs typeface="+mn-cs"/>
                        </a:rPr>
                        <a:t>Contraloria-Fiscalia</a:t>
                      </a:r>
                      <a:endParaRPr lang="es-CL" sz="9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5">
                            <a:lumMod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90500">
                <a:tc>
                  <a:txBody>
                    <a:bodyPr/>
                    <a:lstStyle/>
                    <a:p>
                      <a:pPr algn="ctr" fontAlgn="ctr"/>
                      <a:r>
                        <a:rPr lang="es-CL" sz="900" kern="1200">
                          <a:solidFill>
                            <a:schemeClr val="tx1"/>
                          </a:solidFill>
                          <a:latin typeface="+mn-lt"/>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40038162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FONDO REACTIVACIÓN ECONÓMICA PYMES REGIÓN DEL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a:solidFill>
                            <a:schemeClr val="tx1"/>
                          </a:solidFill>
                          <a:latin typeface="+mn-lt"/>
                          <a:ea typeface="+mn-ea"/>
                          <a:cs typeface="+mn-cs"/>
                        </a:rPr>
                        <a:t>CORPORACIÓN REGIONAL DE DESARROLLA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pPr algn="ctr" fontAlgn="ctr"/>
                      <a:r>
                        <a:rPr lang="es-CL" sz="900" kern="1200">
                          <a:solidFill>
                            <a:schemeClr val="tx1"/>
                          </a:solidFill>
                          <a:latin typeface="+mn-lt"/>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40040188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COMPETITIVIDAD DE OFERTA TURÍSTICA Y CREATIVA; PUESTA EN VALOR DE LA IDENTIDAD CULTURAL DE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PROCULTURA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90500">
                <a:tc>
                  <a:txBody>
                    <a:bodyPr/>
                    <a:lstStyle/>
                    <a:p>
                      <a:pPr algn="ctr" fontAlgn="ctr"/>
                      <a:r>
                        <a:rPr lang="es-CL" sz="900" kern="1200">
                          <a:solidFill>
                            <a:schemeClr val="tx1"/>
                          </a:solidFill>
                          <a:latin typeface="+mn-lt"/>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40041370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a:t>
                      </a:r>
                      <a:r>
                        <a:rPr lang="es-CL" sz="900" kern="1200" dirty="0" err="1">
                          <a:solidFill>
                            <a:schemeClr val="tx1"/>
                          </a:solidFill>
                          <a:latin typeface="+mn-lt"/>
                          <a:ea typeface="+mn-ea"/>
                          <a:cs typeface="+mn-cs"/>
                        </a:rPr>
                        <a:t>Bonhomia</a:t>
                      </a:r>
                      <a:r>
                        <a:rPr lang="es-CL" sz="900" kern="1200" dirty="0">
                          <a:solidFill>
                            <a:schemeClr val="tx1"/>
                          </a:solidFill>
                          <a:latin typeface="+mn-lt"/>
                          <a:ea typeface="+mn-ea"/>
                          <a:cs typeface="+mn-cs"/>
                        </a:rPr>
                        <a:t> - Política regional para promover el bienestar: Biobío vive sano (40041370-0)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BONHOMIA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90500">
                <a:tc>
                  <a:txBody>
                    <a:bodyPr/>
                    <a:lstStyle/>
                    <a:p>
                      <a:pPr algn="ctr" fontAlgn="ctr"/>
                      <a:r>
                        <a:rPr lang="es-CL" sz="900" kern="1200">
                          <a:solidFill>
                            <a:schemeClr val="tx1"/>
                          </a:solidFill>
                          <a:latin typeface="+mn-lt"/>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40041337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a:t>
                      </a:r>
                      <a:r>
                        <a:rPr lang="es-CL" sz="900" kern="1200" dirty="0" err="1">
                          <a:solidFill>
                            <a:schemeClr val="tx1"/>
                          </a:solidFill>
                          <a:latin typeface="+mn-lt"/>
                          <a:ea typeface="+mn-ea"/>
                          <a:cs typeface="+mn-cs"/>
                        </a:rPr>
                        <a:t>Infocap</a:t>
                      </a:r>
                      <a:r>
                        <a:rPr lang="es-CL" sz="900" kern="1200" dirty="0">
                          <a:solidFill>
                            <a:schemeClr val="tx1"/>
                          </a:solidFill>
                          <a:latin typeface="+mn-lt"/>
                          <a:ea typeface="+mn-ea"/>
                          <a:cs typeface="+mn-cs"/>
                        </a:rPr>
                        <a:t> Jóvenes - Formación y capacitación en oficio: Crece Biobío (40041337-0)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INFOCAP JÓVENES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800">
                <a:tc>
                  <a:txBody>
                    <a:bodyPr/>
                    <a:lstStyle/>
                    <a:p>
                      <a:pPr algn="ctr" fontAlgn="ctr"/>
                      <a:r>
                        <a:rPr lang="es-CL" sz="900" kern="1200">
                          <a:solidFill>
                            <a:schemeClr val="tx1"/>
                          </a:solidFill>
                          <a:latin typeface="+mn-lt"/>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40040004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El Árbol - Articulación para adaptación a cambio climático en </a:t>
                      </a:r>
                      <a:r>
                        <a:rPr lang="es-CL" sz="900" kern="1200" dirty="0" err="1">
                          <a:solidFill>
                            <a:schemeClr val="tx1"/>
                          </a:solidFill>
                          <a:latin typeface="+mn-lt"/>
                          <a:ea typeface="+mn-ea"/>
                          <a:cs typeface="+mn-cs"/>
                        </a:rPr>
                        <a:t>Mulchén</a:t>
                      </a:r>
                      <a:r>
                        <a:rPr lang="es-CL" sz="900" kern="1200" dirty="0">
                          <a:solidFill>
                            <a:schemeClr val="tx1"/>
                          </a:solidFill>
                          <a:latin typeface="+mn-lt"/>
                          <a:ea typeface="+mn-ea"/>
                          <a:cs typeface="+mn-cs"/>
                        </a:rPr>
                        <a:t> y Hualqui (40040004-0)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EL ÁRBOL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90500">
                <a:tc>
                  <a:txBody>
                    <a:bodyPr/>
                    <a:lstStyle/>
                    <a:p>
                      <a:pPr algn="ctr" fontAlgn="ctr"/>
                      <a:r>
                        <a:rPr lang="es-CL" sz="900" kern="1200">
                          <a:solidFill>
                            <a:schemeClr val="tx1"/>
                          </a:solidFill>
                          <a:latin typeface="+mn-lt"/>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40043884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a:solidFill>
                            <a:schemeClr val="tx1"/>
                          </a:solidFill>
                          <a:latin typeface="+mn-lt"/>
                          <a:ea typeface="+mn-ea"/>
                          <a:cs typeface="+mn-cs"/>
                        </a:rPr>
                        <a:t>TRANSFERENCIA CUIDADO INTEGRAL E INCLUSIVO ADULTOS MAYORES VULNERABLES DE CORONEL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ONG RED CULTIVARTE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0500">
                <a:tc>
                  <a:txBody>
                    <a:bodyPr/>
                    <a:lstStyle/>
                    <a:p>
                      <a:pPr algn="ctr" fontAlgn="ctr"/>
                      <a:r>
                        <a:rPr lang="es-CL" sz="900" kern="1200">
                          <a:solidFill>
                            <a:schemeClr val="tx1"/>
                          </a:solidFill>
                          <a:latin typeface="+mn-lt"/>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40046009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PREVENCION ATENCIÓN Y FORMACIÓN SOBREVIVIENTES DE VG EN LA REGIÓN DEL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ANTONIA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90500">
                <a:tc>
                  <a:txBody>
                    <a:bodyPr/>
                    <a:lstStyle/>
                    <a:p>
                      <a:pPr algn="ctr" fontAlgn="ctr"/>
                      <a:r>
                        <a:rPr lang="es-CL" sz="900" kern="1200">
                          <a:solidFill>
                            <a:schemeClr val="tx1"/>
                          </a:solidFill>
                          <a:latin typeface="+mn-lt"/>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40044652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NIÑOS, NIÑAS Y ADOLESCENTES: VOCES DEL BIOBÍO PARA VIVIR SIN VIOLENCIA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HORIZONTE CIUDADANO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90500">
                <a:tc>
                  <a:txBody>
                    <a:bodyPr/>
                    <a:lstStyle/>
                    <a:p>
                      <a:pPr algn="ctr" fontAlgn="ctr"/>
                      <a:r>
                        <a:rPr lang="es-CL" sz="900" kern="1200">
                          <a:solidFill>
                            <a:schemeClr val="tx1"/>
                          </a:solidFill>
                          <a:latin typeface="+mn-lt"/>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40046123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A ORGANIZACIONES DE VOLUNTARIADO IMPULSA VOLUNTARIADO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EDUCACIÓN FINANCIERA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90500">
                <a:tc>
                  <a:txBody>
                    <a:bodyPr/>
                    <a:lstStyle/>
                    <a:p>
                      <a:pPr algn="ctr" fontAlgn="ctr"/>
                      <a:r>
                        <a:rPr lang="es-CL" sz="900" kern="1200">
                          <a:solidFill>
                            <a:schemeClr val="tx1"/>
                          </a:solidFill>
                          <a:latin typeface="+mn-lt"/>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40046106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DE APOYO Y DESARROLLO DE FERIAS LIBRES CRECE FERIAS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INFOCAP JÓVENES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90500">
                <a:tc>
                  <a:txBody>
                    <a:bodyPr/>
                    <a:lstStyle/>
                    <a:p>
                      <a:pPr algn="ctr" fontAlgn="ctr"/>
                      <a:r>
                        <a:rPr lang="es-CL" sz="900" kern="1200">
                          <a:solidFill>
                            <a:schemeClr val="tx1"/>
                          </a:solidFill>
                          <a:latin typeface="+mn-lt"/>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40046859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CAPACITACION PLATAFORMA PARA LA EMPLEABILIDAD FEMENINA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INFOCAP JÓVENES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90500">
                <a:tc>
                  <a:txBody>
                    <a:bodyPr/>
                    <a:lstStyle/>
                    <a:p>
                      <a:pPr algn="ctr" fontAlgn="ctr"/>
                      <a:r>
                        <a:rPr lang="es-CL" sz="900" kern="1200">
                          <a:solidFill>
                            <a:schemeClr val="tx1"/>
                          </a:solidFill>
                          <a:latin typeface="+mn-lt"/>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40039691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EN MI ESTABLECIMIENTO EDUCACIONAL YO OPINO Y PARTICIPO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MI HOGAR ASUNCIONISTA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90500">
                <a:tc>
                  <a:txBody>
                    <a:bodyPr/>
                    <a:lstStyle/>
                    <a:p>
                      <a:pPr algn="ctr" fontAlgn="ctr"/>
                      <a:r>
                        <a:rPr lang="es-CL" sz="900" kern="1200">
                          <a:solidFill>
                            <a:schemeClr val="tx1"/>
                          </a:solidFill>
                          <a:latin typeface="+mn-lt"/>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40045179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EMPLEABILIDAD Y EMPRENDIMIENTO PARA DISCAPACIDAD SEMILLA INCLUYE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INCLUYE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40047014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a:solidFill>
                            <a:schemeClr val="tx1"/>
                          </a:solidFill>
                          <a:latin typeface="+mn-lt"/>
                          <a:ea typeface="+mn-ea"/>
                          <a:cs typeface="+mn-cs"/>
                        </a:rPr>
                        <a:t>TRANSFERENCIA PARA ESTUDIO SOBRE LA VIOLENCIA DE GÉNERO EN LA REGIÓN DEL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ANTONIA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40047147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a:solidFill>
                            <a:schemeClr val="tx1"/>
                          </a:solidFill>
                          <a:latin typeface="+mn-lt"/>
                          <a:ea typeface="+mn-ea"/>
                          <a:cs typeface="+mn-cs"/>
                        </a:rPr>
                        <a:t>CAPACITACION CIUDADANA PARA LAS FAMILIAS DE BARRIO NORTE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EN 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C-F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a:solidFill>
                            <a:schemeClr val="tx1"/>
                          </a:solidFill>
                          <a:latin typeface="+mn-lt"/>
                          <a:ea typeface="+mn-ea"/>
                          <a:cs typeface="+mn-cs"/>
                        </a:rPr>
                        <a:t>40047248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a:solidFill>
                            <a:schemeClr val="tx1"/>
                          </a:solidFill>
                          <a:latin typeface="+mn-lt"/>
                          <a:ea typeface="+mn-ea"/>
                          <a:cs typeface="+mn-cs"/>
                        </a:rPr>
                        <a:t>ERRADICACION DE MICROBASURALES EN LAS COMUNAS DE ARAUCO, CURANILAHUE, LOS ÁLAMOS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LATINOAMERICANA DE INNOVACIÓN SOCIAL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40046987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ACCIÓN REGIONAL CONTRA LA DISCRIMINACIÓN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FUNDACIÓN IGUALES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40040912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TRANSFERENCIA FORMACIÓN LÍDERES Y CIUDADANOS JÓVENES PENCO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CL" sz="900" kern="1200" dirty="0">
                          <a:solidFill>
                            <a:schemeClr val="tx1"/>
                          </a:solidFill>
                          <a:latin typeface="+mn-lt"/>
                          <a:ea typeface="+mn-ea"/>
                          <a:cs typeface="+mn-cs"/>
                        </a:rPr>
                        <a:t>MUNICIPALIDAD DE PENCO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L" sz="900" kern="1200" dirty="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40039758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HABILITACIÓN CITY SCIENCE LAB BIOBÍO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CORPORACIÓN CIUDADES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CL" sz="900" kern="1200" dirty="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90500">
                <a:tc>
                  <a:txBody>
                    <a:bodyPr/>
                    <a:lstStyle/>
                    <a:p>
                      <a:pPr marL="0" algn="ctr" defTabSz="914400" rtl="0" eaLnBrk="1" fontAlgn="ctr" latinLnBrk="0" hangingPunct="1"/>
                      <a:r>
                        <a:rPr lang="es-CL" sz="900" kern="1200" dirty="0">
                          <a:solidFill>
                            <a:schemeClr val="tx1"/>
                          </a:solidFill>
                          <a:latin typeface="+mn-lt"/>
                          <a:ea typeface="+mn-ea"/>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40045999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TRANSFERENCIA FORTALECIMIENTO A ORGANIZACIONES SOCIALES Y TERRITORIALES DE LA PROVINCIA DE ARAUCO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s-CL" sz="900" kern="1200" dirty="0">
                          <a:solidFill>
                            <a:schemeClr val="tx1"/>
                          </a:solidFill>
                          <a:latin typeface="+mn-lt"/>
                          <a:ea typeface="+mn-ea"/>
                          <a:cs typeface="+mn-cs"/>
                        </a:rPr>
                        <a:t>CORPORACIÓN IMPULSA BÍO </a:t>
                      </a:r>
                      <a:r>
                        <a:rPr lang="es-CL" sz="900" kern="1200" dirty="0" err="1">
                          <a:solidFill>
                            <a:schemeClr val="tx1"/>
                          </a:solidFill>
                          <a:latin typeface="+mn-lt"/>
                          <a:ea typeface="+mn-ea"/>
                          <a:cs typeface="+mn-cs"/>
                        </a:rPr>
                        <a:t>BÍO</a:t>
                      </a:r>
                      <a:endParaRPr lang="es-CL" sz="900"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s-CL" sz="900" kern="1200" dirty="0">
                          <a:solidFill>
                            <a:schemeClr val="tx1"/>
                          </a:solidFill>
                          <a:latin typeface="+mn-lt"/>
                          <a:ea typeface="+mn-ea"/>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082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49594" y="252775"/>
            <a:ext cx="11736615" cy="75225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455515" y="396627"/>
            <a:ext cx="11255568" cy="44157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26 de Julio 2023, la Administración requiere el análisis de antecedentes que permitan  licitar el “Servicio de Auditoria Externa” para el Gobierno Regional del Biobío, el cual tendrá un enfoque en los programas del Subtitulo 33, Glosa 5.1 y 7.1, periodo enero 2021 a junio 2023.</a:t>
            </a:r>
          </a:p>
        </p:txBody>
      </p:sp>
      <p:pic>
        <p:nvPicPr>
          <p:cNvPr id="15" name="14 Imagen"/>
          <p:cNvPicPr/>
          <p:nvPr/>
        </p:nvPicPr>
        <p:blipFill rotWithShape="1">
          <a:blip r:embed="rId2"/>
          <a:srcRect l="30247" t="14199" r="34238" b="7251"/>
          <a:stretch/>
        </p:blipFill>
        <p:spPr bwMode="auto">
          <a:xfrm>
            <a:off x="6705603" y="1143295"/>
            <a:ext cx="4267201" cy="4472594"/>
          </a:xfrm>
          <a:prstGeom prst="rect">
            <a:avLst/>
          </a:prstGeom>
          <a:ln>
            <a:noFill/>
          </a:ln>
          <a:extLst>
            <a:ext uri="{53640926-AAD7-44D8-BBD7-CCE9431645EC}">
              <a14:shadowObscured xmlns:a14="http://schemas.microsoft.com/office/drawing/2010/main"/>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87" t="14569" r="34674" b="12236"/>
          <a:stretch/>
        </p:blipFill>
        <p:spPr bwMode="auto">
          <a:xfrm>
            <a:off x="1087816" y="2503721"/>
            <a:ext cx="3842658" cy="410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nvSpPr>
        <p:spPr>
          <a:xfrm>
            <a:off x="1074981" y="1143295"/>
            <a:ext cx="3855493" cy="13604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p:cNvSpPr/>
          <p:nvPr/>
        </p:nvSpPr>
        <p:spPr>
          <a:xfrm>
            <a:off x="1249675" y="1227993"/>
            <a:ext cx="3518940" cy="117846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200" dirty="0">
                <a:solidFill>
                  <a:schemeClr val="tx1"/>
                </a:solidFill>
              </a:rPr>
              <a:t>El Concejo Regional del Biobío, mediante Certificado N°7549º14 del 27 de julio, “Aprueba la contratación de una Auditoria Externa en virtud del art.36 bis letra b) Ley N°19.175.</a:t>
            </a:r>
          </a:p>
        </p:txBody>
      </p:sp>
      <p:sp>
        <p:nvSpPr>
          <p:cNvPr id="18" name="17 Rectángulo"/>
          <p:cNvSpPr/>
          <p:nvPr/>
        </p:nvSpPr>
        <p:spPr>
          <a:xfrm>
            <a:off x="6302055" y="5722953"/>
            <a:ext cx="5019090" cy="77581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p:cNvSpPr/>
          <p:nvPr/>
        </p:nvSpPr>
        <p:spPr>
          <a:xfrm>
            <a:off x="6411688" y="5821765"/>
            <a:ext cx="4811486" cy="58845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200" dirty="0">
                <a:solidFill>
                  <a:schemeClr val="tx1"/>
                </a:solidFill>
              </a:rPr>
              <a:t>La Res. Ex. N° 3126 del 31 de agosto, llama a Licitación Publica y Aprueba Bases Administrativas y Técnicas</a:t>
            </a:r>
          </a:p>
        </p:txBody>
      </p:sp>
    </p:spTree>
    <p:extLst>
      <p:ext uri="{BB962C8B-B14F-4D97-AF65-F5344CB8AC3E}">
        <p14:creationId xmlns:p14="http://schemas.microsoft.com/office/powerpoint/2010/main" val="21702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anim calcmode="lin" valueType="num">
                                      <p:cBhvr>
                                        <p:cTn id="18" dur="500" fill="hold"/>
                                        <p:tgtEl>
                                          <p:spTgt spid="3075"/>
                                        </p:tgtEl>
                                        <p:attrNameLst>
                                          <p:attrName>ppt_x</p:attrName>
                                        </p:attrNameLst>
                                      </p:cBhvr>
                                      <p:tavLst>
                                        <p:tav tm="0">
                                          <p:val>
                                            <p:strVal val="#ppt_x"/>
                                          </p:val>
                                        </p:tav>
                                        <p:tav tm="100000">
                                          <p:val>
                                            <p:strVal val="#ppt_x"/>
                                          </p:val>
                                        </p:tav>
                                      </p:tavLst>
                                    </p:anim>
                                    <p:anim calcmode="lin" valueType="num">
                                      <p:cBhvr>
                                        <p:cTn id="19"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06829" y="1061735"/>
            <a:ext cx="4822371" cy="15923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437505" y="1225021"/>
            <a:ext cx="4401825" cy="130046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sz="1400" dirty="0">
                <a:solidFill>
                  <a:schemeClr val="tx1"/>
                </a:solidFill>
              </a:rPr>
              <a:t>Con las Bases aprobadas por Resolución, el mismo 31 de agosto 2023 se licita el “Servicio de Auditoria Externa para el Gobierno Regional del Biobío”.</a:t>
            </a:r>
          </a:p>
        </p:txBody>
      </p:sp>
      <p:pic>
        <p:nvPicPr>
          <p:cNvPr id="10" name="9 Imagen"/>
          <p:cNvPicPr/>
          <p:nvPr/>
        </p:nvPicPr>
        <p:blipFill rotWithShape="1">
          <a:blip r:embed="rId2"/>
          <a:srcRect l="32382" t="45460" r="22117" b="7743"/>
          <a:stretch/>
        </p:blipFill>
        <p:spPr bwMode="auto">
          <a:xfrm>
            <a:off x="87086" y="2906058"/>
            <a:ext cx="4942114" cy="3044774"/>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206829" y="2993145"/>
            <a:ext cx="4822371" cy="295768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14 Imagen"/>
          <p:cNvPicPr/>
          <p:nvPr/>
        </p:nvPicPr>
        <p:blipFill rotWithShape="1">
          <a:blip r:embed="rId3"/>
          <a:srcRect l="850" t="11178" r="40356" b="30514"/>
          <a:stretch/>
        </p:blipFill>
        <p:spPr bwMode="auto">
          <a:xfrm>
            <a:off x="5236029" y="714375"/>
            <a:ext cx="6740982" cy="3879396"/>
          </a:xfrm>
          <a:prstGeom prst="rect">
            <a:avLst/>
          </a:prstGeom>
          <a:ln>
            <a:noFill/>
          </a:ln>
          <a:extLst>
            <a:ext uri="{53640926-AAD7-44D8-BBD7-CCE9431645EC}">
              <a14:shadowObscured xmlns:a14="http://schemas.microsoft.com/office/drawing/2010/main"/>
            </a:ext>
          </a:extLst>
        </p:spPr>
      </p:pic>
      <p:sp>
        <p:nvSpPr>
          <p:cNvPr id="16" name="15 Rectángulo"/>
          <p:cNvSpPr/>
          <p:nvPr/>
        </p:nvSpPr>
        <p:spPr>
          <a:xfrm>
            <a:off x="5236029" y="4593771"/>
            <a:ext cx="6740982" cy="68597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p:cNvSpPr/>
          <p:nvPr/>
        </p:nvSpPr>
        <p:spPr>
          <a:xfrm>
            <a:off x="5388429" y="4757056"/>
            <a:ext cx="6476999" cy="402059"/>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solidFill>
              </a:rPr>
              <a:t>Con fecha 25 de septiembre 2023, se efectúa el acto de “Apertura de Ofertas”.</a:t>
            </a:r>
          </a:p>
        </p:txBody>
      </p:sp>
      <p:sp>
        <p:nvSpPr>
          <p:cNvPr id="3" name="2 Rectángulo"/>
          <p:cNvSpPr/>
          <p:nvPr/>
        </p:nvSpPr>
        <p:spPr>
          <a:xfrm>
            <a:off x="5236029" y="714375"/>
            <a:ext cx="6740982" cy="3714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5813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574140" y="1628775"/>
            <a:ext cx="5018315" cy="291465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1758498" y="1543049"/>
            <a:ext cx="8794748" cy="310521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2 Rectángulo"/>
          <p:cNvSpPr/>
          <p:nvPr/>
        </p:nvSpPr>
        <p:spPr>
          <a:xfrm>
            <a:off x="1647825" y="2762934"/>
            <a:ext cx="8982529" cy="646331"/>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OFICIOS CIRCULARES</a:t>
            </a:r>
          </a:p>
        </p:txBody>
      </p:sp>
    </p:spTree>
    <p:extLst>
      <p:ext uri="{BB962C8B-B14F-4D97-AF65-F5344CB8AC3E}">
        <p14:creationId xmlns:p14="http://schemas.microsoft.com/office/powerpoint/2010/main" val="12027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9339</TotalTime>
  <Words>1521</Words>
  <Application>Microsoft Office PowerPoint</Application>
  <PresentationFormat>Panorámica</PresentationFormat>
  <Paragraphs>203</Paragraphs>
  <Slides>20</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Arial</vt:lpstr>
      <vt:lpstr>Bahnschrift Condensed</vt:lpstr>
      <vt:lpstr>Calibri</vt:lpstr>
      <vt:lpstr>Calibri Light</vt:lpstr>
      <vt:lpstr>Leelawadee</vt:lpstr>
      <vt:lpstr>Verdana</vt:lpstr>
      <vt:lpstr>ヒラギノ角ゴ Pro W3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UCAI - DPIR</dc:title>
  <dc:creator>Marjolaine Celis</dc:creator>
  <cp:lastModifiedBy>Juan Veragua Segura</cp:lastModifiedBy>
  <cp:revision>348</cp:revision>
  <cp:lastPrinted>2023-11-08T11:46:25Z</cp:lastPrinted>
  <dcterms:created xsi:type="dcterms:W3CDTF">2021-03-08T15:43:14Z</dcterms:created>
  <dcterms:modified xsi:type="dcterms:W3CDTF">2024-01-02T20:12:08Z</dcterms:modified>
</cp:coreProperties>
</file>