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316" r:id="rId2"/>
    <p:sldId id="350" r:id="rId3"/>
    <p:sldId id="363" r:id="rId4"/>
    <p:sldId id="351" r:id="rId5"/>
    <p:sldId id="352" r:id="rId6"/>
    <p:sldId id="353" r:id="rId7"/>
    <p:sldId id="354" r:id="rId8"/>
    <p:sldId id="355" r:id="rId9"/>
    <p:sldId id="306" r:id="rId10"/>
    <p:sldId id="367" r:id="rId11"/>
    <p:sldId id="359" r:id="rId12"/>
    <p:sldId id="366" r:id="rId13"/>
    <p:sldId id="361" r:id="rId14"/>
    <p:sldId id="364" r:id="rId15"/>
    <p:sldId id="370" r:id="rId16"/>
    <p:sldId id="362" r:id="rId17"/>
    <p:sldId id="371" r:id="rId18"/>
    <p:sldId id="343" r:id="rId19"/>
    <p:sldId id="399" r:id="rId20"/>
  </p:sldIdLst>
  <p:sldSz cx="9144000" cy="5143500" type="screen16x9"/>
  <p:notesSz cx="7010400" cy="1112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A800"/>
    <a:srgbClr val="88B800"/>
    <a:srgbClr val="3399FF"/>
    <a:srgbClr val="FF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316" autoAdjust="0"/>
  </p:normalViewPr>
  <p:slideViewPr>
    <p:cSldViewPr snapToGrid="0">
      <p:cViewPr varScale="1">
        <p:scale>
          <a:sx n="141" d="100"/>
          <a:sy n="141" d="100"/>
        </p:scale>
        <p:origin x="75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veragua\Desktop\CORE%207%20Y%208%20NOV%202023\PLANTILLAS\2023%203%20tri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veragua\Desktop\CORE%207%20Y%208%20NOV%202023\PLANTILLAS\2023%203%20tri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veragua\Desktop\CORE%207%20Y%208%20NOV%202023\PLANTILLAS\2023%203%20trim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veragua\Desktop\INFORME%203%20TRIMESTRE%202021\2021%203%20trim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veragua\Desktop\COMISIONES%20CORE\INFORMES%202022\2022%201%20trim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veragua\Desktop\CORE%207%20Y%208%20NOV%202023\PLANTILLAS\2023%203%20trim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'21'!$M$6</c:f>
              <c:strCache>
                <c:ptCount val="1"/>
                <c:pt idx="0">
                  <c:v>Sub. 21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191-4263-9CD3-F55D848B15E0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191-4263-9CD3-F55D848B15E0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M$</a:t>
                    </a:r>
                    <a:fld id="{6F45644A-C1FC-46AC-AE6B-65BE15AE92B9}" type="VALUE">
                      <a:rPr lang="en-US" smtClean="0"/>
                      <a:pPr/>
                      <a:t>[VALOR]</a:t>
                    </a:fld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191-4263-9CD3-F55D848B15E0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M$</a:t>
                    </a:r>
                    <a:fld id="{BFC4E710-94BA-4E3C-BA8B-7E2C6FF173B4}" type="VALUE">
                      <a:rPr lang="en-US"/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91-4263-9CD3-F55D848B15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Leelawadee" panose="020B0502040204020203" pitchFamily="34" charset="-34"/>
                    <a:ea typeface="+mn-ea"/>
                    <a:cs typeface="Leelawadee" panose="020B0502040204020203" pitchFamily="34" charset="-34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'21'!$N$5:$O$5</c:f>
              <c:strCache>
                <c:ptCount val="2"/>
                <c:pt idx="0">
                  <c:v>Presupuesto</c:v>
                </c:pt>
                <c:pt idx="1">
                  <c:v>Devengo</c:v>
                </c:pt>
              </c:strCache>
            </c:strRef>
          </c:cat>
          <c:val>
            <c:numRef>
              <c:f>'21'!$N$6:$O$6</c:f>
              <c:numCache>
                <c:formatCode>#,##0;\(#,##0\)</c:formatCode>
                <c:ptCount val="2"/>
                <c:pt idx="0">
                  <c:v>6261834</c:v>
                </c:pt>
                <c:pt idx="1">
                  <c:v>4811930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191-4263-9CD3-F55D848B1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47303149606299"/>
          <c:y val="0.10707458442694663"/>
          <c:w val="0.41053958880139985"/>
          <c:h val="0.68423264800233308"/>
        </c:manualLayout>
      </c:layout>
      <c:pieChart>
        <c:varyColors val="1"/>
        <c:ser>
          <c:idx val="0"/>
          <c:order val="0"/>
          <c:tx>
            <c:strRef>
              <c:f>'22'!$Q$8</c:f>
              <c:strCache>
                <c:ptCount val="1"/>
                <c:pt idx="0">
                  <c:v>Sub 22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B7D-4558-B4ED-BBD22C6A7A58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B7D-4558-B4ED-BBD22C6A7A58}"/>
              </c:ext>
            </c:extLst>
          </c:dPt>
          <c:dLbls>
            <c:dLbl>
              <c:idx val="0"/>
              <c:layout>
                <c:manualLayout>
                  <c:x val="-0.18434961745277029"/>
                  <c:y val="-0.14780037911927676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M$</a:t>
                    </a:r>
                    <a:fld id="{9AA293BB-BDE3-4E9D-B23E-E447F4EF4B9A}" type="VALUE">
                      <a:rPr lang="en-US" smtClean="0"/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31506772163033"/>
                      <c:h val="0.1041666666666666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B7D-4558-B4ED-BBD22C6A7A58}"/>
                </c:ext>
              </c:extLst>
            </c:dLbl>
            <c:dLbl>
              <c:idx val="1"/>
              <c:layout>
                <c:manualLayout>
                  <c:x val="0.17328864040560399"/>
                  <c:y val="0.1487186497521143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bg1"/>
                        </a:solidFill>
                        <a:latin typeface="Leelawadee" panose="020B0502040204020203" pitchFamily="34" charset="-34"/>
                        <a:ea typeface="+mn-ea"/>
                        <a:cs typeface="Leelawadee" panose="020B0502040204020203" pitchFamily="34" charset="-34"/>
                      </a:defRPr>
                    </a:pPr>
                    <a:r>
                      <a:rPr lang="en-US" b="0"/>
                      <a:t>M$</a:t>
                    </a:r>
                    <a:fld id="{5FB34CAA-6BBC-4895-B3E8-33B41E43D92A}" type="VALUE">
                      <a:rPr lang="en-US" b="0" smtClean="0"/>
                      <a:pPr>
                        <a:defRPr sz="800">
                          <a:solidFill>
                            <a:schemeClr val="bg1"/>
                          </a:solidFill>
                          <a:latin typeface="Leelawadee" panose="020B0502040204020203" pitchFamily="34" charset="-34"/>
                          <a:cs typeface="Leelawadee" panose="020B0502040204020203" pitchFamily="34" charset="-34"/>
                        </a:defRPr>
                      </a:pPr>
                      <a:t>[VALOR]</a:t>
                    </a:fld>
                    <a:endParaRPr lang="en-US" b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bg1"/>
                      </a:solidFill>
                      <a:latin typeface="Leelawadee" panose="020B0502040204020203" pitchFamily="34" charset="-34"/>
                      <a:ea typeface="+mn-ea"/>
                      <a:cs typeface="Leelawadee" panose="020B0502040204020203" pitchFamily="34" charset="-34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831506772163033"/>
                      <c:h val="0.1273148148148148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6B7D-4558-B4ED-BBD22C6A7A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Leelawadee" panose="020B0502040204020203" pitchFamily="34" charset="-34"/>
                    <a:ea typeface="+mn-ea"/>
                    <a:cs typeface="Leelawadee" panose="020B0502040204020203" pitchFamily="34" charset="-34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'22'!$R$7:$S$7</c:f>
              <c:strCache>
                <c:ptCount val="2"/>
                <c:pt idx="0">
                  <c:v>Presupuesto</c:v>
                </c:pt>
                <c:pt idx="1">
                  <c:v>Devengo</c:v>
                </c:pt>
              </c:strCache>
            </c:strRef>
          </c:cat>
          <c:val>
            <c:numRef>
              <c:f>'22'!$R$8:$S$8</c:f>
              <c:numCache>
                <c:formatCode>#,##0;\(#,##0\)</c:formatCode>
                <c:ptCount val="2"/>
                <c:pt idx="0">
                  <c:v>2657535</c:v>
                </c:pt>
                <c:pt idx="1">
                  <c:v>1060997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B7D-4558-B4ED-BBD22C6A7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eelawadee" panose="020B0502040204020203" pitchFamily="34" charset="-34"/>
              <a:ea typeface="+mn-ea"/>
              <a:cs typeface="Leelawadee" panose="020B0502040204020203" pitchFamily="34" charset="-34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'24'!$M$9</c:f>
              <c:strCache>
                <c:ptCount val="1"/>
                <c:pt idx="0">
                  <c:v>Sub 24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80-4702-ADA6-785561020C92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80-4702-ADA6-785561020C9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M$</a:t>
                    </a:r>
                    <a:fld id="{81548552-EA80-4EE5-A070-2F3E2CAFA8B4}" type="VALUE">
                      <a:rPr lang="en-US"/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E80-4702-ADA6-785561020C9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M$</a:t>
                    </a:r>
                    <a:fld id="{249129DE-A14C-49B3-A50E-5E79620A1C1D}" type="VALUE">
                      <a:rPr lang="en-US"/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1E80-4702-ADA6-785561020C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Leelawadee" panose="020B0502040204020203" pitchFamily="34" charset="-34"/>
                    <a:ea typeface="+mn-ea"/>
                    <a:cs typeface="Leelawadee" panose="020B0502040204020203" pitchFamily="34" charset="-34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'24'!$N$8:$O$8</c:f>
              <c:strCache>
                <c:ptCount val="2"/>
                <c:pt idx="0">
                  <c:v>Presupuesto</c:v>
                </c:pt>
                <c:pt idx="1">
                  <c:v>Devengo</c:v>
                </c:pt>
              </c:strCache>
            </c:strRef>
          </c:cat>
          <c:val>
            <c:numRef>
              <c:f>'24'!$N$9:$O$9</c:f>
              <c:numCache>
                <c:formatCode>#,##0;\(#,##0\)</c:formatCode>
                <c:ptCount val="2"/>
                <c:pt idx="0">
                  <c:v>947700</c:v>
                </c:pt>
                <c:pt idx="1">
                  <c:v>677058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80-4702-ADA6-785561020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eelawadee" panose="020B0502040204020203" pitchFamily="34" charset="-34"/>
              <a:ea typeface="+mn-ea"/>
              <a:cs typeface="Leelawadee" panose="020B0502040204020203" pitchFamily="34" charset="-34"/>
            </a:defRPr>
          </a:pPr>
          <a:endParaRPr lang="es-C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Leelawadee" panose="020B0502040204020203" pitchFamily="34" charset="-34"/>
              <a:ea typeface="+mn-ea"/>
              <a:cs typeface="Leelawadee" panose="020B0502040204020203" pitchFamily="34" charset="-34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36-4CD9-8B37-A6211E24B7E1}"/>
              </c:ext>
            </c:extLst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36-4CD9-8B37-A6211E24B7E1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M$</a:t>
                    </a:r>
                    <a:fld id="{4EF22D55-3360-4354-8861-7AB939658A61}" type="VALUE">
                      <a:rPr lang="en-US"/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036-4CD9-8B37-A6211E24B7E1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M$</a:t>
                    </a:r>
                    <a:fld id="{EB11B7B5-1AB5-4684-94E8-0F6E7E787B55}" type="VALUE">
                      <a:rPr lang="en-US"/>
                      <a:pPr/>
                      <a:t>[VALOR]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036-4CD9-8B37-A6211E24B7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Leelawadee" panose="020B0502040204020203" pitchFamily="34" charset="-34"/>
                    <a:ea typeface="+mn-ea"/>
                    <a:cs typeface="Leelawadee" panose="020B0502040204020203" pitchFamily="34" charset="-34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'29'!$N$6:$O$6</c:f>
              <c:strCache>
                <c:ptCount val="2"/>
                <c:pt idx="0">
                  <c:v>Presupuesto</c:v>
                </c:pt>
                <c:pt idx="1">
                  <c:v>Devengo</c:v>
                </c:pt>
              </c:strCache>
            </c:strRef>
          </c:cat>
          <c:val>
            <c:numRef>
              <c:f>'29'!$N$7:$O$7</c:f>
              <c:numCache>
                <c:formatCode>#,##0</c:formatCode>
                <c:ptCount val="2"/>
                <c:pt idx="0">
                  <c:v>642286</c:v>
                </c:pt>
                <c:pt idx="1">
                  <c:v>263025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36-4CD9-8B37-A6211E24B7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eelawadee" panose="020B0502040204020203" pitchFamily="34" charset="-34"/>
              <a:ea typeface="+mn-ea"/>
              <a:cs typeface="Leelawadee" panose="020B0502040204020203" pitchFamily="34" charset="-34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5585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55854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73A49-994B-4407-83C7-1FA02F6835B6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10566661"/>
            <a:ext cx="3038475" cy="5585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9" y="10566661"/>
            <a:ext cx="3038475" cy="5585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ACCDB-6077-44B3-82B9-544EB0AC229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7254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-201613" y="833438"/>
            <a:ext cx="7415213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5401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9273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86913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55593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6176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0073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99009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-203200" y="833438"/>
            <a:ext cx="7416800" cy="41719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5284470"/>
            <a:ext cx="5608320" cy="500634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242579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ga3a867f825_1_6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5" name="Google Shape;515;ga3a867f825_1_648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4535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57200" y="411475"/>
            <a:ext cx="4569000" cy="82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7200" y="1234975"/>
            <a:ext cx="2689200" cy="105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3A4B2-34DA-42A6-AAE6-E58641F2C8C8}" type="datetimeFigureOut">
              <a:rPr lang="es-CL" smtClean="0"/>
              <a:t>20-11-2023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3911D-1A18-42B0-BB74-467DFEFC13D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564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57200" y="411475"/>
            <a:ext cx="8229600" cy="48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Fira Sans Extra Condensed"/>
              <a:buNone/>
              <a:defRPr sz="3000">
                <a:solidFill>
                  <a:srgbClr val="000000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Fira Sans"/>
              <a:buChar char="●"/>
              <a:defRPr sz="1800"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○"/>
              <a:defRPr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■"/>
              <a:defRPr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●"/>
              <a:defRPr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○"/>
              <a:defRPr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■"/>
              <a:defRPr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●"/>
              <a:defRPr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Fira Sans"/>
              <a:buChar char="○"/>
              <a:defRPr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Fira Sans"/>
              <a:buChar char="■"/>
              <a:defRPr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pos="5472">
          <p15:clr>
            <a:srgbClr val="EA4335"/>
          </p15:clr>
        </p15:guide>
        <p15:guide id="3" orient="horz" pos="259">
          <p15:clr>
            <a:srgbClr val="EA4335"/>
          </p15:clr>
        </p15:guide>
        <p15:guide id="4" orient="horz" pos="2981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veragua@gorebiobioc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678781" y="4370785"/>
            <a:ext cx="5840016" cy="6429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s-ES" sz="2400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www.goredelosrios.cl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093744" y="4632917"/>
            <a:ext cx="2027429" cy="49876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600" b="1" dirty="0">
                <a:solidFill>
                  <a:schemeClr val="bg1"/>
                </a:solidFill>
                <a:cs typeface="Leelawadee" panose="020B0502040204020203" pitchFamily="34" charset="-34"/>
              </a:rPr>
              <a:t>VALDIVIA, 31 DE JULIO DE 2023</a:t>
            </a:r>
          </a:p>
          <a:p>
            <a:pPr algn="r"/>
            <a:r>
              <a:rPr lang="es-CL" sz="600" b="1" dirty="0">
                <a:solidFill>
                  <a:schemeClr val="bg1"/>
                </a:solidFill>
                <a:cs typeface="Leelawadee" panose="020B0502040204020203" pitchFamily="34" charset="-34"/>
              </a:rPr>
              <a:t>JUAN CARLOS VERAGUA SEGURA</a:t>
            </a:r>
          </a:p>
          <a:p>
            <a:pPr algn="r"/>
            <a:r>
              <a:rPr lang="es-CL" sz="600" b="1" dirty="0">
                <a:solidFill>
                  <a:schemeClr val="bg1"/>
                </a:solidFill>
                <a:cs typeface="Leelawadee" panose="020B0502040204020203" pitchFamily="34" charset="-34"/>
              </a:rPr>
              <a:t>JEFE UNIDAD DE CONTROL Y AUDITORÍA INTERNA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DD79268-DBC5-404D-9DE1-1B00094AB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19"/>
            <a:ext cx="9144000" cy="51435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733393F-758B-491E-966D-A52DDDE1E0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824" y="152178"/>
            <a:ext cx="791160" cy="1087845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43DAFC37-C9F5-41D5-A501-6A864EF35B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86" y="3257321"/>
            <a:ext cx="6446511" cy="1350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sz="2700" b="1" kern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ea typeface="ヒラギノ角ゴ Pro W3" charset="-128"/>
                <a:cs typeface="Calibri" panose="020F0502020204030204" pitchFamily="34" charset="0"/>
              </a:rPr>
              <a:t>3°INFORME TRIMESTRAL</a:t>
            </a:r>
            <a:endParaRPr lang="es-ES" sz="270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ea typeface="ヒラギノ角ゴ Pro W3" charset="-128"/>
              <a:cs typeface="Calibri Light" panose="020F0302020204030204" pitchFamily="34" charset="0"/>
            </a:endParaRP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sz="2700" b="1" kern="12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ea typeface="+mn-ea"/>
                <a:cs typeface="+mn-cs"/>
              </a:rPr>
              <a:t>AVANCE PRESUPUESTARIO 2023</a:t>
            </a:r>
          </a:p>
          <a:p>
            <a:pPr algn="just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sz="10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Juan Carlos Veragua Segura</a:t>
            </a:r>
          </a:p>
          <a:p>
            <a:pPr algn="just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sz="10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Jefe de Control</a:t>
            </a:r>
          </a:p>
          <a:p>
            <a:pPr algn="just"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s-ES" sz="10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Concepción, 07 de Noviembre de 2023</a:t>
            </a:r>
            <a:endParaRPr lang="es-ES" sz="1050" kern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s-ES" sz="1500" kern="1200" dirty="0">
              <a:solidFill>
                <a:srgbClr val="006C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ea typeface="ヒラギノ角ゴ Pro W3" charset="-128"/>
              <a:cs typeface="Verdana"/>
            </a:endParaRP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s-ES" sz="1500" kern="1200" dirty="0">
              <a:solidFill>
                <a:srgbClr val="006C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ea typeface="ヒラギノ角ゴ Pro W3" charset="-128"/>
              <a:cs typeface="Verdana"/>
            </a:endParaRP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s-ES" sz="1500" kern="1200" dirty="0">
              <a:solidFill>
                <a:srgbClr val="006C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ea typeface="ヒラギノ角ゴ Pro W3" charset="-128"/>
              <a:cs typeface="Verdana"/>
            </a:endParaRP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s-ES" sz="1500" kern="1200" dirty="0">
              <a:solidFill>
                <a:srgbClr val="006C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ea typeface="ヒラギノ角ゴ Pro W3" charset="-128"/>
              <a:cs typeface="Verdana"/>
            </a:endParaRP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s-ES" sz="1500" kern="1200" dirty="0">
              <a:solidFill>
                <a:srgbClr val="006C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ea typeface="ヒラギノ角ゴ Pro W3" charset="-128"/>
              <a:cs typeface="Verdana"/>
            </a:endParaRPr>
          </a:p>
          <a:p>
            <a:pPr defTabSz="342900" eaLnBrk="0" fontAlgn="base" hangingPunct="0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s-ES" sz="2100" b="1" kern="1200" dirty="0">
              <a:solidFill>
                <a:srgbClr val="006CB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ea typeface="ヒラギノ角ゴ Pro W3" charset="-128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9907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"/>
    </mc:Choice>
    <mc:Fallback xmlns="">
      <p:transition advTm="6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adroTexto 26"/>
          <p:cNvSpPr txBox="1"/>
          <p:nvPr/>
        </p:nvSpPr>
        <p:spPr>
          <a:xfrm>
            <a:off x="4099480" y="1762570"/>
            <a:ext cx="2170291" cy="400110"/>
          </a:xfrm>
          <a:prstGeom prst="rect">
            <a:avLst/>
          </a:prstGeom>
          <a:solidFill>
            <a:srgbClr val="7CA800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M$ 104.072.264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6885296" y="808286"/>
            <a:ext cx="2321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27,80%</a:t>
            </a:r>
          </a:p>
          <a:p>
            <a:pPr algn="ctr"/>
            <a:r>
              <a:rPr lang="es-C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AUMENTO DESDE PRESUPUESTO INICIAL 2023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099480" y="1145303"/>
            <a:ext cx="2200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Ley</a:t>
            </a:r>
          </a:p>
        </p:txBody>
      </p:sp>
      <p:sp>
        <p:nvSpPr>
          <p:cNvPr id="7" name="Google Shape;517;p28"/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3377075" y="1852858"/>
            <a:ext cx="668444" cy="309822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/>
          <p:cNvSpPr txBox="1"/>
          <p:nvPr/>
        </p:nvSpPr>
        <p:spPr>
          <a:xfrm>
            <a:off x="3896730" y="3026870"/>
            <a:ext cx="260582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66.18%</a:t>
            </a:r>
          </a:p>
          <a:p>
            <a:pPr algn="ctr"/>
            <a:r>
              <a:rPr lang="es-CL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AVANCE PRESUPUESTARIO AL TERCER</a:t>
            </a:r>
          </a:p>
          <a:p>
            <a:pPr algn="ctr"/>
            <a:r>
              <a:rPr lang="es-CL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TRIMESTRE 2023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6909644" y="2862907"/>
            <a:ext cx="2321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REBAJAS DESDE PRESUPUESTO INICIAL 2023</a:t>
            </a:r>
          </a:p>
          <a:p>
            <a:pPr algn="ctr"/>
            <a:r>
              <a:rPr lang="es-CL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-M$5.535.818</a:t>
            </a:r>
          </a:p>
        </p:txBody>
      </p:sp>
      <p:sp>
        <p:nvSpPr>
          <p:cNvPr id="15" name="Flecha derecha 14"/>
          <p:cNvSpPr/>
          <p:nvPr/>
        </p:nvSpPr>
        <p:spPr>
          <a:xfrm rot="20147590">
            <a:off x="6314878" y="1314263"/>
            <a:ext cx="694559" cy="309822"/>
          </a:xfrm>
          <a:prstGeom prst="rightArrow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Flecha derecha 16"/>
          <p:cNvSpPr/>
          <p:nvPr/>
        </p:nvSpPr>
        <p:spPr>
          <a:xfrm rot="901263">
            <a:off x="6391677" y="1945996"/>
            <a:ext cx="669204" cy="309822"/>
          </a:xfrm>
          <a:prstGeom prst="rightArrow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8" name="Flecha derecha 17"/>
          <p:cNvSpPr/>
          <p:nvPr/>
        </p:nvSpPr>
        <p:spPr>
          <a:xfrm rot="5400000">
            <a:off x="4865422" y="2470553"/>
            <a:ext cx="668444" cy="309822"/>
          </a:xfrm>
          <a:prstGeom prst="rightArrow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9" name="Flecha derecha 18"/>
          <p:cNvSpPr/>
          <p:nvPr/>
        </p:nvSpPr>
        <p:spPr>
          <a:xfrm rot="2686761">
            <a:off x="6124778" y="2585604"/>
            <a:ext cx="1018434" cy="309822"/>
          </a:xfrm>
          <a:prstGeom prst="rightArrow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1" name="Rectángulo 20"/>
          <p:cNvSpPr/>
          <p:nvPr/>
        </p:nvSpPr>
        <p:spPr>
          <a:xfrm>
            <a:off x="0" y="468081"/>
            <a:ext cx="3679723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PRESUPUESTO LEY Y SUS MODIFICACIONES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00D1D49-3FC2-413D-955D-48F776B53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3" y="1043093"/>
            <a:ext cx="4173659" cy="4100407"/>
          </a:xfrm>
          <a:prstGeom prst="rect">
            <a:avLst/>
          </a:prstGeom>
        </p:spPr>
      </p:pic>
      <p:sp>
        <p:nvSpPr>
          <p:cNvPr id="22" name="CuadroTexto 21">
            <a:extLst>
              <a:ext uri="{FF2B5EF4-FFF2-40B4-BE49-F238E27FC236}">
                <a16:creationId xmlns:a16="http://schemas.microsoft.com/office/drawing/2014/main" id="{31EE8537-1FB9-4F6F-B587-CB1BE89EB13C}"/>
              </a:ext>
            </a:extLst>
          </p:cNvPr>
          <p:cNvSpPr txBox="1"/>
          <p:nvPr/>
        </p:nvSpPr>
        <p:spPr>
          <a:xfrm>
            <a:off x="6933896" y="1943784"/>
            <a:ext cx="23214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M$138.542.129</a:t>
            </a:r>
          </a:p>
        </p:txBody>
      </p:sp>
    </p:spTree>
    <p:extLst>
      <p:ext uri="{BB962C8B-B14F-4D97-AF65-F5344CB8AC3E}">
        <p14:creationId xmlns:p14="http://schemas.microsoft.com/office/powerpoint/2010/main" val="1575410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ángulo 22"/>
          <p:cNvSpPr/>
          <p:nvPr/>
        </p:nvSpPr>
        <p:spPr>
          <a:xfrm>
            <a:off x="-1" y="642146"/>
            <a:ext cx="483813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EN LA EJECUCIÓN PRESUPUESTARIA AL 30.09.2023</a:t>
            </a:r>
          </a:p>
        </p:txBody>
      </p:sp>
      <p:sp>
        <p:nvSpPr>
          <p:cNvPr id="8" name="Rectángulo redondeado 7"/>
          <p:cNvSpPr/>
          <p:nvPr/>
        </p:nvSpPr>
        <p:spPr>
          <a:xfrm>
            <a:off x="6167542" y="1249476"/>
            <a:ext cx="2002645" cy="365219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22</a:t>
            </a:r>
          </a:p>
          <a:p>
            <a:pPr algn="ctr"/>
            <a:r>
              <a:rPr lang="es-CL" sz="11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Bienes y Servicios Consumo</a:t>
            </a:r>
          </a:p>
        </p:txBody>
      </p:sp>
      <p:sp>
        <p:nvSpPr>
          <p:cNvPr id="9" name="Rectángulo redondeado 8"/>
          <p:cNvSpPr/>
          <p:nvPr/>
        </p:nvSpPr>
        <p:spPr>
          <a:xfrm>
            <a:off x="6167541" y="1784556"/>
            <a:ext cx="2002645" cy="384188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24</a:t>
            </a:r>
          </a:p>
          <a:p>
            <a:pPr algn="ctr"/>
            <a:r>
              <a:rPr lang="es-CL" sz="11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Transferencias Corrientes</a:t>
            </a:r>
          </a:p>
        </p:txBody>
      </p:sp>
      <p:sp>
        <p:nvSpPr>
          <p:cNvPr id="10" name="Rectángulo redondeado 9"/>
          <p:cNvSpPr/>
          <p:nvPr/>
        </p:nvSpPr>
        <p:spPr>
          <a:xfrm>
            <a:off x="6167539" y="2306455"/>
            <a:ext cx="2002645" cy="331835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29</a:t>
            </a:r>
          </a:p>
          <a:p>
            <a:pPr algn="ctr"/>
            <a:r>
              <a:rPr lang="es-CL" sz="11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Activos No Financieros</a:t>
            </a:r>
          </a:p>
        </p:txBody>
      </p:sp>
      <p:sp>
        <p:nvSpPr>
          <p:cNvPr id="11" name="Rectángulo redondeado 10"/>
          <p:cNvSpPr/>
          <p:nvPr/>
        </p:nvSpPr>
        <p:spPr>
          <a:xfrm>
            <a:off x="6167540" y="2822615"/>
            <a:ext cx="2002645" cy="372881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31</a:t>
            </a:r>
          </a:p>
          <a:p>
            <a:pPr algn="ctr"/>
            <a:r>
              <a:rPr lang="es-CL" sz="11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Iniciativas de Inversión</a:t>
            </a:r>
          </a:p>
        </p:txBody>
      </p:sp>
      <p:sp>
        <p:nvSpPr>
          <p:cNvPr id="13" name="Rectángulo redondeado 12"/>
          <p:cNvSpPr/>
          <p:nvPr/>
        </p:nvSpPr>
        <p:spPr>
          <a:xfrm>
            <a:off x="6167539" y="3899186"/>
            <a:ext cx="2002645" cy="344151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34</a:t>
            </a:r>
          </a:p>
          <a:p>
            <a:pPr algn="ctr"/>
            <a:r>
              <a:rPr lang="es-CL" sz="11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Deuda Flotante</a:t>
            </a:r>
          </a:p>
        </p:txBody>
      </p:sp>
      <p:sp>
        <p:nvSpPr>
          <p:cNvPr id="15" name="Elipse 14"/>
          <p:cNvSpPr/>
          <p:nvPr/>
        </p:nvSpPr>
        <p:spPr>
          <a:xfrm>
            <a:off x="8076675" y="3838855"/>
            <a:ext cx="773902" cy="502957"/>
          </a:xfrm>
          <a:prstGeom prst="ellipse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99.03%</a:t>
            </a:r>
          </a:p>
        </p:txBody>
      </p:sp>
      <p:sp>
        <p:nvSpPr>
          <p:cNvPr id="16" name="Elipse 15"/>
          <p:cNvSpPr/>
          <p:nvPr/>
        </p:nvSpPr>
        <p:spPr>
          <a:xfrm>
            <a:off x="8076673" y="2258251"/>
            <a:ext cx="773903" cy="410286"/>
          </a:xfrm>
          <a:prstGeom prst="ellipse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59,48%</a:t>
            </a:r>
          </a:p>
        </p:txBody>
      </p:sp>
      <p:sp>
        <p:nvSpPr>
          <p:cNvPr id="17" name="Elipse 16"/>
          <p:cNvSpPr/>
          <p:nvPr/>
        </p:nvSpPr>
        <p:spPr>
          <a:xfrm>
            <a:off x="8118410" y="1759002"/>
            <a:ext cx="732166" cy="436768"/>
          </a:xfrm>
          <a:prstGeom prst="ellipse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76.16%</a:t>
            </a:r>
          </a:p>
        </p:txBody>
      </p:sp>
      <p:sp>
        <p:nvSpPr>
          <p:cNvPr id="18" name="Elipse 17"/>
          <p:cNvSpPr/>
          <p:nvPr/>
        </p:nvSpPr>
        <p:spPr>
          <a:xfrm>
            <a:off x="8118085" y="1204108"/>
            <a:ext cx="732491" cy="464274"/>
          </a:xfrm>
          <a:prstGeom prst="ellipse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8.56%</a:t>
            </a:r>
          </a:p>
        </p:txBody>
      </p:sp>
      <p:sp>
        <p:nvSpPr>
          <p:cNvPr id="19" name="Elipse 18"/>
          <p:cNvSpPr/>
          <p:nvPr/>
        </p:nvSpPr>
        <p:spPr>
          <a:xfrm>
            <a:off x="8076675" y="2767218"/>
            <a:ext cx="773902" cy="428278"/>
          </a:xfrm>
          <a:prstGeom prst="ellipse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52,96%</a:t>
            </a:r>
          </a:p>
        </p:txBody>
      </p:sp>
      <p:sp>
        <p:nvSpPr>
          <p:cNvPr id="20" name="Rectángulo redondeado 19"/>
          <p:cNvSpPr/>
          <p:nvPr/>
        </p:nvSpPr>
        <p:spPr>
          <a:xfrm>
            <a:off x="6167539" y="3350960"/>
            <a:ext cx="2002645" cy="383708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33</a:t>
            </a:r>
          </a:p>
          <a:p>
            <a:pPr algn="ctr"/>
            <a:r>
              <a:rPr lang="es-CL" sz="11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Transferencias de Capital</a:t>
            </a:r>
          </a:p>
        </p:txBody>
      </p:sp>
      <p:sp>
        <p:nvSpPr>
          <p:cNvPr id="21" name="Elipse 20"/>
          <p:cNvSpPr/>
          <p:nvPr/>
        </p:nvSpPr>
        <p:spPr>
          <a:xfrm>
            <a:off x="8076675" y="3292041"/>
            <a:ext cx="773901" cy="480771"/>
          </a:xfrm>
          <a:prstGeom prst="ellipse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69,33%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492981" y="1238663"/>
            <a:ext cx="5208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 Inversión Regional</a:t>
            </a:r>
          </a:p>
        </p:txBody>
      </p:sp>
      <p:sp>
        <p:nvSpPr>
          <p:cNvPr id="27" name="Google Shape;517;p28">
            <a:extLst>
              <a:ext uri="{FF2B5EF4-FFF2-40B4-BE49-F238E27FC236}">
                <a16:creationId xmlns:a16="http://schemas.microsoft.com/office/drawing/2014/main" id="{393DD4A8-913E-42A5-BAF7-42731F50C9E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9A4BC5B-92F3-4922-A311-BEE5ABE6B71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6"/>
          <a:stretch/>
        </p:blipFill>
        <p:spPr>
          <a:xfrm>
            <a:off x="684107" y="1976650"/>
            <a:ext cx="4855933" cy="22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212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24"/>
          <p:cNvSpPr txBox="1"/>
          <p:nvPr/>
        </p:nvSpPr>
        <p:spPr>
          <a:xfrm>
            <a:off x="5484326" y="2693722"/>
            <a:ext cx="37888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8,56%</a:t>
            </a:r>
          </a:p>
          <a:p>
            <a:pPr algn="ctr"/>
            <a:r>
              <a:rPr lang="es-CL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</a:t>
            </a:r>
          </a:p>
        </p:txBody>
      </p:sp>
      <p:sp>
        <p:nvSpPr>
          <p:cNvPr id="26" name="Rectángulo redondeado 25"/>
          <p:cNvSpPr/>
          <p:nvPr/>
        </p:nvSpPr>
        <p:spPr>
          <a:xfrm>
            <a:off x="6060424" y="1210540"/>
            <a:ext cx="2636640" cy="497437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22</a:t>
            </a:r>
          </a:p>
          <a:p>
            <a:pPr algn="ctr"/>
            <a:r>
              <a:rPr lang="es-CL" dirty="0">
                <a:solidFill>
                  <a:schemeClr val="bg1"/>
                </a:solidFill>
                <a:latin typeface="Bahnschrift Condensed" panose="020B0502040204020203" pitchFamily="34" charset="0"/>
              </a:rPr>
              <a:t>Bienes y Servicios Consumo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E86D1A6-DFE5-4A0C-A887-E5A5CD12E0C4}"/>
              </a:ext>
            </a:extLst>
          </p:cNvPr>
          <p:cNvSpPr/>
          <p:nvPr/>
        </p:nvSpPr>
        <p:spPr>
          <a:xfrm>
            <a:off x="-1" y="642146"/>
            <a:ext cx="483813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EN LA EJECUCIÓN PRESUPUESTARIA AL 30.09.2023</a:t>
            </a:r>
          </a:p>
        </p:txBody>
      </p:sp>
      <p:sp>
        <p:nvSpPr>
          <p:cNvPr id="11" name="Google Shape;517;p28">
            <a:extLst>
              <a:ext uri="{FF2B5EF4-FFF2-40B4-BE49-F238E27FC236}">
                <a16:creationId xmlns:a16="http://schemas.microsoft.com/office/drawing/2014/main" id="{B6AF6322-9538-4F22-9A56-3947B70FF62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5B59CE17-A0CB-4A90-8383-1686A014EB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386"/>
          <a:stretch/>
        </p:blipFill>
        <p:spPr>
          <a:xfrm>
            <a:off x="148546" y="1846175"/>
            <a:ext cx="5170170" cy="1283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962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redondeado 25"/>
          <p:cNvSpPr/>
          <p:nvPr/>
        </p:nvSpPr>
        <p:spPr>
          <a:xfrm>
            <a:off x="5857824" y="1124911"/>
            <a:ext cx="2842935" cy="497437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24</a:t>
            </a:r>
          </a:p>
          <a:p>
            <a:pPr algn="ctr"/>
            <a:r>
              <a:rPr lang="es-CL" dirty="0">
                <a:solidFill>
                  <a:schemeClr val="bg1"/>
                </a:solidFill>
                <a:latin typeface="Bahnschrift Condensed" panose="020B0502040204020203" pitchFamily="34" charset="0"/>
              </a:rPr>
              <a:t>Transferencias Corrientes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384873" y="2333433"/>
            <a:ext cx="378883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76,16</a:t>
            </a:r>
          </a:p>
          <a:p>
            <a:pPr algn="ctr"/>
            <a:r>
              <a:rPr lang="es-CL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9F7BB87-325A-42CE-A8B6-66CCC8F29EE8}"/>
              </a:ext>
            </a:extLst>
          </p:cNvPr>
          <p:cNvSpPr/>
          <p:nvPr/>
        </p:nvSpPr>
        <p:spPr>
          <a:xfrm>
            <a:off x="-1" y="642146"/>
            <a:ext cx="483813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EN LA EJECUCIÓN PRESUPUESTARIA AL 30.09.2023</a:t>
            </a:r>
          </a:p>
        </p:txBody>
      </p:sp>
      <p:sp>
        <p:nvSpPr>
          <p:cNvPr id="16" name="Google Shape;517;p28">
            <a:extLst>
              <a:ext uri="{FF2B5EF4-FFF2-40B4-BE49-F238E27FC236}">
                <a16:creationId xmlns:a16="http://schemas.microsoft.com/office/drawing/2014/main" id="{2215FA66-E382-498E-92C6-D03263F57DC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13B6B76-5EA9-4466-8EF7-ACADB9FD3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98" b="4088"/>
          <a:stretch/>
        </p:blipFill>
        <p:spPr>
          <a:xfrm>
            <a:off x="291693" y="1835573"/>
            <a:ext cx="4650299" cy="2275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945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24"/>
          <p:cNvSpPr txBox="1"/>
          <p:nvPr/>
        </p:nvSpPr>
        <p:spPr>
          <a:xfrm>
            <a:off x="5694704" y="2229684"/>
            <a:ext cx="3788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59,48%</a:t>
            </a:r>
          </a:p>
          <a:p>
            <a:pPr algn="ctr"/>
            <a:r>
              <a:rPr lang="es-CL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 </a:t>
            </a:r>
          </a:p>
          <a:p>
            <a:pPr algn="ctr"/>
            <a:endParaRPr lang="es-CL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cs typeface="Leelawadee" panose="020B0502040204020203" pitchFamily="34" charset="-34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6435532" y="977581"/>
            <a:ext cx="2402006" cy="497437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29</a:t>
            </a:r>
          </a:p>
          <a:p>
            <a:pPr algn="ctr"/>
            <a:r>
              <a:rPr lang="es-CL" dirty="0">
                <a:solidFill>
                  <a:schemeClr val="bg1"/>
                </a:solidFill>
                <a:latin typeface="Bahnschrift Condensed" panose="020B0502040204020203" pitchFamily="34" charset="0"/>
              </a:rPr>
              <a:t>Activos no Financieros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AFDB7DE-575C-410F-9A1C-E08C725645F3}"/>
              </a:ext>
            </a:extLst>
          </p:cNvPr>
          <p:cNvSpPr/>
          <p:nvPr/>
        </p:nvSpPr>
        <p:spPr>
          <a:xfrm>
            <a:off x="-1" y="642146"/>
            <a:ext cx="483813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EN LA EJECUCIÓN PRESUPUESTARIA AL 30.09.2023</a:t>
            </a:r>
          </a:p>
        </p:txBody>
      </p:sp>
      <p:sp>
        <p:nvSpPr>
          <p:cNvPr id="12" name="Google Shape;517;p28">
            <a:extLst>
              <a:ext uri="{FF2B5EF4-FFF2-40B4-BE49-F238E27FC236}">
                <a16:creationId xmlns:a16="http://schemas.microsoft.com/office/drawing/2014/main" id="{FBF76C2F-9A83-4EF1-BE60-F3C81058F17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7EC83AB-B1B1-45FD-8A82-BC41F973169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2" b="1711"/>
          <a:stretch/>
        </p:blipFill>
        <p:spPr>
          <a:xfrm>
            <a:off x="182880" y="2086186"/>
            <a:ext cx="5642187" cy="182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6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24"/>
          <p:cNvSpPr txBox="1"/>
          <p:nvPr/>
        </p:nvSpPr>
        <p:spPr>
          <a:xfrm>
            <a:off x="5701478" y="2095726"/>
            <a:ext cx="3788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52,96%</a:t>
            </a:r>
          </a:p>
          <a:p>
            <a:pPr algn="ctr"/>
            <a:r>
              <a:rPr lang="es-CL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 </a:t>
            </a:r>
          </a:p>
          <a:p>
            <a:pPr algn="ctr"/>
            <a:endParaRPr lang="es-CL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  <a:cs typeface="Leelawadee" panose="020B0502040204020203" pitchFamily="34" charset="-34"/>
            </a:endParaRPr>
          </a:p>
        </p:txBody>
      </p:sp>
      <p:sp>
        <p:nvSpPr>
          <p:cNvPr id="26" name="Rectángulo redondeado 25"/>
          <p:cNvSpPr/>
          <p:nvPr/>
        </p:nvSpPr>
        <p:spPr>
          <a:xfrm>
            <a:off x="6300065" y="982351"/>
            <a:ext cx="2402006" cy="497437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31</a:t>
            </a:r>
          </a:p>
          <a:p>
            <a:pPr algn="ctr"/>
            <a:r>
              <a:rPr lang="es-CL" dirty="0">
                <a:solidFill>
                  <a:schemeClr val="bg1"/>
                </a:solidFill>
                <a:latin typeface="Bahnschrift Condensed" panose="020B0502040204020203" pitchFamily="34" charset="0"/>
              </a:rPr>
              <a:t>Iniciativas de Inversión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2AFDB7DE-575C-410F-9A1C-E08C725645F3}"/>
              </a:ext>
            </a:extLst>
          </p:cNvPr>
          <p:cNvSpPr/>
          <p:nvPr/>
        </p:nvSpPr>
        <p:spPr>
          <a:xfrm>
            <a:off x="-1" y="642146"/>
            <a:ext cx="483813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EN LA EJECUCIÓN PRESUPUESTARIA AL 30.09.2023</a:t>
            </a:r>
          </a:p>
        </p:txBody>
      </p:sp>
      <p:sp>
        <p:nvSpPr>
          <p:cNvPr id="12" name="Google Shape;517;p28">
            <a:extLst>
              <a:ext uri="{FF2B5EF4-FFF2-40B4-BE49-F238E27FC236}">
                <a16:creationId xmlns:a16="http://schemas.microsoft.com/office/drawing/2014/main" id="{FBF76C2F-9A83-4EF1-BE60-F3C81058F17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AD25018-5E18-43EF-8AC0-89457C343E2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46" r="-1" b="1985"/>
          <a:stretch/>
        </p:blipFill>
        <p:spPr>
          <a:xfrm>
            <a:off x="135466" y="2317621"/>
            <a:ext cx="5411894" cy="113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7910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ángulo redondeado 25"/>
          <p:cNvSpPr/>
          <p:nvPr/>
        </p:nvSpPr>
        <p:spPr>
          <a:xfrm>
            <a:off x="6022151" y="1116434"/>
            <a:ext cx="2590452" cy="497437"/>
          </a:xfrm>
          <a:prstGeom prst="round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solidFill>
                  <a:schemeClr val="bg1"/>
                </a:solidFill>
                <a:latin typeface="Bahnschrift Condensed" panose="020B0502040204020203" pitchFamily="34" charset="0"/>
              </a:rPr>
              <a:t>SUBTÍTULO 33</a:t>
            </a:r>
          </a:p>
          <a:p>
            <a:pPr algn="ctr"/>
            <a:r>
              <a:rPr lang="es-CL" dirty="0">
                <a:solidFill>
                  <a:schemeClr val="bg1"/>
                </a:solidFill>
                <a:latin typeface="Bahnschrift Condensed" panose="020B0502040204020203" pitchFamily="34" charset="0"/>
              </a:rPr>
              <a:t>Transferencias de Capital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5477085" y="2249452"/>
            <a:ext cx="37888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69,33%</a:t>
            </a:r>
          </a:p>
          <a:p>
            <a:pPr algn="ctr"/>
            <a:r>
              <a:rPr lang="es-CL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AE8BB06-628D-4962-B08E-A32C99622A06}"/>
              </a:ext>
            </a:extLst>
          </p:cNvPr>
          <p:cNvSpPr/>
          <p:nvPr/>
        </p:nvSpPr>
        <p:spPr>
          <a:xfrm>
            <a:off x="-1" y="642146"/>
            <a:ext cx="483813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EN LA EJECUCIÓN PRESUPUESTARIA AL 30.09.2023</a:t>
            </a:r>
          </a:p>
        </p:txBody>
      </p:sp>
      <p:sp>
        <p:nvSpPr>
          <p:cNvPr id="18" name="Google Shape;517;p28">
            <a:extLst>
              <a:ext uri="{FF2B5EF4-FFF2-40B4-BE49-F238E27FC236}">
                <a16:creationId xmlns:a16="http://schemas.microsoft.com/office/drawing/2014/main" id="{5D4C65D6-8834-4337-9787-06F0EB642A5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D5C2FF6-949C-4841-AC5A-B46EE3EDC5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22" r="-1" b="2954"/>
          <a:stretch/>
        </p:blipFill>
        <p:spPr>
          <a:xfrm>
            <a:off x="237067" y="2363893"/>
            <a:ext cx="5118098" cy="92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940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ángulo 16">
            <a:extLst>
              <a:ext uri="{FF2B5EF4-FFF2-40B4-BE49-F238E27FC236}">
                <a16:creationId xmlns:a16="http://schemas.microsoft.com/office/drawing/2014/main" id="{DAE8BB06-628D-4962-B08E-A32C99622A06}"/>
              </a:ext>
            </a:extLst>
          </p:cNvPr>
          <p:cNvSpPr/>
          <p:nvPr/>
        </p:nvSpPr>
        <p:spPr>
          <a:xfrm>
            <a:off x="-1" y="642146"/>
            <a:ext cx="483813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EN LA EJECUCIÓN PRESUPUESTARIA AL 30.09.2023</a:t>
            </a:r>
          </a:p>
        </p:txBody>
      </p:sp>
      <p:sp>
        <p:nvSpPr>
          <p:cNvPr id="18" name="Google Shape;517;p28">
            <a:extLst>
              <a:ext uri="{FF2B5EF4-FFF2-40B4-BE49-F238E27FC236}">
                <a16:creationId xmlns:a16="http://schemas.microsoft.com/office/drawing/2014/main" id="{5D4C65D6-8834-4337-9787-06F0EB642A5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PROGRAMAS DE INVERSIÓN REGIONAL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32F56FC-FD63-4959-A247-7556AD693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448" y="1258084"/>
            <a:ext cx="5797365" cy="3578076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87A96D0B-630F-4A0F-9642-6D8A8F5650B9}"/>
              </a:ext>
            </a:extLst>
          </p:cNvPr>
          <p:cNvSpPr/>
          <p:nvPr/>
        </p:nvSpPr>
        <p:spPr>
          <a:xfrm>
            <a:off x="5486400" y="2675467"/>
            <a:ext cx="2140373" cy="101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10080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517;p28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ESTADOS DE PROCESOS LICITATORIOS</a:t>
            </a:r>
            <a:endParaRPr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-118734" y="588031"/>
            <a:ext cx="29883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Leelawadee" panose="020B0502040204020203" pitchFamily="34" charset="-34"/>
              </a:rPr>
              <a:t>3° TRIMESTRE</a:t>
            </a:r>
          </a:p>
        </p:txBody>
      </p:sp>
      <p:sp>
        <p:nvSpPr>
          <p:cNvPr id="5" name="Forma libre 4"/>
          <p:cNvSpPr/>
          <p:nvPr/>
        </p:nvSpPr>
        <p:spPr>
          <a:xfrm rot="5400000">
            <a:off x="1195046" y="1999462"/>
            <a:ext cx="360811" cy="279183"/>
          </a:xfrm>
          <a:custGeom>
            <a:avLst/>
            <a:gdLst>
              <a:gd name="connsiteX0" fmla="*/ 0 w 360811"/>
              <a:gd name="connsiteY0" fmla="*/ 96935 h 484676"/>
              <a:gd name="connsiteX1" fmla="*/ 180406 w 360811"/>
              <a:gd name="connsiteY1" fmla="*/ 96935 h 484676"/>
              <a:gd name="connsiteX2" fmla="*/ 180406 w 360811"/>
              <a:gd name="connsiteY2" fmla="*/ 0 h 484676"/>
              <a:gd name="connsiteX3" fmla="*/ 360811 w 360811"/>
              <a:gd name="connsiteY3" fmla="*/ 242338 h 484676"/>
              <a:gd name="connsiteX4" fmla="*/ 180406 w 360811"/>
              <a:gd name="connsiteY4" fmla="*/ 484676 h 484676"/>
              <a:gd name="connsiteX5" fmla="*/ 180406 w 360811"/>
              <a:gd name="connsiteY5" fmla="*/ 387741 h 484676"/>
              <a:gd name="connsiteX6" fmla="*/ 0 w 360811"/>
              <a:gd name="connsiteY6" fmla="*/ 387741 h 484676"/>
              <a:gd name="connsiteX7" fmla="*/ 0 w 360811"/>
              <a:gd name="connsiteY7" fmla="*/ 96935 h 48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60811" h="484676">
                <a:moveTo>
                  <a:pt x="0" y="96935"/>
                </a:moveTo>
                <a:lnTo>
                  <a:pt x="180406" y="96935"/>
                </a:lnTo>
                <a:lnTo>
                  <a:pt x="180406" y="0"/>
                </a:lnTo>
                <a:lnTo>
                  <a:pt x="360811" y="242338"/>
                </a:lnTo>
                <a:lnTo>
                  <a:pt x="180406" y="484676"/>
                </a:lnTo>
                <a:lnTo>
                  <a:pt x="180406" y="387741"/>
                </a:lnTo>
                <a:lnTo>
                  <a:pt x="0" y="387741"/>
                </a:lnTo>
                <a:lnTo>
                  <a:pt x="0" y="96935"/>
                </a:lnTo>
                <a:close/>
              </a:path>
            </a:pathLst>
          </a:custGeom>
          <a:solidFill>
            <a:schemeClr val="accent4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96936" rIns="108244" bIns="96934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ES" sz="1000" kern="1200"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8" name="Forma libre 7"/>
          <p:cNvSpPr/>
          <p:nvPr/>
        </p:nvSpPr>
        <p:spPr>
          <a:xfrm>
            <a:off x="698996" y="1238414"/>
            <a:ext cx="1352906" cy="588083"/>
          </a:xfrm>
          <a:custGeom>
            <a:avLst/>
            <a:gdLst>
              <a:gd name="connsiteX0" fmla="*/ 0 w 1463992"/>
              <a:gd name="connsiteY0" fmla="*/ 757998 h 1515995"/>
              <a:gd name="connsiteX1" fmla="*/ 731996 w 1463992"/>
              <a:gd name="connsiteY1" fmla="*/ 0 h 1515995"/>
              <a:gd name="connsiteX2" fmla="*/ 1463992 w 1463992"/>
              <a:gd name="connsiteY2" fmla="*/ 757998 h 1515995"/>
              <a:gd name="connsiteX3" fmla="*/ 731996 w 1463992"/>
              <a:gd name="connsiteY3" fmla="*/ 1515996 h 1515995"/>
              <a:gd name="connsiteX4" fmla="*/ 0 w 1463992"/>
              <a:gd name="connsiteY4" fmla="*/ 757998 h 151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3992" h="1515995">
                <a:moveTo>
                  <a:pt x="0" y="757998"/>
                </a:moveTo>
                <a:cubicBezTo>
                  <a:pt x="0" y="339367"/>
                  <a:pt x="327726" y="0"/>
                  <a:pt x="731996" y="0"/>
                </a:cubicBezTo>
                <a:cubicBezTo>
                  <a:pt x="1136266" y="0"/>
                  <a:pt x="1463992" y="339367"/>
                  <a:pt x="1463992" y="757998"/>
                </a:cubicBezTo>
                <a:cubicBezTo>
                  <a:pt x="1463992" y="1176629"/>
                  <a:pt x="1136266" y="1515996"/>
                  <a:pt x="731996" y="1515996"/>
                </a:cubicBezTo>
                <a:cubicBezTo>
                  <a:pt x="327726" y="1515996"/>
                  <a:pt x="0" y="1176629"/>
                  <a:pt x="0" y="757998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24557" tIns="232172" rIns="224557" bIns="232172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b="1" kern="1200" dirty="0">
                <a:latin typeface="Leelawadee" panose="020B0502040204020203" pitchFamily="34" charset="-34"/>
                <a:cs typeface="Leelawadee" panose="020B0502040204020203" pitchFamily="34" charset="-34"/>
              </a:rPr>
              <a:t>CONTEXTO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338601" y="2369334"/>
            <a:ext cx="2073699" cy="206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  <a:spcAft>
                <a:spcPts val="0"/>
              </a:spcAft>
            </a:pPr>
            <a:r>
              <a:rPr lang="es-CL" sz="1000" dirty="0">
                <a:solidFill>
                  <a:schemeClr val="accent1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“La unidad de control emitirá informes trimestrales acerca del estado de avance del ejercicio presupuestario del gobierno regional, sobre el flujo de gastos comprometidos para el año presupuestario en curso y ejercicios presupuestarios posteriores, </a:t>
            </a:r>
            <a:r>
              <a:rPr lang="es-CL" sz="1000" b="1" u="sng" dirty="0">
                <a:solidFill>
                  <a:schemeClr val="accent1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y respecto de los motivos por los cuales no fueron adjudicadas licitaciones públicas”</a:t>
            </a:r>
            <a:r>
              <a:rPr lang="es-CL" sz="1000" dirty="0">
                <a:solidFill>
                  <a:schemeClr val="accent1">
                    <a:lumMod val="50000"/>
                  </a:schemeClr>
                </a:solidFill>
                <a:latin typeface="Leelawadee" panose="020B0502040204020203" pitchFamily="34" charset="-34"/>
                <a:cs typeface="Leelawadee" panose="020B0502040204020203" pitchFamily="34" charset="-34"/>
              </a:rPr>
              <a:t>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703BD5E-EE71-4981-AA8A-761F9471D9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630" y="788086"/>
            <a:ext cx="5935769" cy="384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97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678781" y="4370785"/>
            <a:ext cx="5840016" cy="6429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>
              <a:defRPr/>
            </a:pPr>
            <a:r>
              <a:rPr lang="es-ES" sz="2400" dirty="0">
                <a:solidFill>
                  <a:schemeClr val="bg1"/>
                </a:solidFill>
                <a:latin typeface="Calibri" pitchFamily="34" charset="0"/>
                <a:ea typeface="+mj-ea"/>
                <a:cs typeface="+mj-cs"/>
              </a:rPr>
              <a:t>www.goredelosrios.cl</a:t>
            </a: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093744" y="4632917"/>
            <a:ext cx="2027429" cy="498765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600" b="1" dirty="0">
                <a:solidFill>
                  <a:schemeClr val="bg1"/>
                </a:solidFill>
                <a:cs typeface="Leelawadee" panose="020B0502040204020203" pitchFamily="34" charset="-34"/>
              </a:rPr>
              <a:t>VALDIVIA, 31 DE JULIO DE 2023</a:t>
            </a:r>
          </a:p>
          <a:p>
            <a:pPr algn="r"/>
            <a:r>
              <a:rPr lang="es-CL" sz="600" b="1" dirty="0">
                <a:solidFill>
                  <a:schemeClr val="bg1"/>
                </a:solidFill>
                <a:cs typeface="Leelawadee" panose="020B0502040204020203" pitchFamily="34" charset="-34"/>
              </a:rPr>
              <a:t>JUAN CARLOS VERAGUA SEGURA</a:t>
            </a:r>
          </a:p>
          <a:p>
            <a:pPr algn="r"/>
            <a:r>
              <a:rPr lang="es-CL" sz="600" b="1" dirty="0">
                <a:solidFill>
                  <a:schemeClr val="bg1"/>
                </a:solidFill>
                <a:cs typeface="Leelawadee" panose="020B0502040204020203" pitchFamily="34" charset="-34"/>
              </a:rPr>
              <a:t>JEFE UNIDAD DE CONTROL Y AUDITORÍA INTERNA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DD79268-DBC5-404D-9DE1-1B00094ABC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819"/>
            <a:ext cx="9144000" cy="5143500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B733393F-758B-491E-966D-A52DDDE1E0C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8824" y="152178"/>
            <a:ext cx="791160" cy="1087845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C37569BC-A0DE-432C-8D32-5542962AB66E}"/>
              </a:ext>
            </a:extLst>
          </p:cNvPr>
          <p:cNvSpPr txBox="1">
            <a:spLocks/>
          </p:cNvSpPr>
          <p:nvPr/>
        </p:nvSpPr>
        <p:spPr>
          <a:xfrm>
            <a:off x="296953" y="932965"/>
            <a:ext cx="8603672" cy="2611904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GRACIAS POR SU ATENCIÓN </a:t>
            </a:r>
            <a:br>
              <a:rPr lang="es-CL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</a:br>
            <a:br>
              <a:rPr lang="es-CL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</a:br>
            <a:r>
              <a:rPr lang="es-CL" sz="13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DATOS DE CONTACTO</a:t>
            </a:r>
            <a:br>
              <a:rPr lang="es-CL" sz="135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</a:br>
            <a:r>
              <a:rPr lang="es-CL" sz="1350" b="1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jveragua@gorebiobiocl</a:t>
            </a:r>
            <a:endParaRPr lang="es-CL" sz="135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109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6000"/>
    </mc:Choice>
    <mc:Fallback xmlns="">
      <p:transition advTm="6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uadroTexto 23"/>
          <p:cNvSpPr txBox="1"/>
          <p:nvPr/>
        </p:nvSpPr>
        <p:spPr>
          <a:xfrm>
            <a:off x="433584" y="1648485"/>
            <a:ext cx="45427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 algn="just">
              <a:buFont typeface="Wingdings" panose="05000000000000000000" pitchFamily="2" charset="2"/>
              <a:buChar char="Ø"/>
            </a:pPr>
            <a:endParaRPr lang="es-CL" sz="800" i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  <a:p>
            <a:pPr lvl="0" algn="just"/>
            <a:r>
              <a:rPr lang="es-CL" sz="11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La entrega de este informe trimestral, busca ser una herramienta de gestión y transparencia para la toma de decisiones de la Administración y del Consejo Regional, ya que contiene una mirada independiente de los procesos de inversión y de funcionamiento con el objetivo de controlar y supervisar la eficiente ejecución del gasto del Gobierno Regional para sus diferentes programas de financiamiento, y de los compromisos que puedan afectar su presupuesto y posición financiera en ejercicios presupuestarios futuros. </a:t>
            </a:r>
            <a:endParaRPr lang="es-CL" sz="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5745728" y="3048868"/>
            <a:ext cx="2588679" cy="703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000" b="1" u="sng" dirty="0">
                <a:solidFill>
                  <a:srgbClr val="1F4E79"/>
                </a:solidFill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3° Informe Trimestral </a:t>
            </a:r>
          </a:p>
          <a:p>
            <a:pPr algn="ctr"/>
            <a:r>
              <a:rPr lang="es-CL" sz="1000" b="1" u="sng" dirty="0">
                <a:solidFill>
                  <a:srgbClr val="1F4E79"/>
                </a:solidFill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Avance del Ejercicio Presupuestario</a:t>
            </a:r>
          </a:p>
          <a:p>
            <a:pPr algn="ctr"/>
            <a:endParaRPr lang="es-CL" sz="1000" dirty="0">
              <a:solidFill>
                <a:srgbClr val="1F4E79"/>
              </a:solidFill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s-CL" sz="1000" dirty="0">
                <a:solidFill>
                  <a:srgbClr val="1F4E79"/>
                </a:solidFill>
                <a:latin typeface="Bahnschrift Condensed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 de julio - 30 de septiembre del 2023.</a:t>
            </a:r>
            <a:endParaRPr lang="es-CL" sz="1000" dirty="0">
              <a:latin typeface="Bahnschrift Condensed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314" name="Imagen 14">
            <a:extLst>
              <a:ext uri="{FF2B5EF4-FFF2-40B4-BE49-F238E27FC236}">
                <a16:creationId xmlns:a16="http://schemas.microsoft.com/office/drawing/2014/main" id="{3AB66B38-F8CC-4B08-B765-DE3AA1C93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492" y="1104052"/>
            <a:ext cx="1131150" cy="168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9644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997;p42"/>
          <p:cNvSpPr txBox="1"/>
          <p:nvPr/>
        </p:nvSpPr>
        <p:spPr>
          <a:xfrm>
            <a:off x="2530315" y="678851"/>
            <a:ext cx="3917766" cy="1077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es-CL" sz="1800" b="1" dirty="0">
                <a:solidFill>
                  <a:schemeClr val="bg2"/>
                </a:solidFill>
              </a:rPr>
              <a:t>Ley N° 21.516 </a:t>
            </a:r>
          </a:p>
          <a:p>
            <a:pPr lvl="0" algn="ctr">
              <a:buClr>
                <a:schemeClr val="dk1"/>
              </a:buClr>
              <a:buSzPts val="1100"/>
            </a:pPr>
            <a:r>
              <a:rPr lang="es-CL" b="1" dirty="0">
                <a:solidFill>
                  <a:schemeClr val="bg2"/>
                </a:solidFill>
              </a:rPr>
              <a:t>Presupuesto del Sector Público Año 2023</a:t>
            </a:r>
            <a:endParaRPr b="1" u="sng" dirty="0">
              <a:solidFill>
                <a:schemeClr val="bg2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31" name="Google Shape;521;p28"/>
          <p:cNvSpPr txBox="1"/>
          <p:nvPr/>
        </p:nvSpPr>
        <p:spPr>
          <a:xfrm>
            <a:off x="2594641" y="1977859"/>
            <a:ext cx="3871794" cy="787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s-CL" sz="1000" b="1" dirty="0">
                <a:solidFill>
                  <a:srgbClr val="7CA800"/>
                </a:solidFill>
              </a:rPr>
              <a:t>MONTO GLOBAL </a:t>
            </a:r>
          </a:p>
          <a:p>
            <a:pPr lvl="0" algn="ctr"/>
            <a:r>
              <a:rPr lang="es-CL" sz="1000" b="1" dirty="0">
                <a:solidFill>
                  <a:srgbClr val="7CA800"/>
                </a:solidFill>
              </a:rPr>
              <a:t>FINANCIAMIENTO GOBIERNOS REGIONALES </a:t>
            </a:r>
          </a:p>
          <a:p>
            <a:pPr lvl="0" algn="ctr"/>
            <a:r>
              <a:rPr lang="es-CL" sz="2800" b="1" dirty="0">
                <a:solidFill>
                  <a:srgbClr val="7CA800"/>
                </a:solidFill>
              </a:rPr>
              <a:t>M$ 1.608.616.229</a:t>
            </a:r>
          </a:p>
        </p:txBody>
      </p:sp>
      <p:sp>
        <p:nvSpPr>
          <p:cNvPr id="32" name="Flecha derecha 31"/>
          <p:cNvSpPr/>
          <p:nvPr/>
        </p:nvSpPr>
        <p:spPr>
          <a:xfrm rot="5400000">
            <a:off x="4289343" y="1525209"/>
            <a:ext cx="436417" cy="386474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6" name="Rectángulo 25"/>
          <p:cNvSpPr/>
          <p:nvPr/>
        </p:nvSpPr>
        <p:spPr>
          <a:xfrm>
            <a:off x="1548086" y="4300835"/>
            <a:ext cx="2553651" cy="680468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400" b="1" dirty="0"/>
              <a:t>FUNCIONAMIENTO</a:t>
            </a:r>
          </a:p>
          <a:p>
            <a:pPr algn="ctr"/>
            <a:r>
              <a:rPr lang="es-CL" sz="2400" b="1" dirty="0"/>
              <a:t>M$ 7.861.124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4952315" y="4300833"/>
            <a:ext cx="2553651" cy="680470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/>
              <a:t>INVERSIÓN REGIONAL</a:t>
            </a:r>
          </a:p>
          <a:p>
            <a:pPr algn="ctr"/>
            <a:r>
              <a:rPr lang="es-CL" sz="2400" b="1" dirty="0"/>
              <a:t>M$ 104.072.264</a:t>
            </a:r>
          </a:p>
        </p:txBody>
      </p:sp>
      <p:sp>
        <p:nvSpPr>
          <p:cNvPr id="39" name="Flecha derecha 38"/>
          <p:cNvSpPr/>
          <p:nvPr/>
        </p:nvSpPr>
        <p:spPr>
          <a:xfrm rot="5400000">
            <a:off x="4289342" y="2842910"/>
            <a:ext cx="436417" cy="386474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Google Shape;521;p28"/>
          <p:cNvSpPr txBox="1"/>
          <p:nvPr/>
        </p:nvSpPr>
        <p:spPr>
          <a:xfrm>
            <a:off x="2614839" y="3218027"/>
            <a:ext cx="3871794" cy="787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s-CL" sz="1000" b="1" dirty="0">
                <a:solidFill>
                  <a:schemeClr val="bg2"/>
                </a:solidFill>
              </a:rPr>
              <a:t>PRESUPUESTO GOBIERNO REGIONAL DEL BIO </a:t>
            </a:r>
            <a:r>
              <a:rPr lang="es-CL" sz="1000" b="1" dirty="0" err="1">
                <a:solidFill>
                  <a:schemeClr val="bg2"/>
                </a:solidFill>
              </a:rPr>
              <a:t>BIO</a:t>
            </a:r>
            <a:endParaRPr lang="es-CL" sz="1000" b="1" dirty="0">
              <a:solidFill>
                <a:schemeClr val="bg2"/>
              </a:solidFill>
            </a:endParaRPr>
          </a:p>
          <a:p>
            <a:pPr lvl="0" algn="ctr"/>
            <a:r>
              <a:rPr lang="es-CL" sz="2800" b="1" dirty="0">
                <a:solidFill>
                  <a:schemeClr val="bg2"/>
                </a:solidFill>
              </a:rPr>
              <a:t>M$ 111.933.388</a:t>
            </a:r>
          </a:p>
        </p:txBody>
      </p:sp>
      <p:sp>
        <p:nvSpPr>
          <p:cNvPr id="17" name="Google Shape;517;p28">
            <a:extLst>
              <a:ext uri="{FF2B5EF4-FFF2-40B4-BE49-F238E27FC236}">
                <a16:creationId xmlns:a16="http://schemas.microsoft.com/office/drawing/2014/main" id="{2B937787-0EDF-4D04-823D-B74180493AD2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58677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FINANCIAMIENTO GOBIERNOS REGIONAL</a:t>
            </a:r>
          </a:p>
        </p:txBody>
      </p:sp>
    </p:spTree>
    <p:extLst>
      <p:ext uri="{BB962C8B-B14F-4D97-AF65-F5344CB8AC3E}">
        <p14:creationId xmlns:p14="http://schemas.microsoft.com/office/powerpoint/2010/main" val="125033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adroTexto 26"/>
          <p:cNvSpPr txBox="1"/>
          <p:nvPr/>
        </p:nvSpPr>
        <p:spPr>
          <a:xfrm>
            <a:off x="5409320" y="1708207"/>
            <a:ext cx="2443596" cy="523220"/>
          </a:xfrm>
          <a:prstGeom prst="rect">
            <a:avLst/>
          </a:prstGeom>
          <a:solidFill>
            <a:srgbClr val="7CA800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CL" sz="2800" dirty="0">
                <a:solidFill>
                  <a:schemeClr val="bg1"/>
                </a:solidFill>
                <a:latin typeface="Bahnschrift Condensed" panose="020B0502040204020203" pitchFamily="34" charset="0"/>
              </a:rPr>
              <a:t>M$ 7.861.124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4594712" y="851615"/>
            <a:ext cx="4072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Inicial </a:t>
            </a:r>
          </a:p>
          <a:p>
            <a:pPr algn="ctr"/>
            <a:r>
              <a:rPr lang="es-CL" sz="2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Ley 2023</a:t>
            </a:r>
          </a:p>
        </p:txBody>
      </p:sp>
      <p:sp>
        <p:nvSpPr>
          <p:cNvPr id="7" name="Google Shape;517;p28"/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PROGRAMA PARA GASTOS DE FUNCIONAMIENTO</a:t>
            </a:r>
          </a:p>
        </p:txBody>
      </p:sp>
      <p:sp>
        <p:nvSpPr>
          <p:cNvPr id="9" name="Flecha derecha 8"/>
          <p:cNvSpPr/>
          <p:nvPr/>
        </p:nvSpPr>
        <p:spPr>
          <a:xfrm>
            <a:off x="4174767" y="1371711"/>
            <a:ext cx="700322" cy="387267"/>
          </a:xfrm>
          <a:prstGeom prst="rightArrow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CuadroTexto 7"/>
          <p:cNvSpPr txBox="1"/>
          <p:nvPr/>
        </p:nvSpPr>
        <p:spPr>
          <a:xfrm>
            <a:off x="3729697" y="2783731"/>
            <a:ext cx="2605828" cy="152349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CL" sz="3300" b="1" dirty="0">
                <a:solidFill>
                  <a:srgbClr val="7CA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65,10%</a:t>
            </a:r>
          </a:p>
          <a:p>
            <a:pPr algn="ctr"/>
            <a:r>
              <a:rPr lang="es-CL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AVANCE PRESUPUESTARIO AL TERCER</a:t>
            </a:r>
          </a:p>
          <a:p>
            <a:pPr algn="ctr"/>
            <a:r>
              <a:rPr lang="es-CL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TRIMESTRE 2023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8A76926-180C-4277-B269-E5F13A614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83" y="438426"/>
            <a:ext cx="3839289" cy="4705074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E89D9B10-832B-46D5-93A0-5160F39AD666}"/>
              </a:ext>
            </a:extLst>
          </p:cNvPr>
          <p:cNvSpPr txBox="1"/>
          <p:nvPr/>
        </p:nvSpPr>
        <p:spPr>
          <a:xfrm>
            <a:off x="6793712" y="3114590"/>
            <a:ext cx="211840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800" b="1" dirty="0">
                <a:solidFill>
                  <a:srgbClr val="7CA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34.73%</a:t>
            </a:r>
          </a:p>
          <a:p>
            <a:pPr algn="ctr"/>
            <a:r>
              <a:rPr lang="es-C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AUMENTO DESDE PRESUPUESTO INICIAL 2023</a:t>
            </a:r>
          </a:p>
          <a:p>
            <a:pPr algn="ctr"/>
            <a:r>
              <a:rPr lang="es-CL" sz="2000" b="1" dirty="0">
                <a:solidFill>
                  <a:srgbClr val="7CA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$10.591.579.000</a:t>
            </a:r>
          </a:p>
        </p:txBody>
      </p:sp>
    </p:spTree>
    <p:extLst>
      <p:ext uri="{BB962C8B-B14F-4D97-AF65-F5344CB8AC3E}">
        <p14:creationId xmlns:p14="http://schemas.microsoft.com/office/powerpoint/2010/main" val="3287495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841879" y="1341430"/>
            <a:ext cx="5302121" cy="553998"/>
          </a:xfrm>
          <a:prstGeom prst="rect">
            <a:avLst/>
          </a:prstGeom>
          <a:solidFill>
            <a:srgbClr val="7CA800"/>
          </a:solidFill>
        </p:spPr>
        <p:txBody>
          <a:bodyPr wrap="square">
            <a:spAutoFit/>
          </a:bodyPr>
          <a:lstStyle/>
          <a:p>
            <a:pPr algn="just"/>
            <a:r>
              <a:rPr lang="es-CL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El subtítulo 21 - Gastos en Personal </a:t>
            </a:r>
            <a:r>
              <a:rPr lang="es-CL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representa el 59.12% del total del presupuesto del programa gastos para funcionamiento del Gobierno Regional.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3841880" y="3289822"/>
            <a:ext cx="48145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200" dirty="0">
              <a:solidFill>
                <a:schemeClr val="accent5">
                  <a:lumMod val="75000"/>
                </a:schemeClr>
              </a:solidFill>
              <a:latin typeface="Leelawadee" panose="020B0502040204020203" pitchFamily="34" charset="-34"/>
              <a:cs typeface="Leelawadee" panose="020B0502040204020203" pitchFamily="34" charset="-34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288333" y="3596951"/>
            <a:ext cx="2659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05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4470719" y="2581288"/>
            <a:ext cx="3853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76.85%</a:t>
            </a:r>
          </a:p>
          <a:p>
            <a:pPr algn="ctr"/>
            <a:r>
              <a:rPr lang="es-CL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</a:t>
            </a:r>
          </a:p>
        </p:txBody>
      </p:sp>
      <p:sp>
        <p:nvSpPr>
          <p:cNvPr id="8" name="Google Shape;517;p28"/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 PARA GASTOS DE FUNCIONAMIENTO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0" y="642146"/>
            <a:ext cx="3703983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PRESUPUESTARIO AL 30.09.2023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027530"/>
              </p:ext>
            </p:extLst>
          </p:nvPr>
        </p:nvGraphicFramePr>
        <p:xfrm>
          <a:off x="-269746" y="1801707"/>
          <a:ext cx="4111625" cy="2293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113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700851" y="1303080"/>
            <a:ext cx="5443149" cy="553998"/>
          </a:xfrm>
          <a:prstGeom prst="rect">
            <a:avLst/>
          </a:prstGeom>
          <a:solidFill>
            <a:srgbClr val="7CA800"/>
          </a:solidFill>
        </p:spPr>
        <p:txBody>
          <a:bodyPr wrap="square">
            <a:spAutoFit/>
          </a:bodyPr>
          <a:lstStyle/>
          <a:p>
            <a:pPr algn="just"/>
            <a:r>
              <a:rPr lang="es-CL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El subtítulo 22 -  Bienes y Servicios de Consumo </a:t>
            </a:r>
          </a:p>
          <a:p>
            <a:pPr algn="just"/>
            <a:r>
              <a:rPr lang="es-CL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representa un 25.09% del total del programa de gastos para funcionamiento del Gobierno Regional.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2288333" y="3596951"/>
            <a:ext cx="2659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050" dirty="0"/>
          </a:p>
        </p:txBody>
      </p:sp>
      <p:sp>
        <p:nvSpPr>
          <p:cNvPr id="21" name="Rectángulo 20"/>
          <p:cNvSpPr/>
          <p:nvPr/>
        </p:nvSpPr>
        <p:spPr>
          <a:xfrm>
            <a:off x="3810279" y="3273096"/>
            <a:ext cx="4961552" cy="415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s-CL" sz="1050" dirty="0">
                <a:solidFill>
                  <a:srgbClr val="002060"/>
                </a:solidFill>
                <a:latin typeface="Bahnschrift Condensed" panose="020B0502040204020203" pitchFamily="34" charset="0"/>
                <a:cs typeface="Leelawadee" panose="020B0502040204020203" pitchFamily="34" charset="-34"/>
              </a:rPr>
              <a:t>Cabe señalar, que resulta necesario revisar los motivos que afectan la sub-ejecución, a objeto de realizar la programación de gasto de forma eficiente durante el cuarto trimestre.</a:t>
            </a:r>
          </a:p>
        </p:txBody>
      </p:sp>
      <p:sp>
        <p:nvSpPr>
          <p:cNvPr id="17" name="CuadroTexto 16"/>
          <p:cNvSpPr txBox="1"/>
          <p:nvPr/>
        </p:nvSpPr>
        <p:spPr>
          <a:xfrm>
            <a:off x="4200509" y="2225776"/>
            <a:ext cx="3853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39.92%</a:t>
            </a:r>
          </a:p>
          <a:p>
            <a:pPr algn="ctr"/>
            <a:r>
              <a:rPr lang="es-CL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</a:t>
            </a:r>
          </a:p>
        </p:txBody>
      </p:sp>
      <p:sp>
        <p:nvSpPr>
          <p:cNvPr id="9" name="Google Shape;517;p28"/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 PARA GASTOS DE FUNCIONAMIENTO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0" y="642146"/>
            <a:ext cx="3703983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PRESUPUESTARIO AL 30.09.2023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482D971F-43FB-47BC-92F9-BB80361EA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6651865"/>
              </p:ext>
            </p:extLst>
          </p:nvPr>
        </p:nvGraphicFramePr>
        <p:xfrm>
          <a:off x="0" y="1465640"/>
          <a:ext cx="3444542" cy="335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1226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2981739" y="1401224"/>
            <a:ext cx="6162261" cy="530915"/>
          </a:xfrm>
          <a:prstGeom prst="rect">
            <a:avLst/>
          </a:prstGeom>
          <a:solidFill>
            <a:srgbClr val="7CA800"/>
          </a:solidFill>
        </p:spPr>
        <p:txBody>
          <a:bodyPr wrap="square">
            <a:spAutoFit/>
          </a:bodyPr>
          <a:lstStyle/>
          <a:p>
            <a:pPr algn="just"/>
            <a:r>
              <a:rPr lang="es-CL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El Subtítulo 24, Gastos en remuneraciones, dietas y otros</a:t>
            </a:r>
          </a:p>
          <a:p>
            <a:pPr algn="just"/>
            <a:r>
              <a:rPr lang="es-CL" sz="1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representa un 8.95% del total de programa de gastos para funcionamiento del Gobierno Regional.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2288333" y="3596951"/>
            <a:ext cx="2659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05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4215325" y="2567906"/>
            <a:ext cx="38530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71,44%</a:t>
            </a:r>
          </a:p>
          <a:p>
            <a:pPr algn="ctr"/>
            <a:r>
              <a:rPr lang="es-CL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</a:t>
            </a:r>
          </a:p>
        </p:txBody>
      </p:sp>
      <p:sp>
        <p:nvSpPr>
          <p:cNvPr id="8" name="Google Shape;517;p28"/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 PARA GASTOS DE FUNCIONAMIENTO</a:t>
            </a:r>
          </a:p>
        </p:txBody>
      </p:sp>
      <p:sp>
        <p:nvSpPr>
          <p:cNvPr id="9" name="Rectángulo 8"/>
          <p:cNvSpPr/>
          <p:nvPr/>
        </p:nvSpPr>
        <p:spPr>
          <a:xfrm>
            <a:off x="0" y="642146"/>
            <a:ext cx="3703983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PRESUPUESTARIO AL 30.09.2023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963161"/>
              </p:ext>
            </p:extLst>
          </p:nvPr>
        </p:nvGraphicFramePr>
        <p:xfrm>
          <a:off x="-555029" y="1763336"/>
          <a:ext cx="4421187" cy="2624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033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353966" y="1240693"/>
            <a:ext cx="5790034" cy="530915"/>
          </a:xfrm>
          <a:prstGeom prst="rect">
            <a:avLst/>
          </a:prstGeom>
          <a:solidFill>
            <a:srgbClr val="7CA800"/>
          </a:solidFill>
        </p:spPr>
        <p:txBody>
          <a:bodyPr wrap="square">
            <a:spAutoFit/>
          </a:bodyPr>
          <a:lstStyle/>
          <a:p>
            <a:pPr algn="just"/>
            <a:r>
              <a:rPr lang="es-CL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El subtítulo 29, Adquisición de Activos No Financieros </a:t>
            </a:r>
          </a:p>
          <a:p>
            <a:pPr algn="just"/>
            <a:r>
              <a:rPr lang="es-CL" sz="105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representa un 6.06% del total del programa de gastos para funcionamiento del Gobierno Regional.</a:t>
            </a:r>
          </a:p>
        </p:txBody>
      </p:sp>
      <p:sp>
        <p:nvSpPr>
          <p:cNvPr id="16" name="CuadroTexto 15"/>
          <p:cNvSpPr txBox="1"/>
          <p:nvPr/>
        </p:nvSpPr>
        <p:spPr>
          <a:xfrm>
            <a:off x="2288333" y="3596951"/>
            <a:ext cx="2659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sz="105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4390820" y="2299638"/>
            <a:ext cx="3587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40,95%</a:t>
            </a:r>
          </a:p>
          <a:p>
            <a:pPr algn="ctr"/>
            <a:r>
              <a:rPr lang="es-CL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  <a:cs typeface="Leelawadee" panose="020B0502040204020203" pitchFamily="34" charset="-34"/>
              </a:rPr>
              <a:t>Presupuesto Devengado</a:t>
            </a:r>
          </a:p>
        </p:txBody>
      </p:sp>
      <p:graphicFrame>
        <p:nvGraphicFramePr>
          <p:cNvPr id="13" name="Gráfico 12"/>
          <p:cNvGraphicFramePr>
            <a:graphicFrameLocks/>
          </p:cNvGraphicFramePr>
          <p:nvPr/>
        </p:nvGraphicFramePr>
        <p:xfrm>
          <a:off x="44835" y="912803"/>
          <a:ext cx="3429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Google Shape;517;p28"/>
          <p:cNvSpPr txBox="1">
            <a:spLocks/>
          </p:cNvSpPr>
          <p:nvPr/>
        </p:nvSpPr>
        <p:spPr>
          <a:xfrm>
            <a:off x="0" y="0"/>
            <a:ext cx="9144000" cy="3664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1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algn="r"/>
            <a:r>
              <a:rPr lang="es-MX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 PARA GASTOS DE FUNCIONAMIENTO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0" y="642146"/>
            <a:ext cx="3703983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AVANCE PRESUPUESTARIO AL 30.09.2023</a:t>
            </a:r>
          </a:p>
        </p:txBody>
      </p:sp>
      <p:graphicFrame>
        <p:nvGraphicFramePr>
          <p:cNvPr id="12" name="Gráfico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738991"/>
              </p:ext>
            </p:extLst>
          </p:nvPr>
        </p:nvGraphicFramePr>
        <p:xfrm>
          <a:off x="44835" y="1683742"/>
          <a:ext cx="3703983" cy="2936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ángulo 8"/>
          <p:cNvSpPr/>
          <p:nvPr/>
        </p:nvSpPr>
        <p:spPr>
          <a:xfrm>
            <a:off x="3703983" y="3850867"/>
            <a:ext cx="4961552" cy="415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s-CL" sz="1050" dirty="0">
                <a:solidFill>
                  <a:srgbClr val="002060"/>
                </a:solidFill>
                <a:latin typeface="Bahnschrift Condensed" panose="020B0502040204020203" pitchFamily="34" charset="0"/>
                <a:cs typeface="Leelawadee" panose="020B0502040204020203" pitchFamily="34" charset="-34"/>
              </a:rPr>
              <a:t>Cabe señalar, que resulta necesario revisar los motivos que afectan la sub-ejecución, a objeto de realizar la programación de gasto de forma eficiente durante el cuarto trimestre. </a:t>
            </a:r>
          </a:p>
        </p:txBody>
      </p:sp>
      <p:graphicFrame>
        <p:nvGraphicFramePr>
          <p:cNvPr id="15" name="Gráfico 14">
            <a:extLst>
              <a:ext uri="{FF2B5EF4-FFF2-40B4-BE49-F238E27FC236}">
                <a16:creationId xmlns:a16="http://schemas.microsoft.com/office/drawing/2014/main" id="{4026483B-E5DC-433E-B9CE-1497840246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243791"/>
              </p:ext>
            </p:extLst>
          </p:nvPr>
        </p:nvGraphicFramePr>
        <p:xfrm>
          <a:off x="44835" y="1771608"/>
          <a:ext cx="347749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3170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-27625"/>
            <a:ext cx="9144000" cy="5452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1050" dirty="0">
              <a:solidFill>
                <a:schemeClr val="bg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62756" y="-32522"/>
            <a:ext cx="4168055" cy="536948"/>
          </a:xfrm>
        </p:spPr>
        <p:txBody>
          <a:bodyPr>
            <a:normAutofit/>
          </a:bodyPr>
          <a:lstStyle/>
          <a:p>
            <a:pPr algn="r"/>
            <a:r>
              <a:rPr lang="es-CL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PROGRAMA DE INVERSIÓN REGIONAL</a:t>
            </a:r>
          </a:p>
        </p:txBody>
      </p:sp>
      <p:cxnSp>
        <p:nvCxnSpPr>
          <p:cNvPr id="8" name="Google Shape;472;p22"/>
          <p:cNvCxnSpPr>
            <a:cxnSpLocks/>
          </p:cNvCxnSpPr>
          <p:nvPr/>
        </p:nvCxnSpPr>
        <p:spPr>
          <a:xfrm flipH="1">
            <a:off x="1557867" y="2894521"/>
            <a:ext cx="5960534" cy="0"/>
          </a:xfrm>
          <a:prstGeom prst="straightConnector1">
            <a:avLst/>
          </a:prstGeom>
          <a:noFill/>
          <a:ln w="38100" cap="flat" cmpd="sng">
            <a:solidFill>
              <a:srgbClr val="0070C0"/>
            </a:solidFill>
            <a:prstDash val="solid"/>
            <a:round/>
            <a:headEnd type="triangle" w="med" len="med"/>
            <a:tailEnd type="oval" w="med" len="med"/>
          </a:ln>
        </p:spPr>
      </p:cxnSp>
      <p:sp>
        <p:nvSpPr>
          <p:cNvPr id="9" name="CuadroTexto 8"/>
          <p:cNvSpPr txBox="1"/>
          <p:nvPr/>
        </p:nvSpPr>
        <p:spPr>
          <a:xfrm>
            <a:off x="-65664" y="2452221"/>
            <a:ext cx="1416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Presupuesto Ley 2023</a:t>
            </a:r>
          </a:p>
          <a:p>
            <a:pPr algn="ctr"/>
            <a:r>
              <a:rPr lang="es-CL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$104.072.264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2797438" y="2158584"/>
            <a:ext cx="820807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(+)Provisión</a:t>
            </a:r>
          </a:p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Eficiencia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2165609" y="2128386"/>
            <a:ext cx="707785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(+)Saldo Inicial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C4EE04AC-6508-4E52-A480-DA5924C4FBAF}"/>
              </a:ext>
            </a:extLst>
          </p:cNvPr>
          <p:cNvSpPr txBox="1"/>
          <p:nvPr/>
        </p:nvSpPr>
        <p:spPr>
          <a:xfrm>
            <a:off x="1479707" y="2167948"/>
            <a:ext cx="707785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(+)Deuda Flotante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F91708B0-8988-4047-A018-93898F3118F6}"/>
              </a:ext>
            </a:extLst>
          </p:cNvPr>
          <p:cNvSpPr/>
          <p:nvPr/>
        </p:nvSpPr>
        <p:spPr>
          <a:xfrm>
            <a:off x="0" y="642146"/>
            <a:ext cx="4926842" cy="340205"/>
          </a:xfrm>
          <a:prstGeom prst="rect">
            <a:avLst/>
          </a:prstGeom>
          <a:solidFill>
            <a:srgbClr val="7CA80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ESTRUCTURA PRESUPUESTARIA DE LA INVERSIÓN REGIONAL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3BE4B191-95F8-40FF-B62B-27005D8EEFA1}"/>
              </a:ext>
            </a:extLst>
          </p:cNvPr>
          <p:cNvSpPr txBox="1"/>
          <p:nvPr/>
        </p:nvSpPr>
        <p:spPr>
          <a:xfrm>
            <a:off x="3679118" y="2152285"/>
            <a:ext cx="1144511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(+)Transferencias para </a:t>
            </a:r>
          </a:p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Gastos de Capital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AB14DC56-3245-4711-9AF6-438C0A09795B}"/>
              </a:ext>
            </a:extLst>
          </p:cNvPr>
          <p:cNvSpPr txBox="1"/>
          <p:nvPr/>
        </p:nvSpPr>
        <p:spPr>
          <a:xfrm>
            <a:off x="4827208" y="2152285"/>
            <a:ext cx="958358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(+)Otros Ingresos Corrientes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E38E0F36-D4FE-423B-8C2F-82FD3B35D68F}"/>
              </a:ext>
            </a:extLst>
          </p:cNvPr>
          <p:cNvSpPr txBox="1"/>
          <p:nvPr/>
        </p:nvSpPr>
        <p:spPr>
          <a:xfrm>
            <a:off x="5795493" y="2165663"/>
            <a:ext cx="958358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(+)Rentas de la Propiedad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E343791C-EA42-4A3C-A597-4B01EE7C1377}"/>
              </a:ext>
            </a:extLst>
          </p:cNvPr>
          <p:cNvSpPr txBox="1"/>
          <p:nvPr/>
        </p:nvSpPr>
        <p:spPr>
          <a:xfrm>
            <a:off x="1672997" y="3201966"/>
            <a:ext cx="985225" cy="242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(-)Emergencias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3F3853AF-5E68-4114-837D-DFEA8AE401B4}"/>
              </a:ext>
            </a:extLst>
          </p:cNvPr>
          <p:cNvSpPr txBox="1"/>
          <p:nvPr/>
        </p:nvSpPr>
        <p:spPr>
          <a:xfrm>
            <a:off x="2979478" y="3170526"/>
            <a:ext cx="1060617" cy="571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(-)Traspaso a</a:t>
            </a:r>
          </a:p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 Programa de Funcionamiento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ABF8B9F-B4FD-48C2-8987-4EE627D62829}"/>
              </a:ext>
            </a:extLst>
          </p:cNvPr>
          <p:cNvSpPr txBox="1"/>
          <p:nvPr/>
        </p:nvSpPr>
        <p:spPr>
          <a:xfrm>
            <a:off x="4168659" y="3190885"/>
            <a:ext cx="1060617" cy="571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(-)Rebajas de marco por Traspaso a</a:t>
            </a:r>
          </a:p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 IND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130D54A4-D40C-4351-BD54-313F95648297}"/>
              </a:ext>
            </a:extLst>
          </p:cNvPr>
          <p:cNvSpPr txBox="1"/>
          <p:nvPr/>
        </p:nvSpPr>
        <p:spPr>
          <a:xfrm>
            <a:off x="7574658" y="2566479"/>
            <a:ext cx="14168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Presupuesto Ley 2023, Proyectado</a:t>
            </a:r>
          </a:p>
          <a:p>
            <a:pPr algn="ctr"/>
            <a:r>
              <a:rPr lang="es-CL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$133.006.311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1F9E920E-15F0-4797-8906-D3E19785F7FB}"/>
              </a:ext>
            </a:extLst>
          </p:cNvPr>
          <p:cNvSpPr txBox="1"/>
          <p:nvPr/>
        </p:nvSpPr>
        <p:spPr>
          <a:xfrm>
            <a:off x="5417516" y="3170526"/>
            <a:ext cx="1060617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s-AR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(-)Rebajas en Trámite</a:t>
            </a:r>
          </a:p>
        </p:txBody>
      </p:sp>
      <p:pic>
        <p:nvPicPr>
          <p:cNvPr id="19" name="Imagen 14">
            <a:extLst>
              <a:ext uri="{FF2B5EF4-FFF2-40B4-BE49-F238E27FC236}">
                <a16:creationId xmlns:a16="http://schemas.microsoft.com/office/drawing/2014/main" id="{86B3988A-1074-4D97-8420-6135F2F59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11" y="1904793"/>
            <a:ext cx="503899" cy="660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ipres - Ministerio de educación">
            <a:extLst>
              <a:ext uri="{FF2B5EF4-FFF2-40B4-BE49-F238E27FC236}">
                <a16:creationId xmlns:a16="http://schemas.microsoft.com/office/drawing/2014/main" id="{E7483E2F-096C-47FB-A625-106C34A64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86" y="2092222"/>
            <a:ext cx="820807" cy="39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917179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Elements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264653"/>
      </a:accent1>
      <a:accent2>
        <a:srgbClr val="2A9D8F"/>
      </a:accent2>
      <a:accent3>
        <a:srgbClr val="8AB17D"/>
      </a:accent3>
      <a:accent4>
        <a:srgbClr val="E76F51"/>
      </a:accent4>
      <a:accent5>
        <a:srgbClr val="F4A261"/>
      </a:accent5>
      <a:accent6>
        <a:srgbClr val="E9C46A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5516</TotalTime>
  <Words>819</Words>
  <Application>Microsoft Office PowerPoint</Application>
  <PresentationFormat>Presentación en pantalla (16:9)</PresentationFormat>
  <Paragraphs>168</Paragraphs>
  <Slides>19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13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33" baseType="lpstr">
      <vt:lpstr>Arial</vt:lpstr>
      <vt:lpstr>Bahnschrift Condensed</vt:lpstr>
      <vt:lpstr>Calibri</vt:lpstr>
      <vt:lpstr>Calibri Light</vt:lpstr>
      <vt:lpstr>Fira Sans</vt:lpstr>
      <vt:lpstr>Fira Sans Extra Condensed</vt:lpstr>
      <vt:lpstr>Fira Sans Extra Condensed Medium</vt:lpstr>
      <vt:lpstr>Leelawadee</vt:lpstr>
      <vt:lpstr>Roboto</vt:lpstr>
      <vt:lpstr>Times New Roman</vt:lpstr>
      <vt:lpstr>Verdana</vt:lpstr>
      <vt:lpstr>Wingdings</vt:lpstr>
      <vt:lpstr>ヒラギノ角ゴ Pro W3</vt:lpstr>
      <vt:lpstr>Design Elements Infographics by Slidesgo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PROGRAMA DE INVERSIÓN REGIONAL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ESTADOS DE PROCESOS LICITATORIOS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Infographics</dc:title>
  <dc:creator>Marjolaine Celis</dc:creator>
  <cp:lastModifiedBy>Juan Veragua Segura</cp:lastModifiedBy>
  <cp:revision>265</cp:revision>
  <cp:lastPrinted>2022-05-02T21:10:59Z</cp:lastPrinted>
  <dcterms:modified xsi:type="dcterms:W3CDTF">2023-11-20T14:06:10Z</dcterms:modified>
</cp:coreProperties>
</file>