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74" r:id="rId5"/>
    <p:sldId id="278" r:id="rId6"/>
    <p:sldId id="277" r:id="rId7"/>
    <p:sldId id="286" r:id="rId8"/>
    <p:sldId id="287" r:id="rId9"/>
    <p:sldId id="288" r:id="rId10"/>
    <p:sldId id="289" r:id="rId11"/>
    <p:sldId id="290" r:id="rId12"/>
    <p:sldId id="292" r:id="rId13"/>
    <p:sldId id="295" r:id="rId14"/>
    <p:sldId id="298" r:id="rId15"/>
    <p:sldId id="296" r:id="rId16"/>
    <p:sldId id="294" r:id="rId17"/>
    <p:sldId id="297" r:id="rId18"/>
    <p:sldId id="291" r:id="rId19"/>
    <p:sldId id="285" r:id="rId20"/>
  </p:sldIdLst>
  <p:sldSz cx="12192000" cy="6858000"/>
  <p:notesSz cx="6858000" cy="9144000"/>
  <p:custDataLst>
    <p:tags r:id="rId22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BEF"/>
    <a:srgbClr val="FCE6D0"/>
    <a:srgbClr val="66CCFF"/>
    <a:srgbClr val="3399FF"/>
    <a:srgbClr val="99CCFF"/>
    <a:srgbClr val="012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6" autoAdjust="0"/>
    <p:restoredTop sz="94704"/>
  </p:normalViewPr>
  <p:slideViewPr>
    <p:cSldViewPr snapToGrid="0" snapToObjects="1">
      <p:cViewPr varScale="1">
        <p:scale>
          <a:sx n="87" d="100"/>
          <a:sy n="87" d="100"/>
        </p:scale>
        <p:origin x="-61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9DA35-C04F-4704-921A-61006C664A83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73EBC-C5A0-4AA5-B813-3478B86F88B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926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014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505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463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83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83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838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838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73EBC-C5A0-4AA5-B813-3478B86F88BC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83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53D6CE-E444-146C-AC1F-11B7D52CA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6EFC876-FBF5-6CFD-F22B-E7C9477B4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6361C98-0C11-F35A-D46A-EBD8CAE66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ADFDD06-983C-7978-BA02-BC1A161B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2E1834D-46F9-3B5F-0FE9-46DBB5E7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156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D9AD12-22AF-539C-0AC7-0BA54639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FA70694-14F8-265A-FE7F-1818707A3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C1EC558-FC7E-E257-C40A-72AB0D9DC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887AC0F-5E82-6B47-CDC7-A9E6F968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7016AC6-9003-4DFE-64A3-E1130639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081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E41501F-4CAD-B63D-4162-5B4F7499E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B13397F-9F2C-6A76-D182-9B26D69CB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CB2DD97-FB58-F733-990F-44040A7F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A7573A2-44B1-4FF3-D8F8-810E041A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BFFE4BC-D239-707E-D79E-A31F8F3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561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567507-06FA-9287-24E1-0FC013FE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60134B5-D362-1F35-619F-6526A2CDE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2565873-CF6E-36EE-2057-71855A5F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70135F5-D800-999C-5E3F-F900AE8FE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11294A1-6C00-0F7A-B647-06871A8C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02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9042928-1CD7-FE2B-80E3-B318503B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8322A107-EBD4-9E13-A175-8ABE1C438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61BAB2F-89FD-CD29-8F69-05395E2B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147A412-90AB-C723-D577-AC011EFF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3590C87-EC77-6E73-FDB8-1684C455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956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692C5B-E269-8004-4CB5-5C9FBBBB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7DC0F32-8CE7-8AD3-EFD1-08231A0B1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D4B896B-FF06-61C0-BCC9-BFB524C5D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78B2CE8-364B-9B69-5B58-8A990F1C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89A404F-EF31-884E-0B95-F3129A81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394CE71-9F68-B777-3AD1-0292D018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550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E780E22-2BE3-0FEF-016E-6C9B0007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B22A494-2E40-903D-9850-8C92AD8E9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E0829D0-3774-B465-CD6E-69D59A438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E1D8A7BF-44AF-A092-10AB-D34B1F4D1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FDAC7D01-1963-D26B-C77C-7442B6BFE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2127E67-0654-FCA0-3AA7-3E0E86E85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34089EC-54FC-6161-A851-5CE70AA57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0727320-C147-F2E5-6068-C07890B1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978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A3F151-1A65-E02C-8D13-D878B8C9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9A3B9B0-7D32-729C-A9D1-7EE2856A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45213F17-A464-2514-DE49-4F25F99B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551A7940-2CBF-F7D7-6A97-6298E5A1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623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EDEFE96-95F5-30E5-A766-E5DD1B75C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1E74E3F-4C83-F7C0-9C3F-12318FE5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00E7C2D-ACB6-9FA8-D321-44CF25A1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87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064E4C-804B-C8B8-B0ED-479A52A1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119CD0F-94F5-EFCF-2D9C-62A5C44F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F3D3C6C-A99B-11A9-21F9-34004F536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A088840-4147-A738-46BC-973EBB3D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08A953-DDD5-27FC-FB8F-DC249D1E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B6142E7-E2F0-8356-E9DB-7A2C5E29C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8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5C553E-F9E4-DC4D-D0F5-DB00863F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650DA15-DC1A-73A0-007A-7C947195D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9325646-3647-FAB7-8A0D-4FED13BFB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B0159A3-3BAE-32E9-7B35-4A0749BC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3E4600A-3B92-3790-CBF9-85245D73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27F09C8-8985-05DB-B54E-5854ED8B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220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E7A3661-FCE0-BD1F-1379-3D9CF2F1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D01B17E-64A8-E9C1-E6FF-9769D70CC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3ABC63F-4E16-60CC-0C36-8A5F958C0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BBE26-D152-4442-BD11-1CAF2112E0AF}" type="datetimeFigureOut">
              <a:rPr lang="es-CL" smtClean="0"/>
              <a:t>02-01-2024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14E2823-8C36-28D5-B0F0-16D63ABAD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BDB5CB8-3D73-8009-3CFA-D9F569D13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F956E-4745-6B41-B2D1-CDF39A565CF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110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F5D22CD-D39B-B016-72F9-F3117B2F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9950" b="31905"/>
          <a:stretch/>
        </p:blipFill>
        <p:spPr bwMode="auto">
          <a:xfrm>
            <a:off x="805543" y="561767"/>
            <a:ext cx="10160652" cy="534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Ucsc y su rol en la conformada Mesa Social Covid-19 Gobierno Regio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957943" y="696685"/>
            <a:ext cx="9906000" cy="513261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26" name="Picture 2" descr="GORE Bío-Bío">
            <a:extLst>
              <a:ext uri="{FF2B5EF4-FFF2-40B4-BE49-F238E27FC236}">
                <a16:creationId xmlns="" xmlns:a16="http://schemas.microsoft.com/office/drawing/2014/main" id="{94BBB43C-AD84-EDE4-CD4B-16706B35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32" y="4708886"/>
            <a:ext cx="1277937" cy="20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E53939F-2F92-A3F5-14C5-1B75CCEBA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0229"/>
            <a:ext cx="9144000" cy="740892"/>
          </a:xfrm>
        </p:spPr>
        <p:txBody>
          <a:bodyPr>
            <a:normAutofit/>
          </a:bodyPr>
          <a:lstStyle/>
          <a:p>
            <a:r>
              <a:rPr lang="es-CL" sz="4000" b="1" dirty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INFORME </a:t>
            </a:r>
            <a:r>
              <a:rPr lang="es-CL" sz="4000" b="1" dirty="0" smtClean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SEGUNDO TRIMESTRE 2023.</a:t>
            </a:r>
            <a:endParaRPr lang="es-CL" sz="4000" dirty="0">
              <a:solidFill>
                <a:srgbClr val="012A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DFE0981-C49E-FF36-39C6-124520EB3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4971" y="2058796"/>
            <a:ext cx="6770915" cy="325908"/>
          </a:xfrm>
        </p:spPr>
        <p:txBody>
          <a:bodyPr>
            <a:normAutofit fontScale="47500" lnSpcReduction="20000"/>
          </a:bodyPr>
          <a:lstStyle/>
          <a:p>
            <a:r>
              <a:rPr lang="es-CL" sz="4000" b="1" dirty="0" smtClean="0">
                <a:solidFill>
                  <a:srgbClr val="012A59"/>
                </a:solidFill>
                <a:latin typeface="Lato" panose="020F0502020204030203" pitchFamily="34" charset="0"/>
              </a:rPr>
              <a:t>CUMPLIMIENTO DE FUNCIONES – JEFE UNIDAD DE CONTROL (S)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788229" y="3483428"/>
            <a:ext cx="4615542" cy="8327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s-ES" sz="2800" cap="all" dirty="0"/>
              <a:t>UNIDAD DE CONTROL</a:t>
            </a:r>
          </a:p>
          <a:p>
            <a:endParaRPr lang="es-ES" sz="2800" cap="all" dirty="0"/>
          </a:p>
          <a:p>
            <a:r>
              <a:rPr lang="es-ES" sz="2800" cap="all" dirty="0" smtClean="0"/>
              <a:t>Gobierno  Regional  del  Biobío.</a:t>
            </a:r>
            <a:endParaRPr lang="es-ES" sz="2800" cap="all" dirty="0"/>
          </a:p>
        </p:txBody>
      </p:sp>
      <p:pic>
        <p:nvPicPr>
          <p:cNvPr id="12" name="Imagen 5">
            <a:extLst>
              <a:ext uri="{FF2B5EF4-FFF2-40B4-BE49-F238E27FC236}">
                <a16:creationId xmlns="" xmlns:a16="http://schemas.microsoft.com/office/drawing/2014/main" id="{74751215-CC06-22EC-188F-E0821AD3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175" y="-2949"/>
            <a:ext cx="6981825" cy="128430"/>
          </a:xfrm>
          <a:prstGeom prst="rect">
            <a:avLst/>
          </a:prstGeom>
        </p:spPr>
      </p:pic>
      <p:pic>
        <p:nvPicPr>
          <p:cNvPr id="13" name="Imagen 5">
            <a:extLst>
              <a:ext uri="{FF2B5EF4-FFF2-40B4-BE49-F238E27FC236}">
                <a16:creationId xmlns="" xmlns:a16="http://schemas.microsoft.com/office/drawing/2014/main" id="{74751215-CC06-22EC-188F-E0821AD3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772" y="6736407"/>
            <a:ext cx="6981825" cy="128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4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592127" y="334736"/>
            <a:ext cx="8794748" cy="634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503225" y="419787"/>
            <a:ext cx="8982529" cy="44018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OTRAS ACTIVIDADES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22190" y="1178881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652866" y="1342166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>
                <a:solidFill>
                  <a:schemeClr val="tx1"/>
                </a:solidFill>
              </a:rPr>
              <a:t>Revisión de </a:t>
            </a:r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“Programa de Recuperación de los Servicios Ambientales de los Ecosistemas de la Provincia de Arauco” </a:t>
            </a:r>
            <a:r>
              <a:rPr lang="es-CL" sz="1600" dirty="0">
                <a:solidFill>
                  <a:schemeClr val="tx1"/>
                </a:solidFill>
              </a:rPr>
              <a:t>(PRELA), Código BIP 30369744-0, del 23.12.2016, entre el Gobierno Regional del Biobío y el Ministerio del Medio Ambiente – Subsecretaría del Medio Ambiente.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117777" y="1174449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6348453" y="1337734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“AUDITORIA </a:t>
            </a:r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ESTADOS FINANCIEROS 2022 SERVICIO DE </a:t>
            </a:r>
            <a:r>
              <a:rPr lang="es-C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BIENESTAR” </a:t>
            </a:r>
            <a:r>
              <a:rPr lang="es-CL" sz="1600" dirty="0">
                <a:solidFill>
                  <a:schemeClr val="tx1"/>
                </a:solidFill>
              </a:rPr>
              <a:t>Gobierno Regional del Biobío.22.02.2023.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11162" y="3030649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Rectángulo"/>
          <p:cNvSpPr/>
          <p:nvPr/>
        </p:nvSpPr>
        <p:spPr>
          <a:xfrm>
            <a:off x="641838" y="3193934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Revisión de Informe CDC </a:t>
            </a:r>
            <a:r>
              <a:rPr lang="es-CL" sz="1600" dirty="0">
                <a:solidFill>
                  <a:schemeClr val="tx1"/>
                </a:solidFill>
              </a:rPr>
              <a:t>(Convenio de Desempeño Colectivo). el día 13 de enero, deben estar enviados los certificados de aprobación de las metas del CDC 2022. Todas las Divisiones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6106749" y="3026217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Rectángulo"/>
          <p:cNvSpPr/>
          <p:nvPr/>
        </p:nvSpPr>
        <p:spPr>
          <a:xfrm>
            <a:off x="6337425" y="3189502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Jornada de Capacitación </a:t>
            </a:r>
            <a:r>
              <a:rPr lang="es-CL" sz="1600" dirty="0">
                <a:solidFill>
                  <a:schemeClr val="tx1"/>
                </a:solidFill>
              </a:rPr>
              <a:t>sobre normativa de la ley N° 20.880 sobre Probidad en la Función Pública y Prevención de los Conflictos de Intereses,  impartido por Contraloría General de la República.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422190" y="4894515"/>
            <a:ext cx="11227746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Rectángulo"/>
          <p:cNvSpPr/>
          <p:nvPr/>
        </p:nvSpPr>
        <p:spPr>
          <a:xfrm>
            <a:off x="652866" y="5057800"/>
            <a:ext cx="10744340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dirty="0" smtClean="0">
                <a:solidFill>
                  <a:schemeClr val="tx1"/>
                </a:solidFill>
              </a:rPr>
              <a:t>Revisión al Cumplimiento </a:t>
            </a:r>
            <a:r>
              <a:rPr lang="es-CL" sz="1600" dirty="0">
                <a:solidFill>
                  <a:schemeClr val="tx1"/>
                </a:solidFill>
              </a:rPr>
              <a:t>a la Ley N°20.880, sobre “Probidad en la Función Pública y Prevención de los Conflictos de Intereses”, donde el GORE solicita actualizar la Declaración de Intereses y Patrimonio, en el sistema y plataforma (DIP) de la </a:t>
            </a:r>
            <a:r>
              <a:rPr lang="es-CL" sz="1600" dirty="0" smtClean="0">
                <a:solidFill>
                  <a:schemeClr val="tx1"/>
                </a:solidFill>
              </a:rPr>
              <a:t>CGR. </a:t>
            </a:r>
            <a:br>
              <a:rPr lang="es-CL" sz="1600" dirty="0" smtClean="0">
                <a:solidFill>
                  <a:schemeClr val="tx1"/>
                </a:solidFill>
              </a:rPr>
            </a:br>
            <a:r>
              <a:rPr lang="es-CL" sz="1600" dirty="0" smtClean="0">
                <a:solidFill>
                  <a:schemeClr val="tx1"/>
                </a:solidFill>
              </a:rPr>
              <a:t/>
            </a:r>
            <a:br>
              <a:rPr lang="es-CL" sz="1600" dirty="0" smtClean="0">
                <a:solidFill>
                  <a:schemeClr val="tx1"/>
                </a:solidFill>
              </a:rPr>
            </a:br>
            <a:r>
              <a:rPr lang="es-CL" sz="1600" dirty="0" smtClean="0">
                <a:solidFill>
                  <a:schemeClr val="tx1"/>
                </a:solidFill>
              </a:rPr>
              <a:t>A la fecha, los funcionarios se encuentran </a:t>
            </a:r>
            <a:r>
              <a:rPr lang="es-CL" sz="16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declarados. </a:t>
            </a:r>
            <a:endParaRPr lang="es-CL" sz="16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69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59442" y="1170594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490118" y="1333879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400" dirty="0">
                <a:solidFill>
                  <a:schemeClr val="tx1"/>
                </a:solidFill>
              </a:rPr>
              <a:t>Revisión de “Programa </a:t>
            </a:r>
            <a:r>
              <a:rPr 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SEREMI DE MEDIO AMBIENTE – RECAMBIO DE CALEFACTORES</a:t>
            </a:r>
            <a:r>
              <a:rPr lang="es-CL" sz="1400" dirty="0">
                <a:solidFill>
                  <a:schemeClr val="tx1"/>
                </a:solidFill>
              </a:rPr>
              <a:t>”, Código BIP 40002350-0 del 03.09.2021, entre el Gobierno Regional del Biobío y el Ministerio del Medio Ambiente – Subsecretaría del Medio </a:t>
            </a:r>
            <a:r>
              <a:rPr lang="es-CL" sz="1400" dirty="0" smtClean="0">
                <a:solidFill>
                  <a:schemeClr val="tx1"/>
                </a:solidFill>
              </a:rPr>
              <a:t>Ambiente, por $4.000.000.000. Se han hecho dos transferencias por $1.967.412.188.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 t="18301" r="32429" b="4302"/>
          <a:stretch/>
        </p:blipFill>
        <p:spPr bwMode="auto">
          <a:xfrm>
            <a:off x="7156450" y="329798"/>
            <a:ext cx="4752566" cy="5572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237386" y="3625656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468062" y="3788941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/>
                </a:solidFill>
              </a:rPr>
              <a:t>Extensos plazos de elaboración y aprobación en bases de licitación.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/>
                </a:solidFill>
              </a:rPr>
              <a:t>Emisión de Resoluciones de adjudicación y elaboración de contratos.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 smtClean="0">
                <a:solidFill>
                  <a:schemeClr val="tx1"/>
                </a:solidFill>
              </a:rPr>
              <a:t>Emisión de ordenes de compra y aprobación de recursos ministeriales para la instalación.</a:t>
            </a:r>
          </a:p>
        </p:txBody>
      </p:sp>
    </p:spTree>
    <p:extLst>
      <p:ext uri="{BB962C8B-B14F-4D97-AF65-F5344CB8AC3E}">
        <p14:creationId xmlns:p14="http://schemas.microsoft.com/office/powerpoint/2010/main" val="50769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2555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592127" y="334736"/>
            <a:ext cx="8794748" cy="634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503225" y="419787"/>
            <a:ext cx="8982529" cy="44018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OTRAS ACTIVIDADES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22190" y="1178881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652866" y="1342166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L" sz="1600" dirty="0" smtClean="0">
                <a:solidFill>
                  <a:schemeClr val="tx1"/>
                </a:solidFill>
              </a:rPr>
              <a:t>En marzo, se </a:t>
            </a:r>
            <a:r>
              <a:rPr lang="es-CL" sz="1600" dirty="0">
                <a:solidFill>
                  <a:schemeClr val="tx1"/>
                </a:solidFill>
              </a:rPr>
              <a:t>realizó una capacitación sobre normativa de la ley N° 20.880 sobre </a:t>
            </a:r>
            <a:r>
              <a:rPr lang="es-CL" sz="1600" b="1" dirty="0">
                <a:solidFill>
                  <a:schemeClr val="tx1"/>
                </a:solidFill>
              </a:rPr>
              <a:t>Probidad en la Función Pública y Prevención de los Conflictos de Intereses</a:t>
            </a:r>
            <a:r>
              <a:rPr lang="es-CL" sz="1600" dirty="0">
                <a:solidFill>
                  <a:schemeClr val="tx1"/>
                </a:solidFill>
              </a:rPr>
              <a:t>,  impartido por Contraloría General de la República.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117777" y="1174449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6348453" y="1342166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dirty="0">
                <a:solidFill>
                  <a:schemeClr val="tx1"/>
                </a:solidFill>
              </a:rPr>
              <a:t>Seguimiento al Informe N°391 de </a:t>
            </a:r>
            <a:r>
              <a:rPr lang="es-CL" sz="1600" dirty="0" smtClean="0">
                <a:solidFill>
                  <a:schemeClr val="tx1"/>
                </a:solidFill>
              </a:rPr>
              <a:t>2022 emanado por la CGR </a:t>
            </a:r>
            <a:r>
              <a:rPr lang="es-CL" sz="1600" dirty="0">
                <a:solidFill>
                  <a:schemeClr val="tx1"/>
                </a:solidFill>
              </a:rPr>
              <a:t>“</a:t>
            </a:r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Auditoria a los Proyectos Financiados con el 6% FNDR”</a:t>
            </a:r>
            <a:r>
              <a:rPr lang="es-CL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22189" y="4929195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Rectángulo"/>
          <p:cNvSpPr/>
          <p:nvPr/>
        </p:nvSpPr>
        <p:spPr>
          <a:xfrm>
            <a:off x="652865" y="5092480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dirty="0">
                <a:solidFill>
                  <a:schemeClr val="tx1"/>
                </a:solidFill>
              </a:rPr>
              <a:t>Reunión con Jefes Unidades de Control de las Regiones Coquimbo, Los Ríos, Maule, Antofagasta, Tarapacá, Santiago. 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6128805" y="4910521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20 Rectángulo"/>
          <p:cNvSpPr/>
          <p:nvPr/>
        </p:nvSpPr>
        <p:spPr>
          <a:xfrm>
            <a:off x="6359481" y="5073806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dirty="0">
                <a:solidFill>
                  <a:schemeClr val="tx1"/>
                </a:solidFill>
              </a:rPr>
              <a:t>Reunión Jefes de Control con </a:t>
            </a:r>
            <a:r>
              <a:rPr lang="es-CL" sz="1600" dirty="0" smtClean="0">
                <a:solidFill>
                  <a:schemeClr val="tx1"/>
                </a:solidFill>
              </a:rPr>
              <a:t>SUBDERE.</a:t>
            </a:r>
            <a:r>
              <a:rPr lang="es-CL" sz="1600" dirty="0" smtClean="0"/>
              <a:t>.</a:t>
            </a:r>
            <a:endParaRPr lang="es-CL" sz="1600" dirty="0"/>
          </a:p>
        </p:txBody>
      </p:sp>
      <p:sp>
        <p:nvSpPr>
          <p:cNvPr id="22" name="21 Rectángulo"/>
          <p:cNvSpPr/>
          <p:nvPr/>
        </p:nvSpPr>
        <p:spPr>
          <a:xfrm>
            <a:off x="433218" y="3030649"/>
            <a:ext cx="5532159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22 Rectángulo"/>
          <p:cNvSpPr/>
          <p:nvPr/>
        </p:nvSpPr>
        <p:spPr>
          <a:xfrm>
            <a:off x="663894" y="3193934"/>
            <a:ext cx="5048753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sz="1600" dirty="0">
                <a:solidFill>
                  <a:schemeClr val="tx1"/>
                </a:solidFill>
              </a:rPr>
              <a:t>Se analizaron las </a:t>
            </a:r>
            <a:r>
              <a:rPr lang="es-CL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personerías </a:t>
            </a:r>
            <a:r>
              <a:rPr lang="es-C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jurídicas </a:t>
            </a:r>
            <a:r>
              <a:rPr lang="es-CL" sz="1600" dirty="0" smtClean="0">
                <a:solidFill>
                  <a:schemeClr val="tx1"/>
                </a:solidFill>
              </a:rPr>
              <a:t>de las </a:t>
            </a:r>
            <a:r>
              <a:rPr lang="es-CL" sz="1600" dirty="0">
                <a:solidFill>
                  <a:schemeClr val="tx1"/>
                </a:solidFill>
              </a:rPr>
              <a:t>Iniciativas del Programa de Inversión Regional 02, Subtitulo 33 “Transferencias de Capital”, Glosa 7.1</a:t>
            </a:r>
            <a:r>
              <a:rPr lang="es-CL" sz="1600" dirty="0" smtClean="0">
                <a:solidFill>
                  <a:schemeClr val="tx1"/>
                </a:solidFill>
              </a:rPr>
              <a:t> de la División de Desarrollo Social. </a:t>
            </a:r>
            <a:endParaRPr lang="es-CL" sz="1600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6128805" y="3030649"/>
            <a:ext cx="5532159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Rectángulo"/>
          <p:cNvSpPr/>
          <p:nvPr/>
        </p:nvSpPr>
        <p:spPr>
          <a:xfrm>
            <a:off x="6359481" y="3193934"/>
            <a:ext cx="5048753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 smtClean="0">
                <a:solidFill>
                  <a:schemeClr val="tx1"/>
                </a:solidFill>
              </a:rPr>
              <a:t>Como Unidad de Control y Auditoria, solicitamos a las Divisiones DAF y Social, un </a:t>
            </a:r>
            <a:r>
              <a:rPr lang="es-CL" sz="1600" dirty="0">
                <a:solidFill>
                  <a:schemeClr val="tx1"/>
                </a:solidFill>
              </a:rPr>
              <a:t>reporte sobre </a:t>
            </a:r>
            <a:r>
              <a:rPr lang="es-CL" sz="1600" dirty="0" smtClean="0">
                <a:solidFill>
                  <a:schemeClr val="tx1"/>
                </a:solidFill>
              </a:rPr>
              <a:t>la </a:t>
            </a:r>
            <a:r>
              <a:rPr lang="es-CL" sz="1600" dirty="0">
                <a:solidFill>
                  <a:schemeClr val="tx1"/>
                </a:solidFill>
              </a:rPr>
              <a:t>individualización del personal y/o prestadores de servicios, </a:t>
            </a:r>
            <a:r>
              <a:rPr lang="es-CL" sz="1600" dirty="0" smtClean="0">
                <a:solidFill>
                  <a:schemeClr val="tx1"/>
                </a:solidFill>
              </a:rPr>
              <a:t>de </a:t>
            </a:r>
            <a:r>
              <a:rPr lang="es-CL" sz="1600" dirty="0">
                <a:solidFill>
                  <a:schemeClr val="tx1"/>
                </a:solidFill>
              </a:rPr>
              <a:t>las Iniciativas del Programa de Inversión Regional 02, Subtitulo 33 “Transferencias de Capital”, Glosa 7.1</a:t>
            </a:r>
          </a:p>
        </p:txBody>
      </p:sp>
    </p:spTree>
    <p:extLst>
      <p:ext uri="{BB962C8B-B14F-4D97-AF65-F5344CB8AC3E}">
        <p14:creationId xmlns:p14="http://schemas.microsoft.com/office/powerpoint/2010/main" val="36122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59442" y="318090"/>
            <a:ext cx="5543187" cy="1399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490118" y="481375"/>
            <a:ext cx="5059781" cy="105749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22.05.2023, a CGR da Inicio a </a:t>
            </a:r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“Auditoria Corporación Regional de Desarrollo Biobío”</a:t>
            </a:r>
            <a:r>
              <a:rPr lang="es-CL" sz="1400" dirty="0" smtClean="0">
                <a:solidFill>
                  <a:schemeClr val="tx1"/>
                </a:solidFill>
              </a:rPr>
              <a:t>, con el fin de revisar los ingresos y gastos ejecutados en el periodo 01.01.2022 al 31.12.2022.</a:t>
            </a:r>
          </a:p>
        </p:txBody>
      </p:sp>
      <p:pic>
        <p:nvPicPr>
          <p:cNvPr id="15" name="14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5" t="18723" r="33593" b="11198"/>
          <a:stretch/>
        </p:blipFill>
        <p:spPr bwMode="auto">
          <a:xfrm>
            <a:off x="702528" y="1839817"/>
            <a:ext cx="4552518" cy="4629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6366055" y="4371275"/>
            <a:ext cx="5543187" cy="2003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Rectángulo"/>
          <p:cNvSpPr/>
          <p:nvPr/>
        </p:nvSpPr>
        <p:spPr>
          <a:xfrm>
            <a:off x="6596731" y="4527392"/>
            <a:ext cx="5059781" cy="171846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400" dirty="0" smtClean="0">
                <a:solidFill>
                  <a:schemeClr val="tx1"/>
                </a:solidFill>
              </a:rPr>
              <a:t>Se </a:t>
            </a:r>
            <a:r>
              <a:rPr lang="es-CL" sz="1400" dirty="0">
                <a:solidFill>
                  <a:schemeClr val="tx1"/>
                </a:solidFill>
              </a:rPr>
              <a:t>revisó el Instituto Regional de Administración de </a:t>
            </a:r>
            <a:r>
              <a:rPr lang="es-CL" sz="1400" dirty="0" smtClean="0">
                <a:solidFill>
                  <a:schemeClr val="tx1"/>
                </a:solidFill>
              </a:rPr>
              <a:t>Empresas </a:t>
            </a:r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(IRADE), </a:t>
            </a:r>
            <a:r>
              <a:rPr lang="es-CL" sz="1400" dirty="0" smtClean="0">
                <a:solidFill>
                  <a:schemeClr val="tx1"/>
                </a:solidFill>
              </a:rPr>
              <a:t>dentro del cual se solicitó: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Nómina </a:t>
            </a:r>
            <a:r>
              <a:rPr lang="es-ES" sz="1400" dirty="0">
                <a:solidFill>
                  <a:schemeClr val="tx1"/>
                </a:solidFill>
              </a:rPr>
              <a:t>de Programas con </a:t>
            </a:r>
            <a:r>
              <a:rPr lang="es-ES" sz="1400" dirty="0" smtClean="0">
                <a:solidFill>
                  <a:schemeClr val="tx1"/>
                </a:solidFill>
              </a:rPr>
              <a:t>IRADE, </a:t>
            </a:r>
            <a:r>
              <a:rPr lang="es-ES" sz="1400" dirty="0">
                <a:solidFill>
                  <a:schemeClr val="tx1"/>
                </a:solidFill>
              </a:rPr>
              <a:t>Código BIP, monto aprobado y montos transferidos a la fecha.</a:t>
            </a:r>
            <a:endParaRPr lang="es-CL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Convenios </a:t>
            </a:r>
            <a:r>
              <a:rPr lang="es-ES" sz="1400" dirty="0">
                <a:solidFill>
                  <a:schemeClr val="tx1"/>
                </a:solidFill>
              </a:rPr>
              <a:t>y resoluciones aprobatorias.</a:t>
            </a:r>
            <a:endParaRPr lang="es-CL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Individualización </a:t>
            </a:r>
            <a:r>
              <a:rPr lang="es-ES" sz="1400" dirty="0">
                <a:solidFill>
                  <a:schemeClr val="tx1"/>
                </a:solidFill>
              </a:rPr>
              <a:t>del personal y/o de  prestadores de </a:t>
            </a:r>
            <a:r>
              <a:rPr lang="es-ES" sz="1400" dirty="0" smtClean="0">
                <a:solidFill>
                  <a:schemeClr val="tx1"/>
                </a:solidFill>
              </a:rPr>
              <a:t>servicios</a:t>
            </a:r>
            <a:r>
              <a:rPr lang="es-CL" sz="1400" dirty="0" smtClean="0">
                <a:solidFill>
                  <a:schemeClr val="tx1"/>
                </a:solidFill>
              </a:rPr>
              <a:t>.</a:t>
            </a:r>
            <a:endParaRPr lang="es-CL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tx1"/>
                </a:solidFill>
              </a:rPr>
              <a:t>Contrapartes </a:t>
            </a:r>
            <a:r>
              <a:rPr lang="es-ES" sz="1400" dirty="0">
                <a:solidFill>
                  <a:schemeClr val="tx1"/>
                </a:solidFill>
              </a:rPr>
              <a:t>técnicas de esos Programas</a:t>
            </a:r>
            <a:r>
              <a:rPr lang="es-ES" sz="1400" dirty="0" smtClean="0">
                <a:solidFill>
                  <a:schemeClr val="tx1"/>
                </a:solidFill>
              </a:rPr>
              <a:t>.</a:t>
            </a:r>
            <a:endParaRPr lang="es-CL" sz="1400" dirty="0">
              <a:solidFill>
                <a:schemeClr val="tx1"/>
              </a:solidFill>
            </a:endParaRPr>
          </a:p>
        </p:txBody>
      </p:sp>
      <p:pic>
        <p:nvPicPr>
          <p:cNvPr id="20" name="19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t="17276" r="35433" b="18197"/>
          <a:stretch/>
        </p:blipFill>
        <p:spPr bwMode="auto">
          <a:xfrm>
            <a:off x="6763338" y="318090"/>
            <a:ext cx="4726565" cy="389116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83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9" name="18 Rectángulo"/>
          <p:cNvSpPr/>
          <p:nvPr/>
        </p:nvSpPr>
        <p:spPr>
          <a:xfrm>
            <a:off x="3165571" y="4513340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19 Rectángulo"/>
          <p:cNvSpPr/>
          <p:nvPr/>
        </p:nvSpPr>
        <p:spPr>
          <a:xfrm>
            <a:off x="3396247" y="4676625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400" dirty="0">
                <a:solidFill>
                  <a:schemeClr val="tx1"/>
                </a:solidFill>
              </a:rPr>
              <a:t>Oficio </a:t>
            </a:r>
            <a:r>
              <a:rPr lang="es-CL" sz="1400" dirty="0" smtClean="0">
                <a:solidFill>
                  <a:schemeClr val="tx1"/>
                </a:solidFill>
              </a:rPr>
              <a:t>N</a:t>
            </a:r>
            <a:r>
              <a:rPr lang="es-CL" sz="1400" dirty="0">
                <a:solidFill>
                  <a:schemeClr val="tx1"/>
                </a:solidFill>
              </a:rPr>
              <a:t>° </a:t>
            </a:r>
            <a:r>
              <a:rPr lang="es-CL" sz="1400" dirty="0" smtClean="0">
                <a:solidFill>
                  <a:schemeClr val="tx1"/>
                </a:solidFill>
              </a:rPr>
              <a:t>1032, Respuesta </a:t>
            </a:r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Solicitud del CORE</a:t>
            </a:r>
            <a:r>
              <a:rPr lang="es-CL" sz="1400" dirty="0" smtClean="0">
                <a:solidFill>
                  <a:schemeClr val="tx1"/>
                </a:solidFill>
              </a:rPr>
              <a:t>, sobre contenido de Informe Trimestral.</a:t>
            </a:r>
          </a:p>
        </p:txBody>
      </p:sp>
      <p:pic>
        <p:nvPicPr>
          <p:cNvPr id="23" name="22 Imagen"/>
          <p:cNvPicPr/>
          <p:nvPr/>
        </p:nvPicPr>
        <p:blipFill rotWithShape="1">
          <a:blip r:embed="rId5"/>
          <a:srcRect l="32337" t="14280" r="36673" b="36803"/>
          <a:stretch/>
        </p:blipFill>
        <p:spPr bwMode="auto">
          <a:xfrm>
            <a:off x="3538405" y="318090"/>
            <a:ext cx="4797517" cy="405560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74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0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59442" y="318090"/>
            <a:ext cx="5543187" cy="1399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490118" y="481375"/>
            <a:ext cx="5059781" cy="105749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19.05.23, se realiza Auditoria a </a:t>
            </a:r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“Fundación Mi Hogar Asuncionista”.</a:t>
            </a:r>
            <a:r>
              <a:rPr 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L" sz="1400" dirty="0" smtClean="0">
                <a:solidFill>
                  <a:schemeClr val="tx1"/>
                </a:solidFill>
              </a:rPr>
              <a:t>Se efectúa representación al Gobernador Regional de acuerdo al Art 68 </a:t>
            </a:r>
            <a:r>
              <a:rPr lang="es-CL" sz="1400" dirty="0">
                <a:solidFill>
                  <a:schemeClr val="tx1"/>
                </a:solidFill>
              </a:rPr>
              <a:t>quinquies DFL </a:t>
            </a:r>
            <a:r>
              <a:rPr lang="es-CL" sz="1400" dirty="0" smtClean="0">
                <a:solidFill>
                  <a:schemeClr val="tx1"/>
                </a:solidFill>
              </a:rPr>
              <a:t>1-19175 sobre Gobierno y Administración Regional..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388108" y="4433691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6618784" y="4596976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En éste informe, presenta hallazgos de criticidad alta, que requieren de un análisis y pronunciamiento jurídico, con el fin de resguardar la legalidad de las actuaciones inherentes al Gobernador Regional. </a:t>
            </a:r>
          </a:p>
        </p:txBody>
      </p:sp>
      <p:pic>
        <p:nvPicPr>
          <p:cNvPr id="17" name="16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14804" r="24552" b="5740"/>
          <a:stretch/>
        </p:blipFill>
        <p:spPr bwMode="auto">
          <a:xfrm>
            <a:off x="399099" y="2356414"/>
            <a:ext cx="5263872" cy="3252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15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14502" r="23814" b="5960"/>
          <a:stretch/>
        </p:blipFill>
        <p:spPr bwMode="auto">
          <a:xfrm>
            <a:off x="6667594" y="481375"/>
            <a:ext cx="4940109" cy="3649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21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59442" y="318090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490118" y="481375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Oficio Circular N° 2169</a:t>
            </a:r>
            <a:r>
              <a:rPr lang="es-CL" sz="1400" dirty="0" smtClean="0">
                <a:solidFill>
                  <a:schemeClr val="tx1"/>
                </a:solidFill>
              </a:rPr>
              <a:t>, el cual informa sobre prohibición de invertir los recursos traspasados en el Mercado de Capitales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6398882" y="4892595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6629558" y="5055880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Oficio Circular N° </a:t>
            </a:r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2467, </a:t>
            </a:r>
            <a:r>
              <a:rPr lang="es-CL" sz="1400" dirty="0" smtClean="0">
                <a:solidFill>
                  <a:schemeClr val="tx1"/>
                </a:solidFill>
              </a:rPr>
              <a:t>el cual informa sobre como las Unidades Ejecutoras deben pagar a terceros.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t="15560" r="29053" b="13745"/>
          <a:stretch/>
        </p:blipFill>
        <p:spPr bwMode="auto">
          <a:xfrm>
            <a:off x="6581843" y="316120"/>
            <a:ext cx="5177264" cy="4274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14631" r="28239" b="18210"/>
          <a:stretch/>
        </p:blipFill>
        <p:spPr bwMode="auto">
          <a:xfrm>
            <a:off x="411725" y="2342636"/>
            <a:ext cx="5238620" cy="425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77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48414" y="460059"/>
            <a:ext cx="4852397" cy="13991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457056" y="623344"/>
            <a:ext cx="4452141" cy="105749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iniciativas se encuentran en Contraloría General de la República y Fiscalía.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259442" y="2365636"/>
            <a:ext cx="4841369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468084" y="2528921"/>
            <a:ext cx="4441113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Nuestra Unidad de Control y Auditoría Interna empezó las investigaciones mediante distintas Auditorias (verde).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062397"/>
              </p:ext>
            </p:extLst>
          </p:nvPr>
        </p:nvGraphicFramePr>
        <p:xfrm>
          <a:off x="5332164" y="282190"/>
          <a:ext cx="6566187" cy="5956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337"/>
                <a:gridCol w="3966072"/>
                <a:gridCol w="1785057"/>
                <a:gridCol w="594721"/>
              </a:tblGrid>
              <a:tr h="37174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N°</a:t>
                      </a:r>
                      <a:endParaRPr lang="es-CL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NOMBRE INICIATIVA</a:t>
                      </a:r>
                      <a:endParaRPr lang="es-CL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RECEPTOR</a:t>
                      </a:r>
                      <a:endParaRPr lang="es-CL" sz="10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 smtClean="0">
                          <a:effectLst/>
                        </a:rPr>
                        <a:t>C o F</a:t>
                      </a:r>
                      <a:endParaRPr lang="es-CL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FONDO REACTIVACIÓN ECONÓMICA PYMES REGIÓN DEL BIOBÍO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CORPORACIÓN REGIONAL DE DESARROLLA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2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COMPETITIVIDAD DE OFERTA TURÍSTICA Y CREATIVA; PUESTA EN VALOR DE LA IDENTIDAD CULTURAL DE BIOBÍO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FUNDACIÓN PROCULTURA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C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3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POLITICA REGIONAL PARA PROMOVER EL BIENESTAR: BIOBIO VIVE SANO.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BONHOMIA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C-F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4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FORMACIÓN Y CAPACITACIÓN EN OFICIO: CRECE BIOBIO. 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INFOCAP JÓVENES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5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ARTICULACIÓN PARA LA ADAPTACIÓN A CAMBIO CLIMATICO EN MULCHEN Y HUALQUI.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EL ÁRBOL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6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CUIDADO INTEGRAL E INCLUSIVO ADULTOS MAYORES VULNERABLES DE CORONEL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ONG RED CULTIVARTE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C-F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7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PREVENCION ATENCIÓN Y FORMACIÓN SOBREVIVIENTES DE VG EN LA REGIÓN DEL BIOBÍO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ANTONIA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8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NIÑOS, NIÑAS Y ADOLESCENTES: VOCES DEL BIOBÍO PARA VIVIR SIN VIOLENCIA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HORIZONTE CIUDADANO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9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A ORGANIZACIONES DE VOLUNTARIADO IMPULSA VOLUNTARIADO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EDUCACIÓN FINANCIERA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10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DE APOYO Y DESARROLLO DE FERIAS LIBRES CRECE FERIAS BIOBÍO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INFOCAP JÓVENES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11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CAPACITACION PLATAFORMA PARA LA EMPLEABILIDAD FEMENINA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INFOCAP JÓVENES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12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EN MI ESTABLECIMIENTO EDUCACIONAL YO OPINO Y PARTICIPO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MI HOGAR ASUNCIONISTA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13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TRANSFERENCIA EMPLEABILIDAD Y EMPRENDIMIENTO PARA DISCAPACIDAD SEMILLA INCLUYE BIOBÍO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INCLUYE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C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 smtClean="0">
                          <a:effectLst/>
                        </a:rPr>
                        <a:t>14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 smtClean="0">
                          <a:effectLst/>
                        </a:rPr>
                        <a:t>TRANSFERENCIA PARA ESTUDIO SOBRE LA VIOLENCIA DE GÉNERO EN LA REGIÓN DEL BIOBÍO.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ANTONIA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15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CAPACITACION CIUDADANA PARA LAS FAMILIAS DE BARRIO NORTE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EN TI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C-F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16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ERRADICACION DE MICROBASURALES EN LAS COMUNAS DE ARAUCO, CURANILAHUE, LOS ÁLAMOS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LATINOAMERICANA DE INNOVACIÓN SOCIAL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17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>
                          <a:effectLst/>
                        </a:rPr>
                        <a:t>TRANSFERENCIA ACCIÓN REGIONAL CONTRA LA DISCRIMINACIÓN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FUNDACIÓN IGUALES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78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>
                          <a:effectLst/>
                        </a:rPr>
                        <a:t>18</a:t>
                      </a:r>
                      <a:endParaRPr lang="es-CL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TRANSFERENCIA FORMACIÓN LÍDERES Y CIUDADANOS JÓVENES PENCO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u="none" strike="noStrike" dirty="0">
                          <a:effectLst/>
                        </a:rPr>
                        <a:t>MUNICIPALIDAD DE PENCO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u="none" strike="noStrike" dirty="0">
                          <a:effectLst/>
                        </a:rPr>
                        <a:t>C</a:t>
                      </a:r>
                      <a:endParaRPr lang="es-C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66" marR="5666" marT="56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13 Rectángulo"/>
          <p:cNvSpPr/>
          <p:nvPr/>
        </p:nvSpPr>
        <p:spPr>
          <a:xfrm>
            <a:off x="270469" y="4479039"/>
            <a:ext cx="4830342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Rectángulo"/>
          <p:cNvSpPr/>
          <p:nvPr/>
        </p:nvSpPr>
        <p:spPr>
          <a:xfrm>
            <a:off x="479110" y="4642324"/>
            <a:ext cx="4430087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Dentro de las 15 medidas establecidas por el Gobernador Regional, a nuestra Unidad de Control y Auditoria se encuentra trabajando en su ordenamiento </a:t>
            </a:r>
            <a:r>
              <a:rPr lang="es-CL" sz="1400" dirty="0">
                <a:solidFill>
                  <a:schemeClr val="tx1"/>
                </a:solidFill>
              </a:rPr>
              <a:t>y </a:t>
            </a:r>
            <a:r>
              <a:rPr lang="es-CL" sz="1400" dirty="0" smtClean="0">
                <a:solidFill>
                  <a:schemeClr val="tx1"/>
                </a:solidFill>
              </a:rPr>
              <a:t>fortalecimiento interno </a:t>
            </a:r>
            <a:r>
              <a:rPr lang="es-CL" sz="1400" dirty="0">
                <a:solidFill>
                  <a:schemeClr val="tx1"/>
                </a:solidFill>
              </a:rPr>
              <a:t>mediante la asesoría especializada del Ex – Contralor Sr. Manuel Cerda S</a:t>
            </a:r>
            <a:r>
              <a:rPr lang="es-CL" sz="1400" dirty="0" smtClean="0">
                <a:solidFill>
                  <a:schemeClr val="tx1"/>
                </a:solidFill>
              </a:rPr>
              <a:t>. y en las Bases de Auditoria Externa.</a:t>
            </a:r>
          </a:p>
        </p:txBody>
      </p:sp>
    </p:spTree>
    <p:extLst>
      <p:ext uri="{BB962C8B-B14F-4D97-AF65-F5344CB8AC3E}">
        <p14:creationId xmlns:p14="http://schemas.microsoft.com/office/powerpoint/2010/main" val="97472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1" grpId="0" animBg="1"/>
      <p:bldP spid="2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115956" y="0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pic>
        <p:nvPicPr>
          <p:cNvPr id="24" name="23 Imagen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2" t="16034" r="3914" b="12875"/>
          <a:stretch/>
        </p:blipFill>
        <p:spPr bwMode="auto">
          <a:xfrm>
            <a:off x="6092327" y="543239"/>
            <a:ext cx="5840432" cy="41630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248414" y="835883"/>
            <a:ext cx="5543187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25 Rectángulo"/>
          <p:cNvSpPr/>
          <p:nvPr/>
        </p:nvSpPr>
        <p:spPr>
          <a:xfrm>
            <a:off x="479090" y="999168"/>
            <a:ext cx="5059781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Se detectaron, en el mes de julio rendiciones con facturas falsas por parte de Organizaciones que Postularon a las iniciativas subvenciones FNDR del Gobierno Regional.</a:t>
            </a:r>
          </a:p>
        </p:txBody>
      </p:sp>
      <p:pic>
        <p:nvPicPr>
          <p:cNvPr id="27" name="26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0846" r="4421" b="26240"/>
          <a:stretch/>
        </p:blipFill>
        <p:spPr bwMode="auto">
          <a:xfrm>
            <a:off x="143219" y="3230039"/>
            <a:ext cx="11789539" cy="348724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22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300" y="136367"/>
            <a:ext cx="6108700" cy="22592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4" y="441498"/>
            <a:ext cx="10363359" cy="583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3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131630" y="550677"/>
            <a:ext cx="10221686" cy="561609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4100164" y="2989391"/>
            <a:ext cx="42846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200" b="1" dirty="0" smtClean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MUCHAS  GRACIAS</a:t>
            </a:r>
            <a:endParaRPr lang="es-CL" sz="4200" b="1" u="sng" dirty="0">
              <a:solidFill>
                <a:srgbClr val="012A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0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obierno Regional Metropolitano de Santia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6" r="31572"/>
          <a:stretch/>
        </p:blipFill>
        <p:spPr bwMode="auto">
          <a:xfrm>
            <a:off x="511631" y="1957290"/>
            <a:ext cx="4419600" cy="24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163990" y="248775"/>
            <a:ext cx="5947317" cy="646770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6466290" y="1553940"/>
            <a:ext cx="48855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600" b="1" dirty="0" smtClean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¿QUE ES LA UNIDAD DE CONTROL </a:t>
            </a:r>
          </a:p>
          <a:p>
            <a:r>
              <a:rPr lang="es-CL" sz="2600" b="1" dirty="0" smtClean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GOBIERNO REGIONAL DEL BIOBÍO?.</a:t>
            </a:r>
            <a:endParaRPr lang="es-CL" sz="2600" b="1" u="sng" dirty="0">
              <a:solidFill>
                <a:srgbClr val="012A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21" name="20 CuadroTexto"/>
          <p:cNvSpPr txBox="1"/>
          <p:nvPr/>
        </p:nvSpPr>
        <p:spPr>
          <a:xfrm>
            <a:off x="5893689" y="2717710"/>
            <a:ext cx="603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200" dirty="0" smtClean="0"/>
              <a:t>EL ARTICULO 68 QUINQUIES DEL </a:t>
            </a:r>
            <a:r>
              <a:rPr lang="es-CL" sz="1200" dirty="0"/>
              <a:t>DFL </a:t>
            </a:r>
            <a:r>
              <a:rPr lang="es-CL" sz="1200" dirty="0" smtClean="0"/>
              <a:t>1-19175 el cual </a:t>
            </a:r>
            <a:r>
              <a:rPr lang="es-CL" sz="1200" cap="all" dirty="0" smtClean="0"/>
              <a:t>FIJA </a:t>
            </a:r>
            <a:r>
              <a:rPr lang="es-CL" sz="1200" cap="all" dirty="0"/>
              <a:t>EL TEXTO REFUNDIDO, COORDINADO, SISTEMATIZADO Y ACTUALIZADO DE LA LEY N° 19.175, ORGANICA CONSTITUCIONAL SOBRE GOBIERNO Y ADMINISTRACION </a:t>
            </a:r>
            <a:r>
              <a:rPr lang="es-CL" sz="1200" cap="all" dirty="0" smtClean="0"/>
              <a:t>REGIONAL, define a la Unidad de CONTROL COMO:</a:t>
            </a:r>
          </a:p>
          <a:p>
            <a:endParaRPr lang="es-CL" sz="1200" cap="all" dirty="0"/>
          </a:p>
          <a:p>
            <a:pPr algn="ctr"/>
            <a:r>
              <a:rPr lang="es-CL" sz="1200" b="1" cap="all" dirty="0" smtClean="0"/>
              <a:t>“… </a:t>
            </a:r>
            <a:r>
              <a:rPr lang="es-CL" sz="1200" b="1" dirty="0"/>
              <a:t>la que realizará la A</a:t>
            </a:r>
            <a:r>
              <a:rPr lang="es-CL" sz="1200" b="1" dirty="0" smtClean="0"/>
              <a:t>uditoría Operativa </a:t>
            </a:r>
            <a:r>
              <a:rPr lang="es-CL" sz="1200" b="1" dirty="0"/>
              <a:t>interna del </a:t>
            </a:r>
            <a:r>
              <a:rPr lang="es-CL" sz="1200" b="1" dirty="0" smtClean="0"/>
              <a:t>Gobierno Regional</a:t>
            </a:r>
            <a:r>
              <a:rPr lang="es-CL" sz="1200" b="1" dirty="0"/>
              <a:t>, con el objeto de fiscalizar la legalidad de sus actuaciones y controlar su ejecución financiera y </a:t>
            </a:r>
            <a:r>
              <a:rPr lang="es-CL" sz="1200" b="1" dirty="0" smtClean="0"/>
              <a:t>presupuestaria”.</a:t>
            </a:r>
            <a:endParaRPr lang="es-CL" sz="1200" b="1" dirty="0"/>
          </a:p>
        </p:txBody>
      </p:sp>
      <p:sp>
        <p:nvSpPr>
          <p:cNvPr id="22" name="21 Rectángulo"/>
          <p:cNvSpPr/>
          <p:nvPr/>
        </p:nvSpPr>
        <p:spPr>
          <a:xfrm>
            <a:off x="4280930" y="1512594"/>
            <a:ext cx="1017574" cy="197003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  <p:sp>
        <p:nvSpPr>
          <p:cNvPr id="23" name="22 Rectángulo"/>
          <p:cNvSpPr/>
          <p:nvPr/>
        </p:nvSpPr>
        <p:spPr>
          <a:xfrm>
            <a:off x="224388" y="3502540"/>
            <a:ext cx="1017574" cy="102591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129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300" y="136367"/>
            <a:ext cx="6108700" cy="2259204"/>
          </a:xfrm>
          <a:prstGeom prst="rect">
            <a:avLst/>
          </a:prstGeom>
        </p:spPr>
      </p:pic>
      <p:pic>
        <p:nvPicPr>
          <p:cNvPr id="5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6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11631" y="695818"/>
            <a:ext cx="441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600" b="1" dirty="0" smtClean="0">
                <a:solidFill>
                  <a:srgbClr val="012A5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OBLIGACIONES LEGALES:</a:t>
            </a:r>
            <a:endParaRPr lang="es-CL" sz="2600" b="1" dirty="0">
              <a:solidFill>
                <a:srgbClr val="012A5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246913" y="695818"/>
            <a:ext cx="668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Colaborar directamente con el </a:t>
            </a:r>
            <a:r>
              <a:rPr lang="es-CL" sz="1200" dirty="0" smtClean="0"/>
              <a:t>Consejo Regional </a:t>
            </a:r>
            <a:r>
              <a:rPr lang="es-CL" sz="1200" dirty="0"/>
              <a:t>en su función de fiscalización.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246914" y="1170509"/>
            <a:ext cx="6683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Emitir Informes trimestrales.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CL" sz="1200" dirty="0"/>
              <a:t>Estado de avance del ejercicio presupuestario del </a:t>
            </a:r>
            <a:r>
              <a:rPr lang="es-CL" sz="1200" dirty="0" smtClean="0"/>
              <a:t>Gobierno Regional.</a:t>
            </a:r>
            <a:endParaRPr lang="es-CL" sz="1200" dirty="0"/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CL" sz="1200" dirty="0" smtClean="0"/>
              <a:t>Sobre </a:t>
            </a:r>
            <a:r>
              <a:rPr lang="es-CL" sz="1200" dirty="0"/>
              <a:t>el flujo de gastos comprometidos para el año presupuestario en curso y ejercicios presupuestarios posteriores.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CL" sz="1200" dirty="0"/>
              <a:t>Respecto de los motivos por los cuales no fueron adjudicadas licitaciones públicas.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246914" y="2359885"/>
            <a:ext cx="668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Dar respuesta por escrito a las consultas y peticiones que sean patrocinadas por, a lo menos, un tercio de los consejeros presentes en la sesión en que se trate dicha consulta o petición.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246914" y="3097243"/>
            <a:ext cx="6683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Asesorar al consejo en la definición y evaluación de las auditorías externas que se decida contratar, en virtud de lo dispuesto en la letra b) del artículo 36 bis.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246914" y="3857341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Informar al Gobernador y al Consejo Regional sobre las reclamaciones de terceros (contratados por el gobierno regional, ejecución de iniciativas de inversión, o de servicios públicos o instituciones receptoras de transferencias establecidas en convenios).</a:t>
            </a:r>
          </a:p>
        </p:txBody>
      </p:sp>
      <p:sp>
        <p:nvSpPr>
          <p:cNvPr id="20" name="19 Rectángulo"/>
          <p:cNvSpPr/>
          <p:nvPr/>
        </p:nvSpPr>
        <p:spPr>
          <a:xfrm>
            <a:off x="5246914" y="4852331"/>
            <a:ext cx="668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Representar al G</a:t>
            </a:r>
            <a:r>
              <a:rPr lang="es-CL" sz="1200" dirty="0" smtClean="0"/>
              <a:t>obernador Regional en los </a:t>
            </a:r>
            <a:r>
              <a:rPr lang="es-CL" sz="1200" dirty="0"/>
              <a:t>actos del </a:t>
            </a:r>
            <a:r>
              <a:rPr lang="es-CL" sz="1200" dirty="0" smtClean="0"/>
              <a:t>Gobierno </a:t>
            </a:r>
            <a:r>
              <a:rPr lang="es-CL" sz="1200" dirty="0"/>
              <a:t>R</a:t>
            </a:r>
            <a:r>
              <a:rPr lang="es-CL" sz="1200" dirty="0" smtClean="0"/>
              <a:t>egional </a:t>
            </a:r>
            <a:r>
              <a:rPr lang="es-CL" sz="1200" dirty="0"/>
              <a:t>que estime ilegales.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5227434" y="5453550"/>
            <a:ext cx="670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s-CL" sz="1200" dirty="0"/>
              <a:t>El </a:t>
            </a:r>
            <a:r>
              <a:rPr lang="es-CL" sz="1200" dirty="0" smtClean="0"/>
              <a:t>Jefe </a:t>
            </a:r>
            <a:r>
              <a:rPr lang="es-CL" sz="1200" dirty="0"/>
              <a:t>de la </a:t>
            </a:r>
            <a:r>
              <a:rPr lang="es-CL" sz="1200" dirty="0" smtClean="0"/>
              <a:t>Unidad </a:t>
            </a:r>
            <a:r>
              <a:rPr lang="es-CL" sz="1200" dirty="0"/>
              <a:t>de </a:t>
            </a:r>
            <a:r>
              <a:rPr lang="es-CL" sz="1200" dirty="0" smtClean="0"/>
              <a:t>Control </a:t>
            </a:r>
            <a:r>
              <a:rPr lang="es-CL" sz="1200" dirty="0"/>
              <a:t>deberá dar cuenta al consejo regional, trimestralmente, sobre el cumplimiento de sus funciones.</a:t>
            </a:r>
          </a:p>
        </p:txBody>
      </p:sp>
      <p:pic>
        <p:nvPicPr>
          <p:cNvPr id="22" name="Picture 4" descr="Puede ser una imagen de una o varias personas, personas sentadas y personas de p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19208" b="11986"/>
          <a:stretch/>
        </p:blipFill>
        <p:spPr bwMode="auto">
          <a:xfrm>
            <a:off x="228596" y="2495551"/>
            <a:ext cx="4702635" cy="24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Rectángulo"/>
          <p:cNvSpPr/>
          <p:nvPr/>
        </p:nvSpPr>
        <p:spPr>
          <a:xfrm>
            <a:off x="195950" y="2634067"/>
            <a:ext cx="5018315" cy="217786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236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574140" y="1628775"/>
            <a:ext cx="5018315" cy="291465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758498" y="1543049"/>
            <a:ext cx="8794748" cy="3105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647825" y="2762934"/>
            <a:ext cx="8982529" cy="64633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CUMPLIMIENTO DE FUNCIONES 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JEFE UNIDAD DE CONTROL (S)</a:t>
            </a:r>
          </a:p>
        </p:txBody>
      </p:sp>
    </p:spTree>
    <p:extLst>
      <p:ext uri="{BB962C8B-B14F-4D97-AF65-F5344CB8AC3E}">
        <p14:creationId xmlns:p14="http://schemas.microsoft.com/office/powerpoint/2010/main" val="23003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300" y="213629"/>
            <a:ext cx="6108700" cy="2259204"/>
          </a:xfrm>
          <a:prstGeom prst="rect">
            <a:avLst/>
          </a:prstGeom>
        </p:spPr>
      </p:pic>
      <p:sp>
        <p:nvSpPr>
          <p:cNvPr id="28" name="27 Rectángulo"/>
          <p:cNvSpPr/>
          <p:nvPr/>
        </p:nvSpPr>
        <p:spPr>
          <a:xfrm>
            <a:off x="1502227" y="2472833"/>
            <a:ext cx="2394860" cy="53569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pic>
        <p:nvPicPr>
          <p:cNvPr id="6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89449" y="514350"/>
            <a:ext cx="3660843" cy="3105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26 Rectángulo"/>
          <p:cNvSpPr/>
          <p:nvPr/>
        </p:nvSpPr>
        <p:spPr>
          <a:xfrm>
            <a:off x="542656" y="652494"/>
            <a:ext cx="3354431" cy="282892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L" dirty="0">
                <a:solidFill>
                  <a:schemeClr val="tx1"/>
                </a:solidFill>
              </a:rPr>
              <a:t>El 06.12.22, mediante </a:t>
            </a:r>
            <a:r>
              <a:rPr lang="es-CL" dirty="0" smtClean="0">
                <a:solidFill>
                  <a:schemeClr val="tx1"/>
                </a:solidFill>
              </a:rPr>
              <a:t>Res. Ex. </a:t>
            </a:r>
            <a:r>
              <a:rPr lang="es-CL" dirty="0">
                <a:solidFill>
                  <a:schemeClr val="tx1"/>
                </a:solidFill>
              </a:rPr>
              <a:t>N°3438, el Gobernador Regional firmó un convenio de colaboración con la CGR, el cual conlleva 3 herramientas que fortalecerán la gestión </a:t>
            </a:r>
            <a:r>
              <a:rPr lang="es-CL" dirty="0" smtClean="0">
                <a:solidFill>
                  <a:schemeClr val="tx1"/>
                </a:solidFill>
              </a:rPr>
              <a:t>Institucional: 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8890000" y="2422739"/>
            <a:ext cx="3054350" cy="23936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/>
          <a:stretch/>
        </p:blipFill>
        <p:spPr bwMode="auto">
          <a:xfrm>
            <a:off x="4086224" y="213629"/>
            <a:ext cx="4624231" cy="6048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37650" y="2609850"/>
            <a:ext cx="2643139" cy="20560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chemeClr val="tx1"/>
                </a:solidFill>
              </a:rPr>
              <a:t>SAI.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chemeClr val="tx1"/>
                </a:solidFill>
              </a:rPr>
              <a:t>SISREC.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CL" dirty="0" smtClean="0">
                <a:solidFill>
                  <a:schemeClr val="tx1"/>
                </a:solidFill>
              </a:rPr>
              <a:t>Integridad</a:t>
            </a:r>
            <a:r>
              <a:rPr lang="es-CL" dirty="0">
                <a:solidFill>
                  <a:schemeClr val="tx1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75795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949282" y="323990"/>
            <a:ext cx="7275374" cy="646770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  <p:pic>
        <p:nvPicPr>
          <p:cNvPr id="1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0" y="3779472"/>
            <a:ext cx="5353320" cy="248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48750" y="452628"/>
            <a:ext cx="3660843" cy="3105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461124" y="692754"/>
            <a:ext cx="3236095" cy="259922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SISREC</a:t>
            </a:r>
            <a:r>
              <a:rPr lang="es-CL" dirty="0">
                <a:solidFill>
                  <a:schemeClr val="tx1"/>
                </a:solidFill>
              </a:rPr>
              <a:t> es una herramienta informática </a:t>
            </a:r>
            <a:r>
              <a:rPr lang="es-CL" dirty="0" smtClean="0">
                <a:solidFill>
                  <a:schemeClr val="tx1"/>
                </a:solidFill>
              </a:rPr>
              <a:t>que </a:t>
            </a:r>
            <a:r>
              <a:rPr lang="es-CL" dirty="0">
                <a:solidFill>
                  <a:schemeClr val="tx1"/>
                </a:solidFill>
              </a:rPr>
              <a:t>CGR puso a disposición de los servicios públicos del país, para permitir a los receptores de fondos públicos realizar las rendiciones de cuentas con documentación electrónica y digital de forma sencilla.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78411" y="428625"/>
            <a:ext cx="5264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600" b="1" dirty="0" smtClean="0">
                <a:solidFill>
                  <a:srgbClr val="012A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SISTEMA DE RENDICIÓN DE CUENTAS.</a:t>
            </a:r>
            <a:endParaRPr lang="es-CL" sz="2600" b="1" dirty="0">
              <a:solidFill>
                <a:srgbClr val="012A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</a:endParaRPr>
          </a:p>
        </p:txBody>
      </p:sp>
      <p:pic>
        <p:nvPicPr>
          <p:cNvPr id="11" name="10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4" t="16033" r="4404" b="13178"/>
          <a:stretch/>
        </p:blipFill>
        <p:spPr bwMode="auto">
          <a:xfrm>
            <a:off x="5876925" y="1267715"/>
            <a:ext cx="5962650" cy="458025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7129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767944" y="256478"/>
            <a:ext cx="7275374" cy="646770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  <p:pic>
        <p:nvPicPr>
          <p:cNvPr id="1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402455" y="323554"/>
            <a:ext cx="3660843" cy="3105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485560" y="1206747"/>
            <a:ext cx="3494631" cy="147732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 </a:t>
            </a:r>
            <a:r>
              <a:rPr lang="es-CL" dirty="0">
                <a:solidFill>
                  <a:schemeClr val="tx1"/>
                </a:solidFill>
              </a:rPr>
              <a:t>El software permite trabajar, almacenar y administrar en línea todos los procesos de planificación anual, asignaciones de trabajo y ejecución de las auditorías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119258" y="287178"/>
            <a:ext cx="49240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600" b="1" dirty="0" smtClean="0">
                <a:solidFill>
                  <a:srgbClr val="012A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</a:rPr>
              <a:t>SISTEMA DE AUDITORIA INTERNA.</a:t>
            </a:r>
            <a:endParaRPr lang="es-CL" sz="2600" b="1" dirty="0">
              <a:solidFill>
                <a:srgbClr val="012A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2" y="3853543"/>
            <a:ext cx="4177939" cy="224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4" t="16204" r="4254" b="13007"/>
          <a:stretch/>
        </p:blipFill>
        <p:spPr bwMode="auto">
          <a:xfrm>
            <a:off x="5113927" y="1265969"/>
            <a:ext cx="6583407" cy="476951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07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3B4BF9E-3E9B-243F-5437-47406AE1D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3"/>
          <a:stretch/>
        </p:blipFill>
        <p:spPr>
          <a:xfrm>
            <a:off x="6083299" y="136367"/>
            <a:ext cx="6108700" cy="22592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" y="-18010"/>
            <a:ext cx="4955177" cy="15437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4767944" y="256478"/>
            <a:ext cx="7275374" cy="646770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X|</a:t>
            </a:r>
            <a:endParaRPr lang="es-CL" dirty="0"/>
          </a:p>
        </p:txBody>
      </p:sp>
      <p:pic>
        <p:nvPicPr>
          <p:cNvPr id="18" name="Imagen 12">
            <a:extLst>
              <a:ext uri="{FF2B5EF4-FFF2-40B4-BE49-F238E27FC236}">
                <a16:creationId xmlns="" xmlns:a16="http://schemas.microsoft.com/office/drawing/2014/main" id="{6A251E6A-4B44-AC5C-A194-26D1E25C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79" y="6714508"/>
            <a:ext cx="4955177" cy="154378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48750" y="452628"/>
            <a:ext cx="4682481" cy="3105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Rectángulo"/>
          <p:cNvSpPr/>
          <p:nvPr/>
        </p:nvSpPr>
        <p:spPr>
          <a:xfrm>
            <a:off x="407245" y="685800"/>
            <a:ext cx="4365490" cy="25908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Busca fortalecer mediante el acompañamiento, diagnóstico y creación de capacidades, la gestión interna del Gobierno Regional. </a:t>
            </a:r>
            <a:endParaRPr lang="es-CL" dirty="0" smtClean="0">
              <a:solidFill>
                <a:schemeClr val="tx1"/>
              </a:solidFill>
            </a:endParaRPr>
          </a:p>
          <a:p>
            <a:pPr algn="ctr"/>
            <a:endParaRPr lang="es-CL" dirty="0">
              <a:solidFill>
                <a:schemeClr val="tx1"/>
              </a:solidFill>
            </a:endParaRPr>
          </a:p>
          <a:p>
            <a:pPr algn="ctr"/>
            <a:r>
              <a:rPr lang="es-CL" dirty="0" smtClean="0">
                <a:solidFill>
                  <a:schemeClr val="tx1"/>
                </a:solidFill>
              </a:rPr>
              <a:t>Mediante Res. Ex. </a:t>
            </a:r>
            <a:r>
              <a:rPr lang="es-CL" dirty="0">
                <a:solidFill>
                  <a:schemeClr val="tx1"/>
                </a:solidFill>
              </a:rPr>
              <a:t>N°1030 del </a:t>
            </a:r>
            <a:r>
              <a:rPr lang="es-CL" dirty="0" smtClean="0">
                <a:solidFill>
                  <a:schemeClr val="tx1"/>
                </a:solidFill>
              </a:rPr>
              <a:t>29.06.23, </a:t>
            </a:r>
            <a:r>
              <a:rPr lang="es-CL" dirty="0">
                <a:solidFill>
                  <a:schemeClr val="tx1"/>
                </a:solidFill>
              </a:rPr>
              <a:t>se designa integrantes del Comité de Integridad, quienes deberán formular y formalizar un Manual de Integridad.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577204" y="271790"/>
            <a:ext cx="6466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>
                <a:solidFill>
                  <a:srgbClr val="012A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GESTIÓN DE LA INTEGRIDAD INSTITUCIONAL</a:t>
            </a:r>
            <a:endParaRPr lang="es-CL" sz="2600" b="1" dirty="0">
              <a:solidFill>
                <a:srgbClr val="012A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1368" r="2804" b="2599"/>
          <a:stretch/>
        </p:blipFill>
        <p:spPr bwMode="auto">
          <a:xfrm>
            <a:off x="636004" y="3722914"/>
            <a:ext cx="3907972" cy="260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1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3" t="16012" r="3992" b="20914"/>
          <a:stretch/>
        </p:blipFill>
        <p:spPr bwMode="auto">
          <a:xfrm>
            <a:off x="5294176" y="1194469"/>
            <a:ext cx="6774632" cy="382053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796408" y="5558749"/>
            <a:ext cx="4682481" cy="8350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14 Rectángulo"/>
          <p:cNvSpPr/>
          <p:nvPr/>
        </p:nvSpPr>
        <p:spPr>
          <a:xfrm>
            <a:off x="6954904" y="5627914"/>
            <a:ext cx="4365490" cy="69668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Se realizaron diversas capacitaciones durante los meses de Abril – mayo y junio.</a:t>
            </a:r>
          </a:p>
        </p:txBody>
      </p:sp>
    </p:spTree>
    <p:extLst>
      <p:ext uri="{BB962C8B-B14F-4D97-AF65-F5344CB8AC3E}">
        <p14:creationId xmlns:p14="http://schemas.microsoft.com/office/powerpoint/2010/main" val="10707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9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5" t="14569" r="30493" b="15816"/>
          <a:stretch/>
        </p:blipFill>
        <p:spPr bwMode="auto">
          <a:xfrm>
            <a:off x="960651" y="187713"/>
            <a:ext cx="4838403" cy="4362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46314" y="4844138"/>
            <a:ext cx="5834744" cy="1705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14560" r="32902" b="8990"/>
          <a:stretch/>
        </p:blipFill>
        <p:spPr bwMode="auto">
          <a:xfrm>
            <a:off x="6988628" y="1193315"/>
            <a:ext cx="4725291" cy="5392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76990" y="5007423"/>
            <a:ext cx="5405727" cy="14131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CL" sz="1500" dirty="0" smtClean="0">
                <a:solidFill>
                  <a:schemeClr val="tx1"/>
                </a:solidFill>
              </a:rPr>
              <a:t>En mayo 23, la CGR realizó un </a:t>
            </a:r>
            <a:r>
              <a:rPr lang="es-CL" sz="1500" b="1" dirty="0" smtClean="0">
                <a:solidFill>
                  <a:schemeClr val="tx1"/>
                </a:solidFill>
              </a:rPr>
              <a:t>Taller AGIL</a:t>
            </a:r>
            <a:r>
              <a:rPr lang="es-CL" sz="1500" dirty="0" smtClean="0">
                <a:solidFill>
                  <a:schemeClr val="tx1"/>
                </a:solidFill>
              </a:rPr>
              <a:t>, </a:t>
            </a:r>
            <a:r>
              <a:rPr lang="es-CL" sz="1500" dirty="0">
                <a:solidFill>
                  <a:schemeClr val="tx1"/>
                </a:solidFill>
              </a:rPr>
              <a:t>(Autoevaluación de la Gestión de la Integridad y Lucha Contra la Corrupción) </a:t>
            </a:r>
            <a:r>
              <a:rPr lang="es-CL" sz="1500" dirty="0" smtClean="0">
                <a:solidFill>
                  <a:schemeClr val="tx1"/>
                </a:solidFill>
              </a:rPr>
              <a:t>con 20 funcionarios, tanto profesionales </a:t>
            </a:r>
            <a:r>
              <a:rPr lang="es-CL" sz="1500" dirty="0">
                <a:solidFill>
                  <a:schemeClr val="tx1"/>
                </a:solidFill>
              </a:rPr>
              <a:t>y administrativos de planta o contrata, </a:t>
            </a:r>
            <a:r>
              <a:rPr lang="es-CL" sz="1500" dirty="0" smtClean="0">
                <a:solidFill>
                  <a:schemeClr val="tx1"/>
                </a:solidFill>
              </a:rPr>
              <a:t>con un mínimo </a:t>
            </a:r>
            <a:r>
              <a:rPr lang="es-CL" sz="1500" dirty="0">
                <a:solidFill>
                  <a:schemeClr val="tx1"/>
                </a:solidFill>
              </a:rPr>
              <a:t>de 6 meses de </a:t>
            </a:r>
            <a:r>
              <a:rPr lang="es-CL" sz="1500" dirty="0" smtClean="0">
                <a:solidFill>
                  <a:schemeClr val="tx1"/>
                </a:solidFill>
              </a:rPr>
              <a:t>antigüedad y no jefaturas.</a:t>
            </a:r>
            <a:endParaRPr lang="es-CL" sz="15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202782" y="187713"/>
            <a:ext cx="5834744" cy="8137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6433458" y="316317"/>
            <a:ext cx="5405727" cy="52188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CL" dirty="0" smtClean="0">
                <a:solidFill>
                  <a:schemeClr val="tx1"/>
                </a:solidFill>
              </a:rPr>
              <a:t>Aprobación de la Política de Integridad</a:t>
            </a:r>
            <a:endParaRPr lang="es-C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T INFORME 2DO TRIMESTRE 2022[20220912153713329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28003</TotalTime>
  <Words>1572</Words>
  <Application>Microsoft Office PowerPoint</Application>
  <PresentationFormat>Personalizado</PresentationFormat>
  <Paragraphs>161</Paragraphs>
  <Slides>19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INFORME SEGUNDO TRIMESTRE 2023.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Biobío avanza con diálogo y seguridad para el desarrollo</dc:title>
  <dc:creator>Laura Victoria Palma Rojas</dc:creator>
  <cp:lastModifiedBy>Cristian Andrade</cp:lastModifiedBy>
  <cp:revision>257</cp:revision>
  <dcterms:created xsi:type="dcterms:W3CDTF">2022-05-19T04:24:30Z</dcterms:created>
  <dcterms:modified xsi:type="dcterms:W3CDTF">2024-01-02T20:53:59Z</dcterms:modified>
</cp:coreProperties>
</file>