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16" r:id="rId2"/>
    <p:sldId id="350" r:id="rId3"/>
    <p:sldId id="363" r:id="rId4"/>
    <p:sldId id="419" r:id="rId5"/>
    <p:sldId id="420" r:id="rId6"/>
    <p:sldId id="351" r:id="rId7"/>
    <p:sldId id="352" r:id="rId8"/>
    <p:sldId id="353" r:id="rId9"/>
    <p:sldId id="354" r:id="rId10"/>
    <p:sldId id="355" r:id="rId11"/>
    <p:sldId id="421" r:id="rId12"/>
    <p:sldId id="422" r:id="rId13"/>
    <p:sldId id="423" r:id="rId14"/>
    <p:sldId id="367" r:id="rId15"/>
    <p:sldId id="425" r:id="rId16"/>
    <p:sldId id="404" r:id="rId17"/>
    <p:sldId id="403" r:id="rId18"/>
    <p:sldId id="359" r:id="rId19"/>
    <p:sldId id="361" r:id="rId20"/>
    <p:sldId id="427" r:id="rId21"/>
    <p:sldId id="364" r:id="rId22"/>
    <p:sldId id="370" r:id="rId23"/>
    <p:sldId id="362" r:id="rId24"/>
    <p:sldId id="405" r:id="rId25"/>
    <p:sldId id="407" r:id="rId26"/>
    <p:sldId id="408" r:id="rId27"/>
    <p:sldId id="417" r:id="rId28"/>
    <p:sldId id="416" r:id="rId29"/>
    <p:sldId id="426" r:id="rId30"/>
    <p:sldId id="413" r:id="rId31"/>
    <p:sldId id="428" r:id="rId32"/>
    <p:sldId id="429" r:id="rId33"/>
    <p:sldId id="430" r:id="rId34"/>
    <p:sldId id="433" r:id="rId35"/>
    <p:sldId id="431" r:id="rId36"/>
    <p:sldId id="432" r:id="rId37"/>
    <p:sldId id="343" r:id="rId38"/>
    <p:sldId id="394" r:id="rId39"/>
    <p:sldId id="399" r:id="rId40"/>
  </p:sldIdLst>
  <p:sldSz cx="9144000" cy="5143500" type="screen16x9"/>
  <p:notesSz cx="7010400" cy="1112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800"/>
    <a:srgbClr val="7CA800"/>
    <a:srgbClr val="3399FF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316" autoAdjust="0"/>
  </p:normalViewPr>
  <p:slideViewPr>
    <p:cSldViewPr snapToGrid="0">
      <p:cViewPr varScale="1">
        <p:scale>
          <a:sx n="141" d="100"/>
          <a:sy n="141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eragua\Desktop\1%20trimestre%202024\2024%201%20tri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eragua\Desktop\1%20trimestre%202024\2024%201%20tri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eragua\Desktop\INFORME%203%20TRIMESTRE%202021\2021%203%20tri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veragua\Desktop\1%20trimestre%202024\2024%201%20tri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'21'!$M$6</c:f>
              <c:strCache>
                <c:ptCount val="1"/>
                <c:pt idx="0">
                  <c:v>Sub. 21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C-4CA7-8B8F-4F10255BDAD5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C-4CA7-8B8F-4F10255BDA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S</a:t>
                    </a:r>
                    <a:fld id="{6F45644A-C1FC-46AC-AE6B-65BE15AE92B9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AC-4CA7-8B8F-4F10255BDA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BFC4E710-94BA-4E3C-BA8B-7E2C6FF173B4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AC-4CA7-8B8F-4F10255BD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'21'!$N$5:$O$5</c:f>
              <c:strCache>
                <c:ptCount val="2"/>
                <c:pt idx="0">
                  <c:v>Presupuesto</c:v>
                </c:pt>
                <c:pt idx="1">
                  <c:v>Devengo</c:v>
                </c:pt>
              </c:strCache>
            </c:strRef>
          </c:cat>
          <c:val>
            <c:numRef>
              <c:f>'21'!$N$6:$O$6</c:f>
              <c:numCache>
                <c:formatCode>#,##0;\(#,##0\)</c:formatCode>
                <c:ptCount val="2"/>
                <c:pt idx="0">
                  <c:v>6494643000</c:v>
                </c:pt>
                <c:pt idx="1">
                  <c:v>1656894947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AC-4CA7-8B8F-4F10255B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'22'!$Q$8</c:f>
              <c:strCache>
                <c:ptCount val="1"/>
                <c:pt idx="0">
                  <c:v>Sub 22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EB8-A62E-9A3318F1CA66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EB8-A62E-9A3318F1CA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'22'!$R$7:$S$7</c:f>
              <c:strCache>
                <c:ptCount val="2"/>
                <c:pt idx="0">
                  <c:v>Presupuesto</c:v>
                </c:pt>
                <c:pt idx="1">
                  <c:v>Devengo</c:v>
                </c:pt>
              </c:strCache>
            </c:strRef>
          </c:cat>
          <c:val>
            <c:numRef>
              <c:f>'22'!$R$8:$S$8</c:f>
              <c:numCache>
                <c:formatCode>"$"#,##0</c:formatCode>
                <c:ptCount val="2"/>
                <c:pt idx="0">
                  <c:v>1018864000</c:v>
                </c:pt>
                <c:pt idx="1">
                  <c:v>176165723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E-4EB8-A62E-9A3318F1C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'24'!$M$9</c:f>
              <c:strCache>
                <c:ptCount val="1"/>
                <c:pt idx="0">
                  <c:v>Sub 24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0-4CCB-9C2C-B9FD194C9640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0-4CCB-9C2C-B9FD194C96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81548552-EA80-4EE5-A070-2F3E2CAFA8B4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60-4CCB-9C2C-B9FD194C964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800">
                        <a:solidFill>
                          <a:schemeClr val="tx1"/>
                        </a:solidFill>
                      </a:rPr>
                      <a:t>$</a:t>
                    </a:r>
                    <a:fld id="{249129DE-A14C-49B3-A50E-5E79620A1C1D}" type="VALUE">
                      <a:rPr lang="en-US" sz="80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sz="80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60-4CCB-9C2C-B9FD194C96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'24'!$N$8:$O$8</c:f>
              <c:strCache>
                <c:ptCount val="2"/>
                <c:pt idx="0">
                  <c:v>Presupuesto</c:v>
                </c:pt>
                <c:pt idx="1">
                  <c:v>Devengo</c:v>
                </c:pt>
              </c:strCache>
            </c:strRef>
          </c:cat>
          <c:val>
            <c:numRef>
              <c:f>'24'!$N$9:$O$9</c:f>
              <c:numCache>
                <c:formatCode>#,##0;\(#,##0\)</c:formatCode>
                <c:ptCount val="2"/>
                <c:pt idx="0">
                  <c:v>850000000</c:v>
                </c:pt>
                <c:pt idx="1">
                  <c:v>215091960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0-4CCB-9C2C-B9FD194C9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98-43BA-AF00-7E67A913BD1C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98-43BA-AF00-7E67A913BD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4EF22D55-3360-4354-8861-7AB939658A61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98-43BA-AF00-7E67A913BD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EB11B7B5-1AB5-4684-94E8-0F6E7E787B55}" type="VALUE">
                      <a:rPr lang="en-US"/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98-43BA-AF00-7E67A913BD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Leelawadee" panose="020B0502040204020203" pitchFamily="34" charset="-34"/>
                    <a:ea typeface="+mn-ea"/>
                    <a:cs typeface="Leelawadee" panose="020B0502040204020203" pitchFamily="34" charset="-34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'29'!$N$6:$O$6</c:f>
              <c:strCache>
                <c:ptCount val="2"/>
                <c:pt idx="0">
                  <c:v>Presupuesto</c:v>
                </c:pt>
                <c:pt idx="1">
                  <c:v>Devengo</c:v>
                </c:pt>
              </c:strCache>
            </c:strRef>
          </c:cat>
          <c:val>
            <c:numRef>
              <c:f>'29'!$N$7:$O$7</c:f>
              <c:numCache>
                <c:formatCode>#,##0</c:formatCode>
                <c:ptCount val="2"/>
                <c:pt idx="0">
                  <c:v>48146000</c:v>
                </c:pt>
                <c:pt idx="1">
                  <c:v>2720340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98-43BA-AF00-7E67A913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cap="all" spc="15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es-CL" sz="900">
                <a:solidFill>
                  <a:schemeClr val="accent5"/>
                </a:solidFill>
              </a:rPr>
              <a:t>Fuentes de Ingresos Programa</a:t>
            </a:r>
            <a:r>
              <a:rPr lang="es-CL" sz="900" baseline="0">
                <a:solidFill>
                  <a:schemeClr val="accent5"/>
                </a:solidFill>
              </a:rPr>
              <a:t> </a:t>
            </a:r>
            <a:r>
              <a:rPr lang="es-CL" sz="900">
                <a:solidFill>
                  <a:schemeClr val="accent5"/>
                </a:solidFill>
              </a:rPr>
              <a:t>de Inversión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cap="all" spc="15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145-400C-8252-63E8CB0B109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145-400C-8252-63E8CB0B10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145-400C-8252-63E8CB0B10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145-400C-8252-63E8CB0B109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B145-400C-8252-63E8CB0B109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B145-400C-8252-63E8CB0B1094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B145-400C-8252-63E8CB0B1094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B145-400C-8252-63E8CB0B1094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B145-400C-8252-63E8CB0B10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'[1]COMPOSICION INGRESOS'!$B$6:$B$16</c:f>
              <c:strCache>
                <c:ptCount val="11"/>
                <c:pt idx="0">
                  <c:v>BBNN</c:v>
                </c:pt>
                <c:pt idx="1">
                  <c:v>Patentes Mineras</c:v>
                </c:pt>
                <c:pt idx="2">
                  <c:v>Casino de Juegos</c:v>
                </c:pt>
                <c:pt idx="3">
                  <c:v>Código de Aguas</c:v>
                </c:pt>
                <c:pt idx="4">
                  <c:v>Patentes de Acuicultura</c:v>
                </c:pt>
                <c:pt idx="5">
                  <c:v>Fondo de Inversión y Reconversión Regional</c:v>
                </c:pt>
                <c:pt idx="6">
                  <c:v>Modernización Tributaria</c:v>
                </c:pt>
                <c:pt idx="7">
                  <c:v>90% FNDR</c:v>
                </c:pt>
                <c:pt idx="8">
                  <c:v>FAR</c:v>
                </c:pt>
                <c:pt idx="9">
                  <c:v>Fondo de Equidad Interegional</c:v>
                </c:pt>
                <c:pt idx="10">
                  <c:v>Fondo para la Productividad y el Desarrollo</c:v>
                </c:pt>
              </c:strCache>
            </c:strRef>
          </c:cat>
          <c:val>
            <c:numRef>
              <c:f>'[1]COMPOSICION INGRESOS'!$C$6:$C$16</c:f>
              <c:numCache>
                <c:formatCode>#,##0;\(#,##0\)</c:formatCode>
                <c:ptCount val="11"/>
                <c:pt idx="0">
                  <c:v>415726</c:v>
                </c:pt>
                <c:pt idx="1">
                  <c:v>376702</c:v>
                </c:pt>
                <c:pt idx="2">
                  <c:v>5597681</c:v>
                </c:pt>
                <c:pt idx="3">
                  <c:v>979449</c:v>
                </c:pt>
                <c:pt idx="4">
                  <c:v>14478</c:v>
                </c:pt>
                <c:pt idx="5">
                  <c:v>2177143</c:v>
                </c:pt>
                <c:pt idx="6">
                  <c:v>3904406</c:v>
                </c:pt>
                <c:pt idx="7">
                  <c:v>54470360</c:v>
                </c:pt>
                <c:pt idx="8">
                  <c:v>20765712</c:v>
                </c:pt>
                <c:pt idx="9">
                  <c:v>13813742</c:v>
                </c:pt>
                <c:pt idx="10">
                  <c:v>8997699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145-400C-8252-63E8CB0B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701149824"/>
        <c:axId val="701149408"/>
      </c:barChart>
      <c:catAx>
        <c:axId val="70114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01149408"/>
        <c:crosses val="autoZero"/>
        <c:auto val="1"/>
        <c:lblAlgn val="ctr"/>
        <c:lblOffset val="100"/>
        <c:noMultiLvlLbl val="0"/>
      </c:catAx>
      <c:valAx>
        <c:axId val="70114940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0114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73A49-994B-4407-83C7-1FA02F6835B6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9" y="10566661"/>
            <a:ext cx="3038475" cy="5585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ACCDB-6077-44B3-82B9-544EB0AC22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725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5213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9379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98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5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11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20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77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43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691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921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353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611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540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129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988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5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19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026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64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3a867f825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3438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3a867f825_1_648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26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3" y="411475"/>
            <a:ext cx="4569001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3" y="1234975"/>
            <a:ext cx="2689200" cy="10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1750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1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Fira Sans Extra Condensed"/>
              <a:buNone/>
              <a:defRPr sz="300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04807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22" lvl="1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35" lvl="2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46" lvl="3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57" lvl="4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68" lvl="5" indent="-304807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81" lvl="6" indent="-304807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92" lvl="7" indent="-304807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903" lvl="8" indent="-304807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49" y="450150"/>
            <a:ext cx="6367801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1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1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1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1" y="2803076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3" y="724075"/>
            <a:ext cx="3837001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34290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11" lvl="0" indent="-2286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1" y="1106125"/>
            <a:ext cx="8520601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1" y="3152225"/>
            <a:ext cx="8520601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11" lvl="0" indent="-34290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22" lvl="1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35" lvl="2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46" lvl="3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57" lvl="4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68" lvl="5" indent="-31750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81" lvl="6" indent="-31750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92" lvl="7" indent="-31750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903" lvl="8" indent="-31750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1" y="445025"/>
            <a:ext cx="852060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8520601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 sz="1800"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EA4335"/>
          </p15:clr>
        </p15:guide>
        <p15:guide id="2" pos="5472" userDrawn="1">
          <p15:clr>
            <a:srgbClr val="EA4335"/>
          </p15:clr>
        </p15:guide>
        <p15:guide id="3" orient="horz" pos="259" userDrawn="1">
          <p15:clr>
            <a:srgbClr val="EA4335"/>
          </p15:clr>
        </p15:guide>
        <p15:guide id="4" orient="horz" pos="298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veragua@gorebiobioc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87" y="3257323"/>
            <a:ext cx="6446510" cy="13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1°INFORME TRIMESTRAL</a:t>
            </a:r>
            <a:endParaRPr lang="es-ES" sz="27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+mn-ea"/>
                <a:cs typeface="+mn-cs"/>
              </a:rPr>
              <a:t>AVANCE PRESUPUESTARIO 2024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Control</a:t>
            </a:r>
          </a:p>
          <a:p>
            <a:pPr algn="just"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sz="105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Alto Biobío, 22 de Abril de 2024</a:t>
            </a:r>
            <a:endParaRPr lang="es-ES" sz="105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1500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defTabSz="342909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2100" b="1" kern="1200" dirty="0">
              <a:solidFill>
                <a:srgbClr val="006C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90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353966" y="1240694"/>
            <a:ext cx="5790034" cy="746486"/>
          </a:xfrm>
          <a:prstGeom prst="rect">
            <a:avLst/>
          </a:prstGeom>
          <a:solidFill>
            <a:srgbClr val="7CA800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El subtítulo 29, Adquisición de Activos No Financieros, </a:t>
            </a:r>
            <a:r>
              <a:rPr lang="es-CL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un </a:t>
            </a:r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0.57%</a:t>
            </a:r>
            <a:r>
              <a:rPr lang="es-CL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 del total del programa de gastos para funcionamiento del Gobierno Regional.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2"/>
            <a:ext cx="26592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390822" y="2299639"/>
            <a:ext cx="3587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5.65%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645887"/>
              </p:ext>
            </p:extLst>
          </p:nvPr>
        </p:nvGraphicFramePr>
        <p:xfrm>
          <a:off x="-221086" y="899764"/>
          <a:ext cx="3429001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Google Shape;517;p28"/>
          <p:cNvSpPr txBox="1">
            <a:spLocks/>
          </p:cNvSpPr>
          <p:nvPr/>
        </p:nvSpPr>
        <p:spPr>
          <a:xfrm>
            <a:off x="0" y="3"/>
            <a:ext cx="9144000" cy="4711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" y="642149"/>
            <a:ext cx="3703982" cy="340204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AVANCE PRESUPUESTARIO AL 31.03.2024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51B02A-6ECC-4260-A469-68F433E22066}"/>
              </a:ext>
            </a:extLst>
          </p:cNvPr>
          <p:cNvSpPr txBox="1"/>
          <p:nvPr/>
        </p:nvSpPr>
        <p:spPr>
          <a:xfrm>
            <a:off x="0" y="1283631"/>
            <a:ext cx="3075093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Subtítulo </a:t>
            </a:r>
          </a:p>
          <a:p>
            <a:pPr algn="ctr"/>
            <a:r>
              <a:rPr lang="es-CL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M$48.146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E0528E-53D7-4D58-85B1-AF646B3055BE}"/>
              </a:ext>
            </a:extLst>
          </p:cNvPr>
          <p:cNvSpPr/>
          <p:nvPr/>
        </p:nvSpPr>
        <p:spPr>
          <a:xfrm>
            <a:off x="3972842" y="3669247"/>
            <a:ext cx="4961552" cy="900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051" dirty="0">
                <a:solidFill>
                  <a:srgbClr val="00206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Existen proyectos pendientes del año 2023, tales como 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L" sz="1051" dirty="0">
              <a:solidFill>
                <a:srgbClr val="002060"/>
              </a:solidFill>
              <a:latin typeface="Bahnschrift Condensed" panose="020B0502040204020203" pitchFamily="34" charset="0"/>
              <a:cs typeface="Leelawadee" panose="020B0502040204020203" pitchFamily="34" charset="-34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1" dirty="0">
                <a:solidFill>
                  <a:srgbClr val="00206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Cambio de ascensores.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1" dirty="0">
                <a:solidFill>
                  <a:srgbClr val="00206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Cambio de caldera.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1" dirty="0">
                <a:solidFill>
                  <a:srgbClr val="00206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Programas informáticos de gestión interna.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026483B-E5DC-433E-B9CE-149784024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665104"/>
              </p:ext>
            </p:extLst>
          </p:nvPr>
        </p:nvGraphicFramePr>
        <p:xfrm>
          <a:off x="-525156" y="2370831"/>
          <a:ext cx="4125403" cy="223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7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332B2-1FB6-45C0-8179-54AB3425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"/>
          <a:stretch/>
        </p:blipFill>
        <p:spPr>
          <a:xfrm>
            <a:off x="58503" y="508916"/>
            <a:ext cx="3552759" cy="39697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182D1C-BA64-4089-B9BD-CB75A54A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" t="18643" r="3263" b="16069"/>
          <a:stretch/>
        </p:blipFill>
        <p:spPr>
          <a:xfrm>
            <a:off x="58503" y="4404189"/>
            <a:ext cx="3494256" cy="499706"/>
          </a:xfrm>
          <a:prstGeom prst="rect">
            <a:avLst/>
          </a:prstGeom>
        </p:spPr>
      </p:pic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2320B4D1-5741-4C4F-A469-0111FFAE7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753405"/>
              </p:ext>
            </p:extLst>
          </p:nvPr>
        </p:nvGraphicFramePr>
        <p:xfrm>
          <a:off x="3911746" y="1668797"/>
          <a:ext cx="5035827" cy="323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8456FF67-94A5-4F9D-A73D-D21BD62FFA81}"/>
              </a:ext>
            </a:extLst>
          </p:cNvPr>
          <p:cNvSpPr txBox="1"/>
          <p:nvPr/>
        </p:nvSpPr>
        <p:spPr>
          <a:xfrm>
            <a:off x="4323000" y="933818"/>
            <a:ext cx="2170291" cy="461665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M$ 111.513.098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27ABCD-A6F0-4A51-8F8F-7B67FBB4BB05}"/>
              </a:ext>
            </a:extLst>
          </p:cNvPr>
          <p:cNvSpPr txBox="1"/>
          <p:nvPr/>
        </p:nvSpPr>
        <p:spPr>
          <a:xfrm>
            <a:off x="4323000" y="516605"/>
            <a:ext cx="220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Ley 2024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AF880C0-06DA-4C13-952C-ADB21BB80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63" y="441473"/>
            <a:ext cx="1152263" cy="11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2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6744F-9CCF-47FB-BD29-5C9498B4BADE}"/>
              </a:ext>
            </a:extLst>
          </p:cNvPr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ORIENTACIONES LEY DE PRESUPUESTO 2024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17A08E-E7F9-48A2-BAD6-CD23CEE268D3}"/>
              </a:ext>
            </a:extLst>
          </p:cNvPr>
          <p:cNvSpPr txBox="1"/>
          <p:nvPr/>
        </p:nvSpPr>
        <p:spPr>
          <a:xfrm>
            <a:off x="142240" y="774050"/>
            <a:ext cx="45990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Los artículos 23 al 28 regulan para todos los organismos públicos la asignación de recursos a instituciones privadas respecto de los subtítulo 24, transferencias corrientes y subtítulo 33 transferencias de capital.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Para instituciones privadas se establece como principio general la </a:t>
            </a:r>
            <a:r>
              <a:rPr lang="es-CL" sz="1100" dirty="0" err="1">
                <a:solidFill>
                  <a:srgbClr val="002060"/>
                </a:solidFill>
                <a:latin typeface="Bahnschrift" panose="020B0502040204020203" pitchFamily="34" charset="0"/>
              </a:rPr>
              <a:t>concursabilidad</a:t>
            </a: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, con excepciones debidamente identificadas, justificadas y sancionadas frente a una inadecuada utilización.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Establece obligaciones y prohibiciones para la suscripción de este tipo de convenios.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Establece requisitos para beneficiarios y ejecutores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Indica la forma de restituir los saldos de los programas asignados.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Releva el artículo 12 de la ley N°19.880, sobre el principio de abstención, en relación al proceso de </a:t>
            </a:r>
            <a:r>
              <a:rPr lang="es-CL" sz="1100" dirty="0" err="1">
                <a:solidFill>
                  <a:srgbClr val="002060"/>
                </a:solidFill>
                <a:latin typeface="Bahnschrift" panose="020B0502040204020203" pitchFamily="34" charset="0"/>
              </a:rPr>
              <a:t>concursabilidad</a:t>
            </a:r>
            <a:r>
              <a:rPr lang="es-CL" sz="1100" dirty="0">
                <a:solidFill>
                  <a:srgbClr val="002060"/>
                </a:solidFill>
                <a:latin typeface="Bahnschrift" panose="020B0502040204020203" pitchFamily="34" charset="0"/>
              </a:rPr>
              <a:t> y asignación para este tipo de recursos, de parte del personal que intervengan en este tipo de concursos.</a:t>
            </a:r>
          </a:p>
          <a:p>
            <a:pPr algn="just"/>
            <a:endParaRPr lang="es-CL" sz="11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DCDDC00-2B78-4960-8B96-AF0CAFA1D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41" y="1189990"/>
            <a:ext cx="3603413" cy="27635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82CA9FC-B1C4-493F-9AF0-28FD877CC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7" y="4147613"/>
            <a:ext cx="1061793" cy="10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776744F-9CCF-47FB-BD29-5C9498B4BADE}"/>
              </a:ext>
            </a:extLst>
          </p:cNvPr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CAMBIOS A LAS GLOSAS PRESUPUESTARIAS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17A08E-E7F9-48A2-BAD6-CD23CEE268D3}"/>
              </a:ext>
            </a:extLst>
          </p:cNvPr>
          <p:cNvSpPr txBox="1"/>
          <p:nvPr/>
        </p:nvSpPr>
        <p:spPr>
          <a:xfrm>
            <a:off x="1422399" y="1398432"/>
            <a:ext cx="7105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Entrega de fondos a Universidades para fines de competencia del establecimiento de educación superior.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Establecimiento del concepto oferta programática de los Gobiernos Regionales y de acciones excepcionales claramente identificadas.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Concurso de vinculación con la comunidad del 8% con restricciones para la asignación directa de recursos hasta un 10%.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Modificaciones a la asignación de recursos a iniciativas asociadas al subtítulo 31.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Establecimiento del Fondo Regional para la Productividad y Desarrollo, que viene a reemplazar al FIC.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Se establece un guía operativa para el FRIL, emitida por SUBDERE, que entrega lineamientos para el proceso y metodología de distribución de estos recursos, que deben ser utilizados por cada GORE.</a:t>
            </a:r>
          </a:p>
          <a:p>
            <a:pPr algn="just"/>
            <a:endParaRPr lang="es-CL" sz="12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9672DF-376C-4DC3-BC62-07C6500F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1"/>
          <a:stretch/>
        </p:blipFill>
        <p:spPr>
          <a:xfrm>
            <a:off x="0" y="383618"/>
            <a:ext cx="1180770" cy="15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650573" y="1467588"/>
            <a:ext cx="2170291" cy="461665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M$ 111.513.098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20535" y="576667"/>
            <a:ext cx="22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</a:t>
            </a:r>
          </a:p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54296" y="2764276"/>
            <a:ext cx="26058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14.99%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PRIMER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TRIMESTRE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332B2-1FB6-45C0-8179-54AB3425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4"/>
          <a:stretch/>
        </p:blipFill>
        <p:spPr>
          <a:xfrm>
            <a:off x="58503" y="366413"/>
            <a:ext cx="3552759" cy="41122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182D1C-BA64-4089-B9BD-CB75A54AA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3" t="18643" r="3263" b="16069"/>
          <a:stretch/>
        </p:blipFill>
        <p:spPr>
          <a:xfrm>
            <a:off x="58503" y="4404189"/>
            <a:ext cx="3494256" cy="499706"/>
          </a:xfrm>
          <a:prstGeom prst="rect">
            <a:avLst/>
          </a:prstGeom>
        </p:spPr>
      </p:pic>
      <p:sp>
        <p:nvSpPr>
          <p:cNvPr id="23" name="Flecha derecha 8">
            <a:extLst>
              <a:ext uri="{FF2B5EF4-FFF2-40B4-BE49-F238E27FC236}">
                <a16:creationId xmlns:a16="http://schemas.microsoft.com/office/drawing/2014/main" id="{FA3F6866-A6E0-4056-A235-1FC94986A90C}"/>
              </a:ext>
            </a:extLst>
          </p:cNvPr>
          <p:cNvSpPr/>
          <p:nvPr/>
        </p:nvSpPr>
        <p:spPr>
          <a:xfrm>
            <a:off x="4174767" y="1371711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6A76504-09E9-4A92-B59D-3C75BCB22871}"/>
              </a:ext>
            </a:extLst>
          </p:cNvPr>
          <p:cNvSpPr txBox="1"/>
          <p:nvPr/>
        </p:nvSpPr>
        <p:spPr>
          <a:xfrm>
            <a:off x="6761660" y="2591939"/>
            <a:ext cx="2118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M$2.031.389</a:t>
            </a:r>
          </a:p>
          <a:p>
            <a:pPr algn="ctr"/>
            <a:r>
              <a:rPr lang="es-CL" sz="1200" b="1" dirty="0">
                <a:solidFill>
                  <a:srgbClr val="7CA80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Servicio de la Deuda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AUMENTO DESDE PRESUPUESTO INICIAL 2024</a:t>
            </a:r>
          </a:p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M$113.544.527</a:t>
            </a:r>
          </a:p>
        </p:txBody>
      </p:sp>
    </p:spTree>
    <p:extLst>
      <p:ext uri="{BB962C8B-B14F-4D97-AF65-F5344CB8AC3E}">
        <p14:creationId xmlns:p14="http://schemas.microsoft.com/office/powerpoint/2010/main" val="157541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/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DE INVERSIÓN REGIONAL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9D9B10-832B-46D5-93A0-5160F39AD666}"/>
              </a:ext>
            </a:extLst>
          </p:cNvPr>
          <p:cNvSpPr txBox="1"/>
          <p:nvPr/>
        </p:nvSpPr>
        <p:spPr>
          <a:xfrm>
            <a:off x="6576907" y="2110085"/>
            <a:ext cx="234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M$130.656.311</a:t>
            </a:r>
          </a:p>
          <a:p>
            <a:pPr algn="ctr"/>
            <a:r>
              <a:rPr lang="es-CL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Disponible 2023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73265D7-DFA6-418F-AC78-3888A1611F94}"/>
              </a:ext>
            </a:extLst>
          </p:cNvPr>
          <p:cNvSpPr txBox="1"/>
          <p:nvPr/>
        </p:nvSpPr>
        <p:spPr>
          <a:xfrm>
            <a:off x="2678847" y="1976687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M$ 111.513.098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6E80EC-DEBD-46EC-969B-324F573D6975}"/>
              </a:ext>
            </a:extLst>
          </p:cNvPr>
          <p:cNvSpPr txBox="1"/>
          <p:nvPr/>
        </p:nvSpPr>
        <p:spPr>
          <a:xfrm>
            <a:off x="1864239" y="1120095"/>
            <a:ext cx="40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 </a:t>
            </a:r>
          </a:p>
          <a:p>
            <a:pPr algn="ctr"/>
            <a:r>
              <a:rPr lang="es-C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63" name="Llamada rectangular redondeada 6">
            <a:extLst>
              <a:ext uri="{FF2B5EF4-FFF2-40B4-BE49-F238E27FC236}">
                <a16:creationId xmlns:a16="http://schemas.microsoft.com/office/drawing/2014/main" id="{C11D6E06-20E2-431C-8B6C-B3D51CF3CF05}"/>
              </a:ext>
            </a:extLst>
          </p:cNvPr>
          <p:cNvSpPr/>
          <p:nvPr/>
        </p:nvSpPr>
        <p:spPr>
          <a:xfrm>
            <a:off x="5290783" y="1216058"/>
            <a:ext cx="1692531" cy="401290"/>
          </a:xfrm>
          <a:prstGeom prst="wedgeRoundRectCallout">
            <a:avLst>
              <a:gd name="adj1" fmla="val -60247"/>
              <a:gd name="adj2" fmla="val 2045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M$ 104.072.264</a:t>
            </a:r>
          </a:p>
          <a:p>
            <a:pPr algn="ctr"/>
            <a:r>
              <a:rPr lang="es-CL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2023</a:t>
            </a:r>
          </a:p>
        </p:txBody>
      </p:sp>
      <p:sp>
        <p:nvSpPr>
          <p:cNvPr id="64" name="Llamada rectangular redondeada 42">
            <a:extLst>
              <a:ext uri="{FF2B5EF4-FFF2-40B4-BE49-F238E27FC236}">
                <a16:creationId xmlns:a16="http://schemas.microsoft.com/office/drawing/2014/main" id="{AD83C542-E62A-4102-8509-31A543AE31D3}"/>
              </a:ext>
            </a:extLst>
          </p:cNvPr>
          <p:cNvSpPr/>
          <p:nvPr/>
        </p:nvSpPr>
        <p:spPr>
          <a:xfrm>
            <a:off x="624528" y="1221203"/>
            <a:ext cx="1692531" cy="458584"/>
          </a:xfrm>
          <a:prstGeom prst="wedgeRoundRectCallout">
            <a:avLst>
              <a:gd name="adj1" fmla="val 71473"/>
              <a:gd name="adj2" fmla="val 166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M$ 115.515.738</a:t>
            </a:r>
          </a:p>
          <a:p>
            <a:pPr algn="ctr"/>
            <a:r>
              <a:rPr lang="es-CL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Año 2023</a:t>
            </a:r>
          </a:p>
        </p:txBody>
      </p:sp>
      <p:sp>
        <p:nvSpPr>
          <p:cNvPr id="67" name="Google Shape;57;p15">
            <a:extLst>
              <a:ext uri="{FF2B5EF4-FFF2-40B4-BE49-F238E27FC236}">
                <a16:creationId xmlns:a16="http://schemas.microsoft.com/office/drawing/2014/main" id="{2CF1FA30-714F-46F8-9EF1-EAE66F8A70BF}"/>
              </a:ext>
            </a:extLst>
          </p:cNvPr>
          <p:cNvSpPr txBox="1">
            <a:spLocks/>
          </p:cNvSpPr>
          <p:nvPr/>
        </p:nvSpPr>
        <p:spPr>
          <a:xfrm>
            <a:off x="7819813" y="3977101"/>
            <a:ext cx="878696" cy="4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DESAFÍO</a:t>
            </a:r>
            <a:endParaRPr lang="es-MX" sz="1800" b="0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8925D95-D23A-4925-9D6A-469EFE303BDA}"/>
              </a:ext>
            </a:extLst>
          </p:cNvPr>
          <p:cNvSpPr/>
          <p:nvPr/>
        </p:nvSpPr>
        <p:spPr>
          <a:xfrm>
            <a:off x="7345680" y="4491950"/>
            <a:ext cx="199116" cy="1639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4BF5FE-8F53-4007-8BBA-36B003642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" y="3190239"/>
            <a:ext cx="7113331" cy="1627407"/>
          </a:xfrm>
          <a:prstGeom prst="rect">
            <a:avLst/>
          </a:prstGeom>
        </p:spPr>
      </p:pic>
      <p:sp>
        <p:nvSpPr>
          <p:cNvPr id="11" name="Flecha: hacia arriba 10">
            <a:extLst>
              <a:ext uri="{FF2B5EF4-FFF2-40B4-BE49-F238E27FC236}">
                <a16:creationId xmlns:a16="http://schemas.microsoft.com/office/drawing/2014/main" id="{5902B133-4572-4031-9BF0-6B0EE62B5797}"/>
              </a:ext>
            </a:extLst>
          </p:cNvPr>
          <p:cNvSpPr/>
          <p:nvPr/>
        </p:nvSpPr>
        <p:spPr>
          <a:xfrm>
            <a:off x="7345681" y="3897895"/>
            <a:ext cx="199116" cy="1639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Flecha: hacia arriba 18">
            <a:extLst>
              <a:ext uri="{FF2B5EF4-FFF2-40B4-BE49-F238E27FC236}">
                <a16:creationId xmlns:a16="http://schemas.microsoft.com/office/drawing/2014/main" id="{C3DEE91B-BF93-495A-98FF-B93D42928310}"/>
              </a:ext>
            </a:extLst>
          </p:cNvPr>
          <p:cNvSpPr/>
          <p:nvPr/>
        </p:nvSpPr>
        <p:spPr>
          <a:xfrm>
            <a:off x="7351755" y="4096204"/>
            <a:ext cx="199116" cy="16398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394BE05-63D8-4BE2-A0A3-FCF70657CD4C}"/>
              </a:ext>
            </a:extLst>
          </p:cNvPr>
          <p:cNvSpPr/>
          <p:nvPr/>
        </p:nvSpPr>
        <p:spPr>
          <a:xfrm>
            <a:off x="4656667" y="3864032"/>
            <a:ext cx="2689013" cy="3961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37C129A-B4A9-4FE3-898A-7ADED39567CF}"/>
              </a:ext>
            </a:extLst>
          </p:cNvPr>
          <p:cNvSpPr/>
          <p:nvPr/>
        </p:nvSpPr>
        <p:spPr>
          <a:xfrm>
            <a:off x="4646728" y="4415589"/>
            <a:ext cx="2689013" cy="2452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620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 CALCULO SUBDERE FEBRERO 2024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9B67FB-0A54-4210-BCAD-12EB43C24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17867" r="13110" b="8613"/>
          <a:stretch/>
        </p:blipFill>
        <p:spPr>
          <a:xfrm>
            <a:off x="660399" y="979136"/>
            <a:ext cx="7823201" cy="366983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EE67F35-74E3-422D-B122-55562931B533}"/>
              </a:ext>
            </a:extLst>
          </p:cNvPr>
          <p:cNvSpPr/>
          <p:nvPr/>
        </p:nvSpPr>
        <p:spPr>
          <a:xfrm>
            <a:off x="3570162" y="3108960"/>
            <a:ext cx="3068782" cy="187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AC47C54-D65D-4091-A748-863835A39150}"/>
              </a:ext>
            </a:extLst>
          </p:cNvPr>
          <p:cNvSpPr/>
          <p:nvPr/>
        </p:nvSpPr>
        <p:spPr>
          <a:xfrm>
            <a:off x="7382932" y="3108960"/>
            <a:ext cx="783397" cy="166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69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64277" y="366416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PRESUPUESTO CALCULO SUBDERE A MARZO (FUENTE GORE)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0D4E37-FABD-4422-9085-1468E370AE4E}"/>
              </a:ext>
            </a:extLst>
          </p:cNvPr>
          <p:cNvSpPr txBox="1"/>
          <p:nvPr/>
        </p:nvSpPr>
        <p:spPr>
          <a:xfrm>
            <a:off x="6857827" y="1239690"/>
            <a:ext cx="1937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</a:rPr>
              <a:t>Los subtítulos presupuestarios que no son medidos por SUBDERE para cálculo de cumplimiento de ejecución en los Gobiernos Regionales,  corresponden a recursos que no forman parte de los gastos de inversión, por ejemplo: deuda flotante.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3DE5E05-2C70-47C5-BEBA-E19032918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55317"/>
              </p:ext>
            </p:extLst>
          </p:nvPr>
        </p:nvGraphicFramePr>
        <p:xfrm>
          <a:off x="930766" y="1136120"/>
          <a:ext cx="5372387" cy="3056255"/>
        </p:xfrm>
        <a:graphic>
          <a:graphicData uri="http://schemas.openxmlformats.org/drawingml/2006/table">
            <a:tbl>
              <a:tblPr/>
              <a:tblGrid>
                <a:gridCol w="1337505">
                  <a:extLst>
                    <a:ext uri="{9D8B030D-6E8A-4147-A177-3AD203B41FA5}">
                      <a16:colId xmlns:a16="http://schemas.microsoft.com/office/drawing/2014/main" val="63774654"/>
                    </a:ext>
                  </a:extLst>
                </a:gridCol>
                <a:gridCol w="1337505">
                  <a:extLst>
                    <a:ext uri="{9D8B030D-6E8A-4147-A177-3AD203B41FA5}">
                      <a16:colId xmlns:a16="http://schemas.microsoft.com/office/drawing/2014/main" val="4241634460"/>
                    </a:ext>
                  </a:extLst>
                </a:gridCol>
                <a:gridCol w="1072527">
                  <a:extLst>
                    <a:ext uri="{9D8B030D-6E8A-4147-A177-3AD203B41FA5}">
                      <a16:colId xmlns:a16="http://schemas.microsoft.com/office/drawing/2014/main" val="1672845060"/>
                    </a:ext>
                  </a:extLst>
                </a:gridCol>
                <a:gridCol w="974738">
                  <a:extLst>
                    <a:ext uri="{9D8B030D-6E8A-4147-A177-3AD203B41FA5}">
                      <a16:colId xmlns:a16="http://schemas.microsoft.com/office/drawing/2014/main" val="280881609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099535847"/>
                    </a:ext>
                  </a:extLst>
                </a:gridCol>
                <a:gridCol w="605662">
                  <a:extLst>
                    <a:ext uri="{9D8B030D-6E8A-4147-A177-3AD203B41FA5}">
                      <a16:colId xmlns:a16="http://schemas.microsoft.com/office/drawing/2014/main" val="103395022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8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Programa Presupuestario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8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Ley de Presupuestos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8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Devengado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8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SansSerif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0176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22 BIENES Y SERVICIOS DE CONSUMO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120.000.000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8368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24 TRANSFERENCIAS CORRIENTES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19.011.160.000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6626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29 ADQUISICION DE ACTIVOS NO FINANCIEROS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30.258.782.000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4.104.681.470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2233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27.909.324.000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4.570.280.381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7192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32 PRESTAMOS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200.000.000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4961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33 TRANSFERENCIAS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34.013.872.000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8.341.516.023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4121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sng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34 SERVICIO DE LA DEUDA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700" b="1" i="0" u="none" strike="noStrike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02 P02-Inversión Regional Región VIII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666666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2.031.389.000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SansSerif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010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PRESUPUESTO TOTAL P02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113.544.527.000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17.016.477.874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14,99%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7292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MARCO MEDICIÓN SUBDERE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111.513.138.000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17.016.477.874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15,26%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88301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D02A9FE-989F-4712-BC37-8C1813B1BE5D}"/>
              </a:ext>
            </a:extLst>
          </p:cNvPr>
          <p:cNvSpPr txBox="1"/>
          <p:nvPr/>
        </p:nvSpPr>
        <p:spPr>
          <a:xfrm>
            <a:off x="930766" y="4452615"/>
            <a:ext cx="15510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b="1" dirty="0">
                <a:solidFill>
                  <a:srgbClr val="666666"/>
                </a:solidFill>
                <a:latin typeface="Trebuchet MS" panose="020B0603020202020204" pitchFamily="34" charset="0"/>
                <a:ea typeface="+mn-ea"/>
                <a:cs typeface="+mn-cs"/>
              </a:rPr>
              <a:t>Fuente SIGFE</a:t>
            </a:r>
          </a:p>
        </p:txBody>
      </p:sp>
    </p:spTree>
    <p:extLst>
      <p:ext uri="{BB962C8B-B14F-4D97-AF65-F5344CB8AC3E}">
        <p14:creationId xmlns:p14="http://schemas.microsoft.com/office/powerpoint/2010/main" val="220672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554365"/>
            <a:ext cx="3712191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AL 1° TRIMESTRE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167543" y="1249476"/>
            <a:ext cx="2002645" cy="365220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22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Bienes y Servicios Consumo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167543" y="1784556"/>
            <a:ext cx="2002645" cy="384188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24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Transferencias Corrientes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167540" y="2306458"/>
            <a:ext cx="2002645" cy="331835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29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Activos No Financieros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167540" y="2822616"/>
            <a:ext cx="2002645" cy="372882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31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Iniciativas de Inversión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167540" y="3899189"/>
            <a:ext cx="2002645" cy="344151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34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Deuda Flotante</a:t>
            </a:r>
          </a:p>
        </p:txBody>
      </p:sp>
      <p:sp>
        <p:nvSpPr>
          <p:cNvPr id="15" name="Elipse 14"/>
          <p:cNvSpPr/>
          <p:nvPr/>
        </p:nvSpPr>
        <p:spPr>
          <a:xfrm>
            <a:off x="8076676" y="3838859"/>
            <a:ext cx="773902" cy="502956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0%</a:t>
            </a:r>
          </a:p>
        </p:txBody>
      </p:sp>
      <p:sp>
        <p:nvSpPr>
          <p:cNvPr id="16" name="Elipse 15"/>
          <p:cNvSpPr/>
          <p:nvPr/>
        </p:nvSpPr>
        <p:spPr>
          <a:xfrm>
            <a:off x="8076674" y="2258251"/>
            <a:ext cx="773902" cy="410286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14%</a:t>
            </a:r>
          </a:p>
        </p:txBody>
      </p:sp>
      <p:sp>
        <p:nvSpPr>
          <p:cNvPr id="17" name="Elipse 16"/>
          <p:cNvSpPr/>
          <p:nvPr/>
        </p:nvSpPr>
        <p:spPr>
          <a:xfrm>
            <a:off x="8118414" y="1759002"/>
            <a:ext cx="732165" cy="436768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0%</a:t>
            </a:r>
          </a:p>
        </p:txBody>
      </p:sp>
      <p:sp>
        <p:nvSpPr>
          <p:cNvPr id="18" name="Elipse 17"/>
          <p:cNvSpPr/>
          <p:nvPr/>
        </p:nvSpPr>
        <p:spPr>
          <a:xfrm>
            <a:off x="8118085" y="1204107"/>
            <a:ext cx="732491" cy="464274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0%</a:t>
            </a:r>
          </a:p>
        </p:txBody>
      </p:sp>
      <p:sp>
        <p:nvSpPr>
          <p:cNvPr id="19" name="Elipse 18"/>
          <p:cNvSpPr/>
          <p:nvPr/>
        </p:nvSpPr>
        <p:spPr>
          <a:xfrm>
            <a:off x="8076676" y="2767220"/>
            <a:ext cx="773902" cy="428277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16%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167540" y="3350961"/>
            <a:ext cx="2002645" cy="383708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bg1"/>
                </a:solidFill>
                <a:latin typeface="Bahnschrift" panose="020B0502040204020203" pitchFamily="34" charset="0"/>
              </a:rPr>
              <a:t>SUBTÍTULO 33</a:t>
            </a:r>
          </a:p>
          <a:p>
            <a:pPr algn="ctr"/>
            <a:r>
              <a:rPr lang="es-CL" sz="1000" dirty="0">
                <a:solidFill>
                  <a:schemeClr val="bg1"/>
                </a:solidFill>
                <a:latin typeface="Bahnschrift" panose="020B0502040204020203" pitchFamily="34" charset="0"/>
              </a:rPr>
              <a:t>Transferencias de Capital</a:t>
            </a:r>
          </a:p>
        </p:txBody>
      </p:sp>
      <p:sp>
        <p:nvSpPr>
          <p:cNvPr id="21" name="Elipse 20"/>
          <p:cNvSpPr/>
          <p:nvPr/>
        </p:nvSpPr>
        <p:spPr>
          <a:xfrm>
            <a:off x="8076678" y="3292041"/>
            <a:ext cx="773898" cy="480772"/>
          </a:xfrm>
          <a:prstGeom prst="ellipse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25%</a:t>
            </a:r>
          </a:p>
        </p:txBody>
      </p:sp>
      <p:sp>
        <p:nvSpPr>
          <p:cNvPr id="27" name="Google Shape;517;p28">
            <a:extLst>
              <a:ext uri="{FF2B5EF4-FFF2-40B4-BE49-F238E27FC236}">
                <a16:creationId xmlns:a16="http://schemas.microsoft.com/office/drawing/2014/main" id="{393DD4A8-913E-42A5-BAF7-42731F50C9E9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556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3AD8C51B-B290-4E52-999D-871FB21CC3DB}"/>
              </a:ext>
            </a:extLst>
          </p:cNvPr>
          <p:cNvSpPr/>
          <p:nvPr/>
        </p:nvSpPr>
        <p:spPr>
          <a:xfrm>
            <a:off x="5943076" y="1130958"/>
            <a:ext cx="258584" cy="2697908"/>
          </a:xfrm>
          <a:prstGeom prst="leftBrace">
            <a:avLst>
              <a:gd name="adj1" fmla="val 0"/>
              <a:gd name="adj2" fmla="val 42753"/>
            </a:avLst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AD45696-27BA-47DA-B19B-D135B8B99627}"/>
              </a:ext>
            </a:extLst>
          </p:cNvPr>
          <p:cNvGrpSpPr/>
          <p:nvPr/>
        </p:nvGrpSpPr>
        <p:grpSpPr>
          <a:xfrm>
            <a:off x="5381292" y="2229436"/>
            <a:ext cx="534670" cy="98592"/>
            <a:chOff x="4429078" y="3341946"/>
            <a:chExt cx="534670" cy="98592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08BB136-5913-4CDD-BFD3-71EB434E140C}"/>
                </a:ext>
              </a:extLst>
            </p:cNvPr>
            <p:cNvSpPr/>
            <p:nvPr/>
          </p:nvSpPr>
          <p:spPr>
            <a:xfrm flipH="1">
              <a:off x="4429078" y="3341946"/>
              <a:ext cx="82682" cy="9859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7CA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D804E05C-2B75-4FD5-A162-92518110B1F4}"/>
                </a:ext>
              </a:extLst>
            </p:cNvPr>
            <p:cNvCxnSpPr/>
            <p:nvPr/>
          </p:nvCxnSpPr>
          <p:spPr>
            <a:xfrm>
              <a:off x="4474798" y="3391999"/>
              <a:ext cx="488950" cy="0"/>
            </a:xfrm>
            <a:prstGeom prst="straightConnector1">
              <a:avLst/>
            </a:prstGeom>
            <a:ln>
              <a:solidFill>
                <a:srgbClr val="7CA8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314F838-B462-401D-99A3-460682E51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3"/>
          <a:stretch/>
        </p:blipFill>
        <p:spPr>
          <a:xfrm>
            <a:off x="290094" y="1204107"/>
            <a:ext cx="4972590" cy="2216426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5E0019B6-A30B-40BE-8008-5E0DED938AA9}"/>
              </a:ext>
            </a:extLst>
          </p:cNvPr>
          <p:cNvSpPr txBox="1"/>
          <p:nvPr/>
        </p:nvSpPr>
        <p:spPr>
          <a:xfrm>
            <a:off x="2858146" y="3542815"/>
            <a:ext cx="26058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14.99%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PRIMER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TRIMESTRE 2024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F705539-393B-4E79-A6BD-9175FBC5D17F}"/>
              </a:ext>
            </a:extLst>
          </p:cNvPr>
          <p:cNvSpPr/>
          <p:nvPr/>
        </p:nvSpPr>
        <p:spPr>
          <a:xfrm>
            <a:off x="3906619" y="3180434"/>
            <a:ext cx="712596" cy="285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D0DC34-ADB1-4884-8B76-1B7BE29CE5BC}"/>
              </a:ext>
            </a:extLst>
          </p:cNvPr>
          <p:cNvSpPr txBox="1"/>
          <p:nvPr/>
        </p:nvSpPr>
        <p:spPr>
          <a:xfrm>
            <a:off x="453821" y="3542815"/>
            <a:ext cx="200264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88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28.68%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Devengo marco SUBDERE 2023 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M$ 33.278.312</a:t>
            </a:r>
          </a:p>
        </p:txBody>
      </p:sp>
    </p:spTree>
    <p:extLst>
      <p:ext uri="{BB962C8B-B14F-4D97-AF65-F5344CB8AC3E}">
        <p14:creationId xmlns:p14="http://schemas.microsoft.com/office/powerpoint/2010/main" val="179865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5980659" y="1124913"/>
            <a:ext cx="2842935" cy="497436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SUBTÍTULO 22</a:t>
            </a:r>
          </a:p>
          <a:p>
            <a:pPr algn="ctr"/>
            <a:r>
              <a:rPr lang="es-CL" sz="1401" dirty="0">
                <a:solidFill>
                  <a:schemeClr val="bg1"/>
                </a:solidFill>
                <a:latin typeface="Bahnschrift Condensed" panose="020B0502040204020203" pitchFamily="34" charset="0"/>
              </a:rPr>
              <a:t>Transferencias Corrientes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07705" y="2333436"/>
            <a:ext cx="3788836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0%</a:t>
            </a:r>
          </a:p>
          <a:p>
            <a:pPr algn="ctr"/>
            <a:r>
              <a:rPr lang="es-CL" sz="18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9F7BB87-325A-42CE-A8B6-66CCC8F29EE8}"/>
              </a:ext>
            </a:extLst>
          </p:cNvPr>
          <p:cNvSpPr/>
          <p:nvPr/>
        </p:nvSpPr>
        <p:spPr>
          <a:xfrm>
            <a:off x="-1" y="560258"/>
            <a:ext cx="4838132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AVANCE EN LA EJECUCIÓN PRESUPUESTARIA AL 31.03.2024</a:t>
            </a:r>
          </a:p>
        </p:txBody>
      </p:sp>
      <p:sp>
        <p:nvSpPr>
          <p:cNvPr id="16" name="Google Shape;517;p28">
            <a:extLst>
              <a:ext uri="{FF2B5EF4-FFF2-40B4-BE49-F238E27FC236}">
                <a16:creationId xmlns:a16="http://schemas.microsoft.com/office/drawing/2014/main" id="{2215FA66-E382-498E-92C6-D03263F57DC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4202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6F5437-D87A-49DD-BCAB-0E6BEA20A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663"/>
          <a:stretch/>
        </p:blipFill>
        <p:spPr>
          <a:xfrm>
            <a:off x="592031" y="2020093"/>
            <a:ext cx="5097570" cy="86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/>
          <p:cNvSpPr txBox="1"/>
          <p:nvPr/>
        </p:nvSpPr>
        <p:spPr>
          <a:xfrm>
            <a:off x="433586" y="1648489"/>
            <a:ext cx="4542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5" indent="-171455" algn="just">
              <a:buFont typeface="Wingdings" panose="05000000000000000000" pitchFamily="2" charset="2"/>
              <a:buChar char="Ø"/>
            </a:pPr>
            <a:endParaRPr lang="es-CL" sz="8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just"/>
            <a:r>
              <a:rPr lang="es-CL" sz="1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entrega de este informe trimestral, busca ser una herramienta de gestión y transparencia para la toma de decisiones de la Administración y del Consejo Regional, ya que contiene una mirada independiente de los procesos de inversión y de funcionamiento con el objetivo de controlar y supervisar la eficiente ejecución del gasto del Gobierno Regional para sus diferentes programas de financiamiento, y de los compromisos que puedan afectar su presupuesto y posición financiera en ejercicios presupuestarios futuros. </a:t>
            </a:r>
            <a:endParaRPr lang="es-CL" sz="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45728" y="3048871"/>
            <a:ext cx="2588679" cy="704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1" b="1" u="sng" dirty="0">
                <a:solidFill>
                  <a:srgbClr val="1F4E79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Informe Trimestral </a:t>
            </a:r>
          </a:p>
          <a:p>
            <a:pPr algn="ctr"/>
            <a:r>
              <a:rPr lang="es-CL" sz="1001" b="1" u="sng" dirty="0">
                <a:solidFill>
                  <a:srgbClr val="1F4E79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Avance del Ejercicio Presupuestario</a:t>
            </a:r>
          </a:p>
          <a:p>
            <a:pPr algn="ctr"/>
            <a:endParaRPr lang="es-CL" sz="1001" dirty="0">
              <a:solidFill>
                <a:srgbClr val="1F4E79"/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CL" sz="1001" dirty="0">
                <a:solidFill>
                  <a:srgbClr val="1F4E79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de enero - 31 de marzo de 2024.</a:t>
            </a:r>
            <a:endParaRPr lang="es-CL" sz="100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Imagen 14">
            <a:extLst>
              <a:ext uri="{FF2B5EF4-FFF2-40B4-BE49-F238E27FC236}">
                <a16:creationId xmlns:a16="http://schemas.microsoft.com/office/drawing/2014/main" id="{3AB66B38-F8CC-4B08-B765-DE3AA1C9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93" y="1104052"/>
            <a:ext cx="1131150" cy="168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4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5980659" y="1124913"/>
            <a:ext cx="2842935" cy="497436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SUBTÍTULO 24</a:t>
            </a:r>
          </a:p>
          <a:p>
            <a:pPr algn="ctr"/>
            <a:r>
              <a:rPr lang="es-CL" sz="1401" dirty="0">
                <a:solidFill>
                  <a:schemeClr val="bg1"/>
                </a:solidFill>
                <a:latin typeface="Bahnschrift Condensed" panose="020B0502040204020203" pitchFamily="34" charset="0"/>
              </a:rPr>
              <a:t>Transferencias Corrientes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07705" y="2333436"/>
            <a:ext cx="3788836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0%</a:t>
            </a:r>
          </a:p>
          <a:p>
            <a:pPr algn="ctr"/>
            <a:r>
              <a:rPr lang="es-CL" sz="18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9F7BB87-325A-42CE-A8B6-66CCC8F29EE8}"/>
              </a:ext>
            </a:extLst>
          </p:cNvPr>
          <p:cNvSpPr/>
          <p:nvPr/>
        </p:nvSpPr>
        <p:spPr>
          <a:xfrm>
            <a:off x="-1" y="560258"/>
            <a:ext cx="4838132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AVANCE EN LA EJECUCIÓN PRESUPUESTARIA AL 31.03.2024</a:t>
            </a:r>
          </a:p>
        </p:txBody>
      </p:sp>
      <p:sp>
        <p:nvSpPr>
          <p:cNvPr id="16" name="Google Shape;517;p28">
            <a:extLst>
              <a:ext uri="{FF2B5EF4-FFF2-40B4-BE49-F238E27FC236}">
                <a16:creationId xmlns:a16="http://schemas.microsoft.com/office/drawing/2014/main" id="{2215FA66-E382-498E-92C6-D03263F57DC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42023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BFADE8-EA30-4FC7-A6E5-471AF40B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36" y="1718890"/>
            <a:ext cx="5496457" cy="159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694704" y="2229687"/>
            <a:ext cx="378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14%</a:t>
            </a: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 </a:t>
            </a:r>
          </a:p>
          <a:p>
            <a:pPr algn="ctr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435534" y="977581"/>
            <a:ext cx="2402005" cy="497436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SUBTÍTULO 29</a:t>
            </a:r>
          </a:p>
          <a:p>
            <a:pPr algn="ctr"/>
            <a:r>
              <a:rPr lang="es-CL" sz="1401" dirty="0">
                <a:solidFill>
                  <a:schemeClr val="bg1"/>
                </a:solidFill>
                <a:latin typeface="Bahnschrift Condensed" panose="020B0502040204020203" pitchFamily="34" charset="0"/>
              </a:rPr>
              <a:t>Activos no Financieros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AFDB7DE-575C-410F-9A1C-E08C725645F3}"/>
              </a:ext>
            </a:extLst>
          </p:cNvPr>
          <p:cNvSpPr/>
          <p:nvPr/>
        </p:nvSpPr>
        <p:spPr>
          <a:xfrm>
            <a:off x="-1" y="642146"/>
            <a:ext cx="4838132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AVANCE EN LA EJECUCIÓN PRESUPUESTARIA AL 31.03.2024</a:t>
            </a:r>
          </a:p>
        </p:txBody>
      </p:sp>
      <p:sp>
        <p:nvSpPr>
          <p:cNvPr id="12" name="Google Shape;517;p28">
            <a:extLst>
              <a:ext uri="{FF2B5EF4-FFF2-40B4-BE49-F238E27FC236}">
                <a16:creationId xmlns:a16="http://schemas.microsoft.com/office/drawing/2014/main" id="{FBF76C2F-9A83-4EF1-BE60-F3C81058F17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33B2F4-3534-4C3D-AEB5-AA9FF2314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" y="1664565"/>
            <a:ext cx="6150187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32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5701479" y="2095730"/>
            <a:ext cx="3788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16%</a:t>
            </a:r>
          </a:p>
          <a:p>
            <a:pPr algn="ctr"/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 </a:t>
            </a:r>
          </a:p>
          <a:p>
            <a:pPr algn="ctr"/>
            <a:endParaRPr lang="es-CL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300066" y="982353"/>
            <a:ext cx="2402005" cy="497436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SUBTÍTULO 31</a:t>
            </a:r>
          </a:p>
          <a:p>
            <a:pPr algn="ctr"/>
            <a:r>
              <a:rPr lang="es-CL" sz="1401" dirty="0">
                <a:solidFill>
                  <a:schemeClr val="bg1"/>
                </a:solidFill>
                <a:latin typeface="Bahnschrift Condensed" panose="020B0502040204020203" pitchFamily="34" charset="0"/>
              </a:rPr>
              <a:t>Iniciativas de Inversión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AFDB7DE-575C-410F-9A1C-E08C725645F3}"/>
              </a:ext>
            </a:extLst>
          </p:cNvPr>
          <p:cNvSpPr/>
          <p:nvPr/>
        </p:nvSpPr>
        <p:spPr>
          <a:xfrm>
            <a:off x="-1" y="642146"/>
            <a:ext cx="4838132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AVANCE EN LA EJECUCIÓN PRESUPUESTARIA AL 31.03.2024</a:t>
            </a:r>
          </a:p>
        </p:txBody>
      </p:sp>
      <p:sp>
        <p:nvSpPr>
          <p:cNvPr id="12" name="Google Shape;517;p28">
            <a:extLst>
              <a:ext uri="{FF2B5EF4-FFF2-40B4-BE49-F238E27FC236}">
                <a16:creationId xmlns:a16="http://schemas.microsoft.com/office/drawing/2014/main" id="{FBF76C2F-9A83-4EF1-BE60-F3C81058F17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42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88D498-2E40-4F59-8126-5E2B1D15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36" b="9047"/>
          <a:stretch/>
        </p:blipFill>
        <p:spPr>
          <a:xfrm>
            <a:off x="274217" y="1964267"/>
            <a:ext cx="6025849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redondeado 25"/>
          <p:cNvSpPr/>
          <p:nvPr/>
        </p:nvSpPr>
        <p:spPr>
          <a:xfrm>
            <a:off x="6022154" y="1116435"/>
            <a:ext cx="2590452" cy="497436"/>
          </a:xfrm>
          <a:prstGeom prst="round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SUBTÍTULO 33</a:t>
            </a:r>
          </a:p>
          <a:p>
            <a:pPr algn="ctr"/>
            <a:r>
              <a:rPr lang="es-CL" sz="1401" dirty="0">
                <a:solidFill>
                  <a:schemeClr val="bg1"/>
                </a:solidFill>
                <a:latin typeface="Bahnschrift Condensed" panose="020B0502040204020203" pitchFamily="34" charset="0"/>
              </a:rPr>
              <a:t>Transferencias de Capital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477084" y="2249453"/>
            <a:ext cx="3788836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25%</a:t>
            </a:r>
          </a:p>
          <a:p>
            <a:pPr algn="ctr"/>
            <a:r>
              <a:rPr lang="es-CL" sz="18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E8BB06-628D-4962-B08E-A32C99622A06}"/>
              </a:ext>
            </a:extLst>
          </p:cNvPr>
          <p:cNvSpPr/>
          <p:nvPr/>
        </p:nvSpPr>
        <p:spPr>
          <a:xfrm>
            <a:off x="-1" y="642146"/>
            <a:ext cx="4838132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AVANCE EN LA EJECUCIÓN PRESUPUESTARIA AL 31.03.2024</a:t>
            </a:r>
          </a:p>
        </p:txBody>
      </p:sp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2307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89073B-B073-45B9-ADA9-553F6BEA3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7" r="1196" b="4658"/>
          <a:stretch/>
        </p:blipFill>
        <p:spPr>
          <a:xfrm>
            <a:off x="300571" y="1903307"/>
            <a:ext cx="5653189" cy="16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451931" y="364299"/>
            <a:ext cx="367972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RESULTADOS DEL 1° TRIMESTRE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E8502A-A1C3-4E04-946B-A9AB250F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64299"/>
            <a:ext cx="4230079" cy="1223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453D4B-8D1A-47D4-AB94-22BB5CFA5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0" b="5448"/>
          <a:stretch/>
        </p:blipFill>
        <p:spPr>
          <a:xfrm>
            <a:off x="0" y="2309706"/>
            <a:ext cx="5032587" cy="243893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09A0D0-561B-43C5-8544-D2EA8CFA9075}"/>
              </a:ext>
            </a:extLst>
          </p:cNvPr>
          <p:cNvSpPr txBox="1"/>
          <p:nvPr/>
        </p:nvSpPr>
        <p:spPr>
          <a:xfrm>
            <a:off x="5134187" y="777315"/>
            <a:ext cx="3854026" cy="37287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9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con gasto asociado a proyectos - municipalidades (33-150):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plaza Villa Alessandri, Lebu.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 cancha fútbol </a:t>
            </a:r>
            <a:r>
              <a:rPr lang="es-CL" sz="900" dirty="0" err="1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Copiulemu</a:t>
            </a: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comuna de Florida.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y ampliación plaza de armas de Negrete.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9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con gasto asociado a proyectos de inversión (31-02)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electrificación rural diversos sectores zona norte, Lebu.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cuartel de bomberos 3° compañía de bomberos, Coronel.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aceras e iluminación calle Chacabuco, Concepción. 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9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Iniciativas con gasto asociado a proyectos para activos no financieros (29)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Adquisición de dos cargadores frontales, comuna de Santa Juana.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y adquisición de dos camiones recolectores de RSD y contenedores, Alto Biobío. </a:t>
            </a:r>
            <a:endParaRPr lang="es-CL" sz="9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CL" sz="9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de dos camiones tolva, comuna de Tomé .</a:t>
            </a:r>
            <a:endParaRPr lang="es-CL" sz="9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B28F13-D4D1-442C-8C34-F13D3426A4C2}"/>
              </a:ext>
            </a:extLst>
          </p:cNvPr>
          <p:cNvSpPr txBox="1"/>
          <p:nvPr/>
        </p:nvSpPr>
        <p:spPr>
          <a:xfrm>
            <a:off x="1717039" y="1808470"/>
            <a:ext cx="1598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M$ 17.016.482</a:t>
            </a:r>
          </a:p>
        </p:txBody>
      </p:sp>
    </p:spTree>
    <p:extLst>
      <p:ext uri="{BB962C8B-B14F-4D97-AF65-F5344CB8AC3E}">
        <p14:creationId xmlns:p14="http://schemas.microsoft.com/office/powerpoint/2010/main" val="2326749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F278F0E-FB4B-4843-B210-082DAE1343D6}"/>
              </a:ext>
            </a:extLst>
          </p:cNvPr>
          <p:cNvSpPr/>
          <p:nvPr/>
        </p:nvSpPr>
        <p:spPr>
          <a:xfrm>
            <a:off x="265878" y="497444"/>
            <a:ext cx="3603009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RESULTADOS DEL 1° TRIMESTRE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165CB8-EECE-4663-9F17-CC826DC54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777"/>
          <a:stretch/>
        </p:blipFill>
        <p:spPr>
          <a:xfrm>
            <a:off x="4571999" y="366417"/>
            <a:ext cx="4504267" cy="17014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3215C1-481C-4D50-9293-BDCB481C7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9" t="7650" b="5899"/>
          <a:stretch/>
        </p:blipFill>
        <p:spPr>
          <a:xfrm>
            <a:off x="758613" y="2445173"/>
            <a:ext cx="7782560" cy="220810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2A6D88B-6784-4764-B6A5-F14FE966D709}"/>
              </a:ext>
            </a:extLst>
          </p:cNvPr>
          <p:cNvSpPr/>
          <p:nvPr/>
        </p:nvSpPr>
        <p:spPr>
          <a:xfrm>
            <a:off x="357819" y="942514"/>
            <a:ext cx="3712953" cy="1055620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</a:rPr>
              <a:t>EL 32% del gasto del primer trimestre corresponde a iniciativas aprobadas por el CORE el año 2022.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" panose="020B0502040204020203" pitchFamily="34" charset="0"/>
              </a:rPr>
              <a:t>EL 29% del gasto del primer trimestre corresponde a iniciativas aprobadas por el CORE el año 2023.</a:t>
            </a:r>
          </a:p>
        </p:txBody>
      </p:sp>
    </p:spTree>
    <p:extLst>
      <p:ext uri="{BB962C8B-B14F-4D97-AF65-F5344CB8AC3E}">
        <p14:creationId xmlns:p14="http://schemas.microsoft.com/office/powerpoint/2010/main" val="1512350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807122" y="366416"/>
            <a:ext cx="3336878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DEL 1° TRIMESTRE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B47B3BC-2DD1-4113-930C-276B0AB37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032727"/>
              </p:ext>
            </p:extLst>
          </p:nvPr>
        </p:nvGraphicFramePr>
        <p:xfrm>
          <a:off x="270615" y="670560"/>
          <a:ext cx="4551998" cy="430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Worksheet" r:id="rId3" imgW="7791313" imgH="8562885" progId="Excel.Sheet.12">
                  <p:embed/>
                </p:oleObj>
              </mc:Choice>
              <mc:Fallback>
                <p:oleObj name="Worksheet" r:id="rId3" imgW="7791313" imgH="8562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615" y="670560"/>
                        <a:ext cx="4551998" cy="4300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AF6D717-4978-4E6D-872F-7CB85AFE9CF3}"/>
              </a:ext>
            </a:extLst>
          </p:cNvPr>
          <p:cNvSpPr txBox="1"/>
          <p:nvPr/>
        </p:nvSpPr>
        <p:spPr>
          <a:xfrm>
            <a:off x="5060951" y="907525"/>
            <a:ext cx="3894667" cy="3756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b="1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iniciativas con gasto el primer trimestre:</a:t>
            </a:r>
            <a:endParaRPr lang="es-CL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Tomé: 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casetas sanitarias localidad Rafael, reposición de dos camiones tolva, conservación pavimento calle caracol de Bellavista y reposición escuela especial f-451.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 Regional: 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electrificación rural diversos sectores zona norte, Lebu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de Lebu: 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plaza Villa Alessandri y conservación avenida Costamar.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de Coronel: 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cuartel de bomberos 3° compañía de bomberos, reposición escuela G-666 Escuadrón y construcción espacio público población Gabriela Mistral.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u="sng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 de Yumbel: </a:t>
            </a:r>
            <a:r>
              <a:rPr lang="es-CL" sz="1200" dirty="0">
                <a:solidFill>
                  <a:srgbClr val="00206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reposición camión multiuso, mejoramiento estadio estación y adquisición brazo articulado alza hombre.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30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581227" y="462047"/>
            <a:ext cx="3562773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POR UNIDAD TÉCNICA Y SECTOR 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3721C8-E5BD-4BE5-8AC7-48F32002D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853440"/>
            <a:ext cx="8961119" cy="41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5807122" y="782190"/>
            <a:ext cx="3336878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PROVINCIALES 1° TRIMESTRE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C228DD-2EC3-49F8-9355-7E51ABB8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" y="366416"/>
            <a:ext cx="5547361" cy="15704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94F774-35A9-49C4-A5CB-B7B63478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3" y="2011680"/>
            <a:ext cx="8037753" cy="30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0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0" y="844336"/>
            <a:ext cx="3336878" cy="24630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RESULTADOS PROVINCIALES 1° TRIMESTRE</a:t>
            </a:r>
          </a:p>
        </p:txBody>
      </p:sp>
      <p:sp>
        <p:nvSpPr>
          <p:cNvPr id="62" name="Google Shape;517;p28">
            <a:extLst>
              <a:ext uri="{FF2B5EF4-FFF2-40B4-BE49-F238E27FC236}">
                <a16:creationId xmlns:a16="http://schemas.microsoft.com/office/drawing/2014/main" id="{89CD9A12-980F-4B71-A3C5-4B2028CD1CDC}"/>
              </a:ext>
            </a:extLst>
          </p:cNvPr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1FC40A2-7545-4813-8523-5D9A6625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81" y="366416"/>
            <a:ext cx="5696373" cy="19161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E7F39BD-DAED-4A6B-9B5F-EE1C4222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120"/>
            <a:ext cx="9144000" cy="26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8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997;p42"/>
          <p:cNvSpPr txBox="1"/>
          <p:nvPr/>
        </p:nvSpPr>
        <p:spPr>
          <a:xfrm>
            <a:off x="2530318" y="678853"/>
            <a:ext cx="3917765" cy="107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s-CL" sz="1801" b="1" dirty="0">
                <a:solidFill>
                  <a:schemeClr val="bg2"/>
                </a:solidFill>
              </a:rPr>
              <a:t>Ley </a:t>
            </a:r>
            <a:r>
              <a:rPr lang="es-CL" sz="1801" b="1" dirty="0" err="1">
                <a:solidFill>
                  <a:schemeClr val="bg2"/>
                </a:solidFill>
              </a:rPr>
              <a:t>N°</a:t>
            </a:r>
            <a:r>
              <a:rPr lang="es-CL" sz="1801" b="1" dirty="0">
                <a:solidFill>
                  <a:schemeClr val="bg2"/>
                </a:solidFill>
              </a:rPr>
              <a:t> 21.640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s-CL" sz="1401" b="1" dirty="0">
                <a:solidFill>
                  <a:schemeClr val="bg2"/>
                </a:solidFill>
              </a:rPr>
              <a:t>Presupuesto del Sector Público Año 2024</a:t>
            </a:r>
            <a:endParaRPr sz="1401" b="1" u="sng" dirty="0">
              <a:solidFill>
                <a:schemeClr val="bg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Google Shape;521;p28"/>
          <p:cNvSpPr txBox="1"/>
          <p:nvPr/>
        </p:nvSpPr>
        <p:spPr>
          <a:xfrm>
            <a:off x="2594642" y="1977859"/>
            <a:ext cx="3871794" cy="78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lvl="0" algn="ctr"/>
            <a:r>
              <a:rPr lang="es-CL" sz="1001" b="1" dirty="0">
                <a:solidFill>
                  <a:srgbClr val="7CA800"/>
                </a:solidFill>
              </a:rPr>
              <a:t>MONTO GLOBAL </a:t>
            </a:r>
          </a:p>
          <a:p>
            <a:pPr lvl="0" algn="ctr"/>
            <a:r>
              <a:rPr lang="es-CL" sz="1001" b="1" dirty="0">
                <a:solidFill>
                  <a:srgbClr val="7CA800"/>
                </a:solidFill>
              </a:rPr>
              <a:t>FINANCIAMIENTO GOBIERNOS REGIONALES </a:t>
            </a:r>
          </a:p>
          <a:p>
            <a:pPr lvl="0" algn="ctr"/>
            <a:r>
              <a:rPr lang="es-CL" sz="2800" b="1" dirty="0">
                <a:solidFill>
                  <a:srgbClr val="7CA800"/>
                </a:solidFill>
              </a:rPr>
              <a:t>M$ 1.765.548.525</a:t>
            </a:r>
          </a:p>
        </p:txBody>
      </p:sp>
      <p:sp>
        <p:nvSpPr>
          <p:cNvPr id="32" name="Flecha derecha 31"/>
          <p:cNvSpPr/>
          <p:nvPr/>
        </p:nvSpPr>
        <p:spPr>
          <a:xfrm rot="5400000">
            <a:off x="4289347" y="1525209"/>
            <a:ext cx="436418" cy="38647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1"/>
          </a:p>
        </p:txBody>
      </p:sp>
      <p:sp>
        <p:nvSpPr>
          <p:cNvPr id="26" name="Rectángulo 25"/>
          <p:cNvSpPr/>
          <p:nvPr/>
        </p:nvSpPr>
        <p:spPr>
          <a:xfrm>
            <a:off x="1548090" y="4300835"/>
            <a:ext cx="2553652" cy="680468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FUNCIONAMIENTO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M$ 8.381.648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4952315" y="4300833"/>
            <a:ext cx="2553652" cy="680469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REGIONAL</a:t>
            </a:r>
          </a:p>
          <a:p>
            <a:pPr algn="ctr"/>
            <a:r>
              <a:rPr lang="es-C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M$ 111.513.098</a:t>
            </a:r>
          </a:p>
        </p:txBody>
      </p:sp>
      <p:sp>
        <p:nvSpPr>
          <p:cNvPr id="39" name="Flecha derecha 38"/>
          <p:cNvSpPr/>
          <p:nvPr/>
        </p:nvSpPr>
        <p:spPr>
          <a:xfrm rot="5400000">
            <a:off x="4289345" y="2842909"/>
            <a:ext cx="436418" cy="38647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1"/>
          </a:p>
        </p:txBody>
      </p:sp>
      <p:sp>
        <p:nvSpPr>
          <p:cNvPr id="40" name="Google Shape;521;p28"/>
          <p:cNvSpPr txBox="1"/>
          <p:nvPr/>
        </p:nvSpPr>
        <p:spPr>
          <a:xfrm>
            <a:off x="2614839" y="3218028"/>
            <a:ext cx="3871794" cy="78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lvl="0" algn="ctr"/>
            <a:r>
              <a:rPr lang="es-CL" sz="1001" b="1" dirty="0">
                <a:solidFill>
                  <a:schemeClr val="bg2"/>
                </a:solidFill>
              </a:rPr>
              <a:t>PRESUPUESTO GOBIERNO REGIONAL DEL BIO </a:t>
            </a:r>
            <a:r>
              <a:rPr lang="es-CL" sz="1001" b="1" dirty="0" err="1">
                <a:solidFill>
                  <a:schemeClr val="bg2"/>
                </a:solidFill>
              </a:rPr>
              <a:t>BIO</a:t>
            </a:r>
            <a:endParaRPr lang="es-CL" sz="1001" b="1" dirty="0">
              <a:solidFill>
                <a:schemeClr val="bg2"/>
              </a:solidFill>
            </a:endParaRPr>
          </a:p>
          <a:p>
            <a:pPr lvl="0" algn="ctr"/>
            <a:r>
              <a:rPr lang="es-CL" sz="2800" b="1" dirty="0">
                <a:solidFill>
                  <a:schemeClr val="bg2"/>
                </a:solidFill>
              </a:rPr>
              <a:t>M$ 119.894.746</a:t>
            </a:r>
          </a:p>
        </p:txBody>
      </p:sp>
      <p:sp>
        <p:nvSpPr>
          <p:cNvPr id="17" name="Google Shape;517;p28">
            <a:extLst>
              <a:ext uri="{FF2B5EF4-FFF2-40B4-BE49-F238E27FC236}">
                <a16:creationId xmlns:a16="http://schemas.microsoft.com/office/drawing/2014/main" id="{2B937787-0EDF-4D04-823D-B74180493AD2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5867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FINANCIAMIENTO GOBIERNOS REGIONALES</a:t>
            </a:r>
          </a:p>
        </p:txBody>
      </p:sp>
      <p:sp>
        <p:nvSpPr>
          <p:cNvPr id="10" name="Llamada rectangular redondeada 6">
            <a:extLst>
              <a:ext uri="{FF2B5EF4-FFF2-40B4-BE49-F238E27FC236}">
                <a16:creationId xmlns:a16="http://schemas.microsoft.com/office/drawing/2014/main" id="{6A9FD3FD-605C-4E56-B944-B53E73334306}"/>
              </a:ext>
            </a:extLst>
          </p:cNvPr>
          <p:cNvSpPr/>
          <p:nvPr/>
        </p:nvSpPr>
        <p:spPr>
          <a:xfrm>
            <a:off x="6459091" y="1297829"/>
            <a:ext cx="1692531" cy="587958"/>
          </a:xfrm>
          <a:prstGeom prst="wedgeRoundRectCallout">
            <a:avLst>
              <a:gd name="adj1" fmla="val -60247"/>
              <a:gd name="adj2" fmla="val 2045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M$ 1.608.616.229</a:t>
            </a:r>
          </a:p>
          <a:p>
            <a:pPr algn="ctr"/>
            <a:r>
              <a:rPr lang="es-CL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2023</a:t>
            </a:r>
          </a:p>
        </p:txBody>
      </p:sp>
      <p:sp>
        <p:nvSpPr>
          <p:cNvPr id="11" name="Llamada rectangular redondeada 42">
            <a:extLst>
              <a:ext uri="{FF2B5EF4-FFF2-40B4-BE49-F238E27FC236}">
                <a16:creationId xmlns:a16="http://schemas.microsoft.com/office/drawing/2014/main" id="{A057A074-D6A8-45F7-BBEA-00218A013757}"/>
              </a:ext>
            </a:extLst>
          </p:cNvPr>
          <p:cNvSpPr/>
          <p:nvPr/>
        </p:nvSpPr>
        <p:spPr>
          <a:xfrm>
            <a:off x="922308" y="2430025"/>
            <a:ext cx="1692531" cy="587958"/>
          </a:xfrm>
          <a:prstGeom prst="wedgeRoundRectCallout">
            <a:avLst>
              <a:gd name="adj1" fmla="val 71473"/>
              <a:gd name="adj2" fmla="val 166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M$ 111.933.388</a:t>
            </a:r>
          </a:p>
          <a:p>
            <a:pPr algn="ctr"/>
            <a:r>
              <a:rPr lang="es-CL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2023</a:t>
            </a:r>
          </a:p>
        </p:txBody>
      </p:sp>
      <p:sp>
        <p:nvSpPr>
          <p:cNvPr id="13" name="Forma libre 21">
            <a:extLst>
              <a:ext uri="{FF2B5EF4-FFF2-40B4-BE49-F238E27FC236}">
                <a16:creationId xmlns:a16="http://schemas.microsoft.com/office/drawing/2014/main" id="{50B8CB90-E52D-4481-8B6B-A406A481B5DA}"/>
              </a:ext>
            </a:extLst>
          </p:cNvPr>
          <p:cNvSpPr/>
          <p:nvPr/>
        </p:nvSpPr>
        <p:spPr>
          <a:xfrm rot="16200000">
            <a:off x="1133541" y="4324484"/>
            <a:ext cx="360811" cy="313509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638229-CA17-4DB0-8CBA-BC4C9A9BED52}"/>
              </a:ext>
            </a:extLst>
          </p:cNvPr>
          <p:cNvSpPr txBox="1"/>
          <p:nvPr/>
        </p:nvSpPr>
        <p:spPr>
          <a:xfrm>
            <a:off x="0" y="4205252"/>
            <a:ext cx="135339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CL" sz="2400" b="1" dirty="0">
                <a:solidFill>
                  <a:schemeClr val="bg2"/>
                </a:solidFill>
              </a:rPr>
              <a:t>+6,62%</a:t>
            </a:r>
          </a:p>
        </p:txBody>
      </p:sp>
      <p:sp>
        <p:nvSpPr>
          <p:cNvPr id="15" name="Forma libre 40">
            <a:extLst>
              <a:ext uri="{FF2B5EF4-FFF2-40B4-BE49-F238E27FC236}">
                <a16:creationId xmlns:a16="http://schemas.microsoft.com/office/drawing/2014/main" id="{0A766EA8-8F65-4305-B0C5-BF6AA89160BE}"/>
              </a:ext>
            </a:extLst>
          </p:cNvPr>
          <p:cNvSpPr/>
          <p:nvPr/>
        </p:nvSpPr>
        <p:spPr>
          <a:xfrm rot="16200000">
            <a:off x="7564822" y="4358134"/>
            <a:ext cx="360811" cy="313509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46BE42-816F-4EFA-88B1-6077DEC94DCA}"/>
              </a:ext>
            </a:extLst>
          </p:cNvPr>
          <p:cNvSpPr txBox="1"/>
          <p:nvPr/>
        </p:nvSpPr>
        <p:spPr>
          <a:xfrm>
            <a:off x="7901983" y="4216415"/>
            <a:ext cx="135339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CL" sz="2400" b="1" dirty="0">
                <a:solidFill>
                  <a:schemeClr val="bg2"/>
                </a:solidFill>
              </a:rPr>
              <a:t>+7,14%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B10EE-74DC-4F79-A003-64EA55F3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7" y="956880"/>
            <a:ext cx="2084257" cy="10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7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EF6F67-5620-42DC-AD32-034561C90A2B}"/>
              </a:ext>
            </a:extLst>
          </p:cNvPr>
          <p:cNvSpPr/>
          <p:nvPr/>
        </p:nvSpPr>
        <p:spPr>
          <a:xfrm>
            <a:off x="5602406" y="416256"/>
            <a:ext cx="3541594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INICIATIVAS APROBADAS POR CORE, 1° TRIMESTRE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FF6485-433D-4175-B3DF-3FF52CC2B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1"/>
          <a:stretch/>
        </p:blipFill>
        <p:spPr>
          <a:xfrm>
            <a:off x="399626" y="416256"/>
            <a:ext cx="3217334" cy="8676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D1241F-0521-4BFC-A083-4F59A37D9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63" y="1700142"/>
            <a:ext cx="3380952" cy="3057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958D50-ED02-47FA-8795-2DBC98D56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613"/>
          <a:stretch/>
        </p:blipFill>
        <p:spPr>
          <a:xfrm>
            <a:off x="3771290" y="1564641"/>
            <a:ext cx="2325463" cy="2086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1E5F21-5908-47E5-B1B1-AD30F5571A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207" y="850072"/>
            <a:ext cx="3047247" cy="39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9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EF6F67-5620-42DC-AD32-034561C90A2B}"/>
              </a:ext>
            </a:extLst>
          </p:cNvPr>
          <p:cNvSpPr/>
          <p:nvPr/>
        </p:nvSpPr>
        <p:spPr>
          <a:xfrm>
            <a:off x="5602406" y="416256"/>
            <a:ext cx="3541594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INICIATIVAS APROBADAS POR CORE, 1° TRIMESTRE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6AFF0B-6786-444D-AA54-6EC1ED11D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721" y="1528353"/>
            <a:ext cx="4964853" cy="181217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BADF62-B314-4553-8746-468278A70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73" y="704427"/>
            <a:ext cx="3534319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88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EF6F67-5620-42DC-AD32-034561C90A2B}"/>
              </a:ext>
            </a:extLst>
          </p:cNvPr>
          <p:cNvSpPr/>
          <p:nvPr/>
        </p:nvSpPr>
        <p:spPr>
          <a:xfrm>
            <a:off x="5602406" y="416256"/>
            <a:ext cx="3541594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INICIATIVAS APROBADAS POR CORE, 1° TRIMESTRE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A7A870-41DC-4906-B3D2-139C52A3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00" y="832509"/>
            <a:ext cx="6826599" cy="42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EF6F67-5620-42DC-AD32-034561C90A2B}"/>
              </a:ext>
            </a:extLst>
          </p:cNvPr>
          <p:cNvSpPr/>
          <p:nvPr/>
        </p:nvSpPr>
        <p:spPr>
          <a:xfrm>
            <a:off x="4870027" y="416256"/>
            <a:ext cx="4273973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LICITACIONES 1° TRIMESTRE 2024(FUENTE DPIR)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E756FF-E6AD-4B46-A7FF-35585863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" y="416256"/>
            <a:ext cx="3026057" cy="11863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657B34-1512-43BD-8379-DC18226FD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29" y="2018900"/>
            <a:ext cx="4005570" cy="25963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F20BE89-C243-4AD7-BEC8-D1C2328CA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410" y="1009451"/>
            <a:ext cx="2863497" cy="14649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8C609C7-BAB6-42F9-9DBB-7970D793AB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4410728" y="2571750"/>
            <a:ext cx="4657143" cy="21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56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7C6B8A-B76E-410C-A1A3-A98BF528A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90" y="542457"/>
            <a:ext cx="3296988" cy="6902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002A00-849E-4628-A94F-A1DF5D97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89" y="1312522"/>
            <a:ext cx="3296989" cy="7869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BF1086-9C2E-4D46-ACBD-BE46BE720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406" y="1317359"/>
            <a:ext cx="3296987" cy="7869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9666CD-3038-4C6A-ABC8-F471FF041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406" y="2329045"/>
            <a:ext cx="3296985" cy="12323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492556-2C4C-4247-A88A-512BC5E93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0" y="2744928"/>
            <a:ext cx="3418907" cy="7082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0D02987-FFFE-441F-9F38-20DCA81474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171" y="3561422"/>
            <a:ext cx="3418906" cy="1210921"/>
          </a:xfrm>
          <a:prstGeom prst="rect">
            <a:avLst/>
          </a:prstGeom>
        </p:spPr>
      </p:pic>
      <p:sp>
        <p:nvSpPr>
          <p:cNvPr id="16" name="Forma libre 23">
            <a:extLst>
              <a:ext uri="{FF2B5EF4-FFF2-40B4-BE49-F238E27FC236}">
                <a16:creationId xmlns:a16="http://schemas.microsoft.com/office/drawing/2014/main" id="{964F3A39-7F96-42EF-9C4F-AD44FA2E86B1}"/>
              </a:ext>
            </a:extLst>
          </p:cNvPr>
          <p:cNvSpPr/>
          <p:nvPr/>
        </p:nvSpPr>
        <p:spPr>
          <a:xfrm>
            <a:off x="59881" y="524523"/>
            <a:ext cx="463289" cy="439470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F2B8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/>
              <a:t>1</a:t>
            </a:r>
          </a:p>
        </p:txBody>
      </p:sp>
      <p:sp>
        <p:nvSpPr>
          <p:cNvPr id="17" name="Forma libre 23">
            <a:extLst>
              <a:ext uri="{FF2B5EF4-FFF2-40B4-BE49-F238E27FC236}">
                <a16:creationId xmlns:a16="http://schemas.microsoft.com/office/drawing/2014/main" id="{8FBFF08F-CA68-4157-B5E7-9B9585CBC936}"/>
              </a:ext>
            </a:extLst>
          </p:cNvPr>
          <p:cNvSpPr/>
          <p:nvPr/>
        </p:nvSpPr>
        <p:spPr>
          <a:xfrm>
            <a:off x="0" y="2659571"/>
            <a:ext cx="463289" cy="439470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F2B8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/>
              <a:t>2</a:t>
            </a:r>
          </a:p>
        </p:txBody>
      </p:sp>
      <p:sp>
        <p:nvSpPr>
          <p:cNvPr id="19" name="Forma libre 23">
            <a:extLst>
              <a:ext uri="{FF2B5EF4-FFF2-40B4-BE49-F238E27FC236}">
                <a16:creationId xmlns:a16="http://schemas.microsoft.com/office/drawing/2014/main" id="{4454B321-0869-49AF-A8C4-94AAE4AE13C3}"/>
              </a:ext>
            </a:extLst>
          </p:cNvPr>
          <p:cNvSpPr/>
          <p:nvPr/>
        </p:nvSpPr>
        <p:spPr>
          <a:xfrm>
            <a:off x="4970279" y="1266534"/>
            <a:ext cx="463289" cy="439470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F2B800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kern="1200" dirty="0"/>
              <a:t>3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2289A5D-E284-41BC-86E2-33ECD47FD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6747" y="3844991"/>
            <a:ext cx="1008355" cy="107977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3D71ABA-FD61-47CF-98E8-7015903DE008}"/>
              </a:ext>
            </a:extLst>
          </p:cNvPr>
          <p:cNvSpPr/>
          <p:nvPr/>
        </p:nvSpPr>
        <p:spPr>
          <a:xfrm>
            <a:off x="4870027" y="416256"/>
            <a:ext cx="4273973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LICITACIONES 1° TRIMESTRE 2024(FUENTE DPIR)</a:t>
            </a:r>
          </a:p>
        </p:txBody>
      </p:sp>
    </p:spTree>
    <p:extLst>
      <p:ext uri="{BB962C8B-B14F-4D97-AF65-F5344CB8AC3E}">
        <p14:creationId xmlns:p14="http://schemas.microsoft.com/office/powerpoint/2010/main" val="323216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3CFC0B8-D221-4F3C-B614-53ABF211A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256"/>
            <a:ext cx="2951552" cy="17308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88A310-2762-4F04-AC92-0C4696D6D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9" y="2563400"/>
            <a:ext cx="3604755" cy="19959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C64EB-EC6D-4040-A8E8-4BE22EAEF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253" y="887511"/>
            <a:ext cx="5296747" cy="12596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345577D-DBC4-4E13-8C1C-1C4AD1530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0160" y="2546975"/>
            <a:ext cx="5296747" cy="199591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E1C2AE5-0284-471D-9094-F580034571BE}"/>
              </a:ext>
            </a:extLst>
          </p:cNvPr>
          <p:cNvSpPr/>
          <p:nvPr/>
        </p:nvSpPr>
        <p:spPr>
          <a:xfrm>
            <a:off x="4870027" y="416256"/>
            <a:ext cx="4273973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LICITACIONES 1° TRIMESTRE 2024(FUENTE DPIR)</a:t>
            </a:r>
          </a:p>
        </p:txBody>
      </p:sp>
    </p:spTree>
    <p:extLst>
      <p:ext uri="{BB962C8B-B14F-4D97-AF65-F5344CB8AC3E}">
        <p14:creationId xmlns:p14="http://schemas.microsoft.com/office/powerpoint/2010/main" val="71404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17;p28">
            <a:extLst>
              <a:ext uri="{FF2B5EF4-FFF2-40B4-BE49-F238E27FC236}">
                <a16:creationId xmlns:a16="http://schemas.microsoft.com/office/drawing/2014/main" id="{5D4C65D6-8834-4337-9787-06F0EB642A5C}"/>
              </a:ext>
            </a:extLst>
          </p:cNvPr>
          <p:cNvSpPr txBox="1">
            <a:spLocks/>
          </p:cNvSpPr>
          <p:nvPr/>
        </p:nvSpPr>
        <p:spPr>
          <a:xfrm>
            <a:off x="0" y="3"/>
            <a:ext cx="9144000" cy="4162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DE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B52924-0211-44BA-BFCF-864988887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" t="9137" r="849"/>
          <a:stretch/>
        </p:blipFill>
        <p:spPr>
          <a:xfrm>
            <a:off x="243840" y="1172715"/>
            <a:ext cx="6265333" cy="3548024"/>
          </a:xfrm>
          <a:prstGeom prst="rect">
            <a:avLst/>
          </a:prstGeom>
        </p:spPr>
      </p:pic>
      <p:pic>
        <p:nvPicPr>
          <p:cNvPr id="12" name="Picture 2" descr="Organización del Sector Público Costarricense | Ministerio de Planificación  Nacional y Política Económica">
            <a:extLst>
              <a:ext uri="{FF2B5EF4-FFF2-40B4-BE49-F238E27FC236}">
                <a16:creationId xmlns:a16="http://schemas.microsoft.com/office/drawing/2014/main" id="{41D0A365-50A1-4C99-8BD6-B4026D1BD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8" t="28091" r="12142" b="46371"/>
          <a:stretch/>
        </p:blipFill>
        <p:spPr bwMode="auto">
          <a:xfrm>
            <a:off x="6344933" y="1984586"/>
            <a:ext cx="3124187" cy="3314697"/>
          </a:xfrm>
          <a:prstGeom prst="rect">
            <a:avLst/>
          </a:prstGeom>
          <a:noFill/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E2E074A-E461-4119-B845-7CFB2F87B4D9}"/>
              </a:ext>
            </a:extLst>
          </p:cNvPr>
          <p:cNvSpPr/>
          <p:nvPr/>
        </p:nvSpPr>
        <p:spPr>
          <a:xfrm>
            <a:off x="4870027" y="416256"/>
            <a:ext cx="4273973" cy="340205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ANÁLISIS LICITACIONES 1° TRIMESTRE 2024(FUENTE DPIR)</a:t>
            </a:r>
          </a:p>
        </p:txBody>
      </p:sp>
    </p:spTree>
    <p:extLst>
      <p:ext uri="{BB962C8B-B14F-4D97-AF65-F5344CB8AC3E}">
        <p14:creationId xmlns:p14="http://schemas.microsoft.com/office/powerpoint/2010/main" val="1752417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6" tIns="91426" rIns="91426" bIns="91426" anchor="ctr" anchorCtr="0">
            <a:noAutofit/>
          </a:bodyPr>
          <a:lstStyle/>
          <a:p>
            <a:pPr algn="r"/>
            <a:r>
              <a:rPr lang="en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ESTADOS DE PROCESOS LICITATORIOS</a:t>
            </a:r>
            <a:endParaRPr sz="180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588031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1°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7" y="1999464"/>
            <a:ext cx="360811" cy="279182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96937" rIns="108244" bIns="96933" numCol="1" spcCol="1270" anchor="ctr" anchorCtr="0">
            <a:noAutofit/>
          </a:bodyPr>
          <a:lstStyle/>
          <a:p>
            <a:pPr algn="ctr" defTabSz="62231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1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5" y="1238417"/>
            <a:ext cx="1352907" cy="588084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6" tIns="232172" rIns="224556" bIns="232172" numCol="1" spcCol="1270" anchor="ctr" anchorCtr="0">
            <a:noAutofit/>
          </a:bodyPr>
          <a:lstStyle/>
          <a:p>
            <a:pPr algn="ctr" defTabSz="35560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1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8601" y="2369337"/>
            <a:ext cx="2073700" cy="205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“La unidad de control emitirá informes trimestrales acerca del estado de avance del ejercicio presupuestario del gobierno regional, sobre el flujo de gastos comprometidos para el año presupuestario en curso y ejercicios presupuestarios posteriores, </a:t>
            </a:r>
            <a:r>
              <a:rPr lang="es-CL" sz="1001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y respecto de los motivos por los cuales no fueron adjudicadas licitaciones públicas”</a:t>
            </a:r>
            <a:r>
              <a:rPr lang="es-CL" sz="100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45D009-9E41-452E-B255-419020A67080}"/>
              </a:ext>
            </a:extLst>
          </p:cNvPr>
          <p:cNvSpPr txBox="1"/>
          <p:nvPr/>
        </p:nvSpPr>
        <p:spPr>
          <a:xfrm>
            <a:off x="4177242" y="2054564"/>
            <a:ext cx="3822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NO HAY LICITACIONES ADJUDICADAS POR EL GOBIERNO REGIONAL PARA EL PERIODO</a:t>
            </a:r>
          </a:p>
        </p:txBody>
      </p:sp>
    </p:spTree>
    <p:extLst>
      <p:ext uri="{BB962C8B-B14F-4D97-AF65-F5344CB8AC3E}">
        <p14:creationId xmlns:p14="http://schemas.microsoft.com/office/powerpoint/2010/main" val="2286197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17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R</a:t>
            </a:r>
            <a:r>
              <a:rPr lang="e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ECLAMACIONES DE TERCEROS CONTRATADOS</a:t>
            </a:r>
            <a:endParaRPr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118734" y="602358"/>
            <a:ext cx="2988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eelawadee" panose="020B0502040204020203" pitchFamily="34" charset="-34"/>
              </a:rPr>
              <a:t>1° TRIMESTRE</a:t>
            </a:r>
          </a:p>
        </p:txBody>
      </p:sp>
      <p:sp>
        <p:nvSpPr>
          <p:cNvPr id="5" name="Forma libre 4"/>
          <p:cNvSpPr/>
          <p:nvPr/>
        </p:nvSpPr>
        <p:spPr>
          <a:xfrm rot="5400000">
            <a:off x="1195046" y="1999462"/>
            <a:ext cx="360811" cy="279183"/>
          </a:xfrm>
          <a:custGeom>
            <a:avLst/>
            <a:gdLst>
              <a:gd name="connsiteX0" fmla="*/ 0 w 360811"/>
              <a:gd name="connsiteY0" fmla="*/ 96935 h 484676"/>
              <a:gd name="connsiteX1" fmla="*/ 180406 w 360811"/>
              <a:gd name="connsiteY1" fmla="*/ 96935 h 484676"/>
              <a:gd name="connsiteX2" fmla="*/ 180406 w 360811"/>
              <a:gd name="connsiteY2" fmla="*/ 0 h 484676"/>
              <a:gd name="connsiteX3" fmla="*/ 360811 w 360811"/>
              <a:gd name="connsiteY3" fmla="*/ 242338 h 484676"/>
              <a:gd name="connsiteX4" fmla="*/ 180406 w 360811"/>
              <a:gd name="connsiteY4" fmla="*/ 484676 h 484676"/>
              <a:gd name="connsiteX5" fmla="*/ 180406 w 360811"/>
              <a:gd name="connsiteY5" fmla="*/ 387741 h 484676"/>
              <a:gd name="connsiteX6" fmla="*/ 0 w 360811"/>
              <a:gd name="connsiteY6" fmla="*/ 387741 h 484676"/>
              <a:gd name="connsiteX7" fmla="*/ 0 w 360811"/>
              <a:gd name="connsiteY7" fmla="*/ 96935 h 4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811" h="484676">
                <a:moveTo>
                  <a:pt x="0" y="96935"/>
                </a:moveTo>
                <a:lnTo>
                  <a:pt x="180406" y="96935"/>
                </a:lnTo>
                <a:lnTo>
                  <a:pt x="180406" y="0"/>
                </a:lnTo>
                <a:lnTo>
                  <a:pt x="360811" y="242338"/>
                </a:lnTo>
                <a:lnTo>
                  <a:pt x="180406" y="484676"/>
                </a:lnTo>
                <a:lnTo>
                  <a:pt x="180406" y="387741"/>
                </a:lnTo>
                <a:lnTo>
                  <a:pt x="0" y="387741"/>
                </a:lnTo>
                <a:lnTo>
                  <a:pt x="0" y="96935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936" rIns="108244" bIns="969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698996" y="1238414"/>
            <a:ext cx="1352906" cy="588083"/>
          </a:xfrm>
          <a:custGeom>
            <a:avLst/>
            <a:gdLst>
              <a:gd name="connsiteX0" fmla="*/ 0 w 1463992"/>
              <a:gd name="connsiteY0" fmla="*/ 757998 h 1515995"/>
              <a:gd name="connsiteX1" fmla="*/ 731996 w 1463992"/>
              <a:gd name="connsiteY1" fmla="*/ 0 h 1515995"/>
              <a:gd name="connsiteX2" fmla="*/ 1463992 w 1463992"/>
              <a:gd name="connsiteY2" fmla="*/ 757998 h 1515995"/>
              <a:gd name="connsiteX3" fmla="*/ 731996 w 1463992"/>
              <a:gd name="connsiteY3" fmla="*/ 1515996 h 1515995"/>
              <a:gd name="connsiteX4" fmla="*/ 0 w 1463992"/>
              <a:gd name="connsiteY4" fmla="*/ 757998 h 151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992" h="1515995">
                <a:moveTo>
                  <a:pt x="0" y="757998"/>
                </a:moveTo>
                <a:cubicBezTo>
                  <a:pt x="0" y="339367"/>
                  <a:pt x="327726" y="0"/>
                  <a:pt x="731996" y="0"/>
                </a:cubicBezTo>
                <a:cubicBezTo>
                  <a:pt x="1136266" y="0"/>
                  <a:pt x="1463992" y="339367"/>
                  <a:pt x="1463992" y="757998"/>
                </a:cubicBezTo>
                <a:cubicBezTo>
                  <a:pt x="1463992" y="1176629"/>
                  <a:pt x="1136266" y="1515996"/>
                  <a:pt x="731996" y="1515996"/>
                </a:cubicBezTo>
                <a:cubicBezTo>
                  <a:pt x="327726" y="1515996"/>
                  <a:pt x="0" y="1176629"/>
                  <a:pt x="0" y="757998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557" tIns="232172" rIns="224557" bIns="232172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000" b="1" kern="1200" dirty="0">
                <a:latin typeface="Leelawadee" panose="020B0502040204020203" pitchFamily="34" charset="-34"/>
                <a:cs typeface="Leelawadee" panose="020B0502040204020203" pitchFamily="34" charset="-34"/>
              </a:rPr>
              <a:t>CONTEXTO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8008" y="2412548"/>
            <a:ext cx="2073699" cy="255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CL" sz="10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“</a:t>
            </a:r>
            <a:r>
              <a:rPr lang="es-CL" sz="1000" b="1" u="sng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La unidad de control deberá informar al gobernador regional y al consejo regional sobre las reclamaciones de terceros que hayan sido contratados por el gobierno regional</a:t>
            </a:r>
            <a:r>
              <a:rPr lang="es-CL" sz="1000" b="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s-CL" sz="10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para la adquisición de activos no financieros o la ejecución de iniciativas de inversión dentro de la región, o de servicios públicos o instituciones receptoras de transferencias establecidas en convenios con el gobierno regional”.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0294A6-5967-4F6D-A082-CBC66A25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631" y="494453"/>
            <a:ext cx="3699449" cy="36508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B2DBB6-9D73-4D2A-A0DA-30C2EBDE26A6}"/>
              </a:ext>
            </a:extLst>
          </p:cNvPr>
          <p:cNvSpPr txBox="1"/>
          <p:nvPr/>
        </p:nvSpPr>
        <p:spPr>
          <a:xfrm>
            <a:off x="6569080" y="1638041"/>
            <a:ext cx="2131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CL" sz="12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Ambos reclamos se encuentran resueltos y cerrados.</a:t>
            </a:r>
          </a:p>
          <a:p>
            <a:pPr marL="228600" indent="-228600" algn="just">
              <a:buFont typeface="+mj-lt"/>
              <a:buAutoNum type="arabicPeriod"/>
            </a:pPr>
            <a:endParaRPr lang="es-CL" sz="1200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CL" sz="1200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 relación a las solicitudes realizadas a la Contraloría General de la República, ellas son entregadas en el informe de gestión interna presentado a la Comisión de Gobierno.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7A7AEF-8D13-457F-8EA1-C252A9373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826" y="4045373"/>
            <a:ext cx="3257974" cy="60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51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78781" y="4370787"/>
            <a:ext cx="5840016" cy="642939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093747" y="4632919"/>
            <a:ext cx="2027429" cy="4987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601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19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3" y="152181"/>
            <a:ext cx="791161" cy="108784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296953" y="932964"/>
            <a:ext cx="8603673" cy="261190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GRACIAS POR SU ATENCIÓN </a:t>
            </a:r>
            <a:br>
              <a:rPr lang="es-C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br>
              <a:rPr lang="es-CL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DATOS DE CONTACTO</a:t>
            </a:r>
            <a:b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es-CL" sz="1349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jveragua@gorebiobio.cl</a:t>
            </a:r>
            <a:endParaRPr lang="es-CL" sz="1349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409320" y="1412045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M$ 8.381.648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594712" y="555453"/>
            <a:ext cx="40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 </a:t>
            </a:r>
          </a:p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114361" y="1088931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C960EB-A788-4AA1-ACE2-E012821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" y="366413"/>
            <a:ext cx="3428963" cy="37653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4707C7-FC43-48FF-BECD-47AD592E9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13" y="2083972"/>
            <a:ext cx="4352911" cy="28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9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5409320" y="1708207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M$ 8.381.648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572000" y="837760"/>
            <a:ext cx="40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 </a:t>
            </a:r>
          </a:p>
          <a:p>
            <a:pPr algn="ctr"/>
            <a:r>
              <a:rPr lang="es-CL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7" name="Google Shape;517;p28"/>
          <p:cNvSpPr txBox="1">
            <a:spLocks/>
          </p:cNvSpPr>
          <p:nvPr/>
        </p:nvSpPr>
        <p:spPr>
          <a:xfrm>
            <a:off x="0" y="0"/>
            <a:ext cx="9144000" cy="366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174767" y="1371711"/>
            <a:ext cx="700322" cy="387267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3726034" y="3033310"/>
            <a:ext cx="2605828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3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25,51%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AVANCE PRESUPUESTARIO AL PRIMER</a:t>
            </a:r>
          </a:p>
          <a:p>
            <a:pPr algn="ctr"/>
            <a:r>
              <a:rPr lang="es-C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TRIMESTRE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9D9B10-832B-46D5-93A0-5160F39AD666}"/>
              </a:ext>
            </a:extLst>
          </p:cNvPr>
          <p:cNvSpPr txBox="1"/>
          <p:nvPr/>
        </p:nvSpPr>
        <p:spPr>
          <a:xfrm>
            <a:off x="6793712" y="3114590"/>
            <a:ext cx="2118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M$30.006</a:t>
            </a:r>
          </a:p>
          <a:p>
            <a:pPr algn="ctr"/>
            <a:r>
              <a:rPr lang="es-CL" sz="1200" b="1" dirty="0">
                <a:solidFill>
                  <a:srgbClr val="7CA80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Convenios de productividad</a:t>
            </a:r>
          </a:p>
          <a:p>
            <a:pPr algn="ctr"/>
            <a:r>
              <a:rPr lang="es-C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AUMENTO DESDE PRESUPUESTO INICIAL 2024</a:t>
            </a:r>
          </a:p>
          <a:p>
            <a:pPr algn="ctr"/>
            <a:r>
              <a:rPr lang="es-CL" sz="2000" b="1" dirty="0">
                <a:solidFill>
                  <a:srgbClr val="7CA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M$8.411.654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C960EB-A788-4AA1-ACE2-E012821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" y="366413"/>
            <a:ext cx="3428963" cy="387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17;p28"/>
          <p:cNvSpPr txBox="1">
            <a:spLocks/>
          </p:cNvSpPr>
          <p:nvPr/>
        </p:nvSpPr>
        <p:spPr>
          <a:xfrm>
            <a:off x="0" y="4"/>
            <a:ext cx="9144000" cy="3664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GASTOS DE FUNCIONAMIENTO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9D9B10-832B-46D5-93A0-5160F39AD666}"/>
              </a:ext>
            </a:extLst>
          </p:cNvPr>
          <p:cNvSpPr txBox="1"/>
          <p:nvPr/>
        </p:nvSpPr>
        <p:spPr>
          <a:xfrm>
            <a:off x="6803833" y="2110085"/>
            <a:ext cx="2118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M$11.561.963</a:t>
            </a:r>
          </a:p>
          <a:p>
            <a:pPr algn="ctr"/>
            <a:r>
              <a:rPr lang="es-CL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Disponible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E9CFE9-64F3-45D2-947E-4C9CF8B69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1" y="3240847"/>
            <a:ext cx="6909941" cy="1648083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873265D7-DFA6-418F-AC78-3888A1611F94}"/>
              </a:ext>
            </a:extLst>
          </p:cNvPr>
          <p:cNvSpPr txBox="1"/>
          <p:nvPr/>
        </p:nvSpPr>
        <p:spPr>
          <a:xfrm>
            <a:off x="2678847" y="1976687"/>
            <a:ext cx="2443596" cy="523220"/>
          </a:xfrm>
          <a:prstGeom prst="rect">
            <a:avLst/>
          </a:prstGeom>
          <a:solidFill>
            <a:srgbClr val="7CA800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M$ 8.381.648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06E80EC-DEBD-46EC-969B-324F573D6975}"/>
              </a:ext>
            </a:extLst>
          </p:cNvPr>
          <p:cNvSpPr txBox="1"/>
          <p:nvPr/>
        </p:nvSpPr>
        <p:spPr>
          <a:xfrm>
            <a:off x="1864239" y="1120095"/>
            <a:ext cx="4072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Inicial </a:t>
            </a:r>
          </a:p>
          <a:p>
            <a:pPr algn="ctr"/>
            <a:r>
              <a:rPr lang="es-C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Ley 2024</a:t>
            </a:r>
          </a:p>
        </p:txBody>
      </p:sp>
      <p:sp>
        <p:nvSpPr>
          <p:cNvPr id="63" name="Llamada rectangular redondeada 6">
            <a:extLst>
              <a:ext uri="{FF2B5EF4-FFF2-40B4-BE49-F238E27FC236}">
                <a16:creationId xmlns:a16="http://schemas.microsoft.com/office/drawing/2014/main" id="{C11D6E06-20E2-431C-8B6C-B3D51CF3CF05}"/>
              </a:ext>
            </a:extLst>
          </p:cNvPr>
          <p:cNvSpPr/>
          <p:nvPr/>
        </p:nvSpPr>
        <p:spPr>
          <a:xfrm>
            <a:off x="5290783" y="1216058"/>
            <a:ext cx="1692531" cy="401290"/>
          </a:xfrm>
          <a:prstGeom prst="wedgeRoundRectCallout">
            <a:avLst>
              <a:gd name="adj1" fmla="val -60247"/>
              <a:gd name="adj2" fmla="val 2045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M$ 7.861.124</a:t>
            </a:r>
          </a:p>
          <a:p>
            <a:pPr algn="ctr"/>
            <a:r>
              <a:rPr lang="es-CL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2023</a:t>
            </a:r>
          </a:p>
        </p:txBody>
      </p:sp>
      <p:sp>
        <p:nvSpPr>
          <p:cNvPr id="64" name="Llamada rectangular redondeada 42">
            <a:extLst>
              <a:ext uri="{FF2B5EF4-FFF2-40B4-BE49-F238E27FC236}">
                <a16:creationId xmlns:a16="http://schemas.microsoft.com/office/drawing/2014/main" id="{AD83C542-E62A-4102-8509-31A543AE31D3}"/>
              </a:ext>
            </a:extLst>
          </p:cNvPr>
          <p:cNvSpPr/>
          <p:nvPr/>
        </p:nvSpPr>
        <p:spPr>
          <a:xfrm>
            <a:off x="624528" y="1221203"/>
            <a:ext cx="1692531" cy="458584"/>
          </a:xfrm>
          <a:prstGeom prst="wedgeRoundRectCallout">
            <a:avLst>
              <a:gd name="adj1" fmla="val 71473"/>
              <a:gd name="adj2" fmla="val 1660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M$ 10.294.279</a:t>
            </a:r>
          </a:p>
          <a:p>
            <a:pPr algn="ctr"/>
            <a:r>
              <a:rPr lang="es-CL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Año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A8E32D0-80B2-42DB-99E7-481EFCAF92C9}"/>
              </a:ext>
            </a:extLst>
          </p:cNvPr>
          <p:cNvSpPr/>
          <p:nvPr/>
        </p:nvSpPr>
        <p:spPr>
          <a:xfrm>
            <a:off x="4572000" y="4164177"/>
            <a:ext cx="2689013" cy="2452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E6B332B-3791-47E6-B59F-0DD41711EBF6}"/>
              </a:ext>
            </a:extLst>
          </p:cNvPr>
          <p:cNvSpPr/>
          <p:nvPr/>
        </p:nvSpPr>
        <p:spPr>
          <a:xfrm>
            <a:off x="4572000" y="4625313"/>
            <a:ext cx="2689013" cy="2452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7" name="Google Shape;57;p15">
            <a:extLst>
              <a:ext uri="{FF2B5EF4-FFF2-40B4-BE49-F238E27FC236}">
                <a16:creationId xmlns:a16="http://schemas.microsoft.com/office/drawing/2014/main" id="{2CF1FA30-714F-46F8-9EF1-EAE66F8A70BF}"/>
              </a:ext>
            </a:extLst>
          </p:cNvPr>
          <p:cNvSpPr txBox="1">
            <a:spLocks/>
          </p:cNvSpPr>
          <p:nvPr/>
        </p:nvSpPr>
        <p:spPr>
          <a:xfrm>
            <a:off x="7787867" y="4223126"/>
            <a:ext cx="878696" cy="4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1800" dirty="0">
                <a:solidFill>
                  <a:schemeClr val="accent6">
                    <a:lumMod val="75000"/>
                  </a:schemeClr>
                </a:solidFill>
                <a:latin typeface="Bahnschrift Condensed" panose="020B0502040204020203" pitchFamily="34" charset="0"/>
              </a:rPr>
              <a:t>DESAFÍO</a:t>
            </a:r>
            <a:endParaRPr lang="es-MX" sz="1800" b="0" dirty="0">
              <a:solidFill>
                <a:schemeClr val="accent6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8925D95-D23A-4925-9D6A-469EFE303BDA}"/>
              </a:ext>
            </a:extLst>
          </p:cNvPr>
          <p:cNvSpPr/>
          <p:nvPr/>
        </p:nvSpPr>
        <p:spPr>
          <a:xfrm>
            <a:off x="7330789" y="4204910"/>
            <a:ext cx="199116" cy="1639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9" name="Flecha: hacia abajo 68">
            <a:extLst>
              <a:ext uri="{FF2B5EF4-FFF2-40B4-BE49-F238E27FC236}">
                <a16:creationId xmlns:a16="http://schemas.microsoft.com/office/drawing/2014/main" id="{0E4BD926-8C76-4231-A735-AE61FAC9FB0D}"/>
              </a:ext>
            </a:extLst>
          </p:cNvPr>
          <p:cNvSpPr/>
          <p:nvPr/>
        </p:nvSpPr>
        <p:spPr>
          <a:xfrm>
            <a:off x="7345680" y="4665952"/>
            <a:ext cx="199116" cy="1639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749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32803" y="1483670"/>
            <a:ext cx="5302121" cy="769441"/>
          </a:xfrm>
          <a:prstGeom prst="rect">
            <a:avLst/>
          </a:prstGeom>
          <a:solidFill>
            <a:srgbClr val="7CA800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El subtítulo 21 - Gastos en Personal </a:t>
            </a:r>
            <a:r>
              <a:rPr lang="es-C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el </a:t>
            </a:r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77.21%</a:t>
            </a:r>
            <a:r>
              <a:rPr lang="es-C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 del total del presupuesto del programa gastos para funcionamiento del Gobierno Regional.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41881" y="3289825"/>
            <a:ext cx="4814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sz="1200" dirty="0">
              <a:solidFill>
                <a:schemeClr val="accent5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2"/>
            <a:ext cx="26592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470720" y="2723528"/>
            <a:ext cx="3853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25.51%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8" name="Google Shape;517;p28"/>
          <p:cNvSpPr txBox="1">
            <a:spLocks/>
          </p:cNvSpPr>
          <p:nvPr/>
        </p:nvSpPr>
        <p:spPr>
          <a:xfrm>
            <a:off x="0" y="3"/>
            <a:ext cx="9144000" cy="4982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" y="642149"/>
            <a:ext cx="3703982" cy="340204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AVANCE PRESUPUESTARIO AL 31.03.2024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B59B6A-8E43-4411-BB8A-F74866268B1E}"/>
              </a:ext>
            </a:extLst>
          </p:cNvPr>
          <p:cNvSpPr txBox="1"/>
          <p:nvPr/>
        </p:nvSpPr>
        <p:spPr>
          <a:xfrm>
            <a:off x="314446" y="1199960"/>
            <a:ext cx="3075093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80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Subtítulo </a:t>
            </a:r>
          </a:p>
          <a:p>
            <a:pPr algn="ctr"/>
            <a:r>
              <a:rPr lang="es-CL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M$6.494.643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180549"/>
              </p:ext>
            </p:extLst>
          </p:nvPr>
        </p:nvGraphicFramePr>
        <p:xfrm>
          <a:off x="-138867" y="2276999"/>
          <a:ext cx="4111625" cy="222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13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703985" y="1126976"/>
            <a:ext cx="5443148" cy="707886"/>
          </a:xfrm>
          <a:prstGeom prst="rect">
            <a:avLst/>
          </a:prstGeom>
          <a:solidFill>
            <a:srgbClr val="7CA800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El subtítulo 22 -  Bienes y Servicios de Consumo, </a:t>
            </a:r>
            <a:r>
              <a:rPr lang="es-C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un</a:t>
            </a:r>
            <a:r>
              <a:rPr lang="es-C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 12.11% </a:t>
            </a:r>
            <a:r>
              <a:rPr lang="es-C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del total del programa de gastos para funcionamiento del Gobierno Regional.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2"/>
            <a:ext cx="26592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1" dirty="0"/>
          </a:p>
        </p:txBody>
      </p:sp>
      <p:sp>
        <p:nvSpPr>
          <p:cNvPr id="21" name="Rectángulo 20"/>
          <p:cNvSpPr/>
          <p:nvPr/>
        </p:nvSpPr>
        <p:spPr>
          <a:xfrm>
            <a:off x="3972842" y="3669247"/>
            <a:ext cx="4961552" cy="4157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L" sz="1051" dirty="0">
                <a:solidFill>
                  <a:srgbClr val="002060"/>
                </a:solidFill>
                <a:latin typeface="Bahnschrift Condensed" panose="020B0502040204020203" pitchFamily="34" charset="0"/>
                <a:cs typeface="Leelawadee" panose="020B0502040204020203" pitchFamily="34" charset="-34"/>
              </a:rPr>
              <a:t>Se presentan una baja ejecución presupuestaria, la cual, debe ser adecuadamente planificada por los equipos responsables para lo que resta del año.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363068" y="2581291"/>
            <a:ext cx="38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17.29%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9" name="Google Shape;517;p28"/>
          <p:cNvSpPr txBox="1">
            <a:spLocks/>
          </p:cNvSpPr>
          <p:nvPr/>
        </p:nvSpPr>
        <p:spPr>
          <a:xfrm>
            <a:off x="0" y="4"/>
            <a:ext cx="9144000" cy="4975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" y="642149"/>
            <a:ext cx="3703982" cy="340204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AVANCE PRESUPUESTARIO AL 31.03.2024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6F8C9C-678E-4FEA-81A5-7E4CC43FD529}"/>
              </a:ext>
            </a:extLst>
          </p:cNvPr>
          <p:cNvSpPr txBox="1"/>
          <p:nvPr/>
        </p:nvSpPr>
        <p:spPr>
          <a:xfrm>
            <a:off x="184724" y="1258084"/>
            <a:ext cx="3075093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Subtítulo </a:t>
            </a:r>
          </a:p>
          <a:p>
            <a:pPr algn="ctr"/>
            <a:r>
              <a:rPr lang="es-CL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M$1.018.865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482D971F-43FB-47BC-92F9-BB80361EA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048019"/>
              </p:ext>
            </p:extLst>
          </p:nvPr>
        </p:nvGraphicFramePr>
        <p:xfrm>
          <a:off x="-563730" y="2156404"/>
          <a:ext cx="4572000" cy="234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22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81739" y="1401224"/>
            <a:ext cx="6162261" cy="746486"/>
          </a:xfrm>
          <a:prstGeom prst="rect">
            <a:avLst/>
          </a:prstGeom>
          <a:solidFill>
            <a:srgbClr val="7CA800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El Subtítulo 24, Gastos en remuneraciones, dietas y otros, </a:t>
            </a:r>
            <a:r>
              <a:rPr lang="es-CL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representa un </a:t>
            </a:r>
            <a:r>
              <a:rPr lang="es-C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11.11%</a:t>
            </a:r>
            <a:r>
              <a:rPr lang="es-CL" sz="105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 del total de programa de gastos para funcionamiento del Gobierno Regional.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288333" y="3596952"/>
            <a:ext cx="26592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05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215324" y="2567909"/>
            <a:ext cx="385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25.30%</a:t>
            </a:r>
          </a:p>
          <a:p>
            <a:pPr algn="ctr"/>
            <a:r>
              <a:rPr lang="es-C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Presupuesto Devengado</a:t>
            </a:r>
          </a:p>
        </p:txBody>
      </p:sp>
      <p:sp>
        <p:nvSpPr>
          <p:cNvPr id="8" name="Google Shape;517;p28"/>
          <p:cNvSpPr txBox="1">
            <a:spLocks/>
          </p:cNvSpPr>
          <p:nvPr/>
        </p:nvSpPr>
        <p:spPr>
          <a:xfrm>
            <a:off x="0" y="-739"/>
            <a:ext cx="9144000" cy="4844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algn="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PROGRAMA GASTOS DE FUNCIONAMIENTO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" y="693852"/>
            <a:ext cx="3703982" cy="340204"/>
          </a:xfrm>
          <a:prstGeom prst="rect">
            <a:avLst/>
          </a:prstGeom>
          <a:solidFill>
            <a:srgbClr val="7CA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AVANCE PRESUPUESTARIO AL 31.03.2024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BA0654-4602-4002-AAF0-02396325A4C1}"/>
              </a:ext>
            </a:extLst>
          </p:cNvPr>
          <p:cNvSpPr txBox="1"/>
          <p:nvPr/>
        </p:nvSpPr>
        <p:spPr>
          <a:xfrm>
            <a:off x="162954" y="1124695"/>
            <a:ext cx="3075094" cy="80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Total Subtítulo </a:t>
            </a:r>
          </a:p>
          <a:p>
            <a:pPr algn="ctr"/>
            <a:r>
              <a:rPr lang="es-CL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  <a:cs typeface="Leelawadee" panose="020B0502040204020203" pitchFamily="34" charset="-34"/>
              </a:rPr>
              <a:t>M$850.000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310550"/>
              </p:ext>
            </p:extLst>
          </p:nvPr>
        </p:nvGraphicFramePr>
        <p:xfrm>
          <a:off x="-510093" y="2526977"/>
          <a:ext cx="4421187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33845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Element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64653"/>
      </a:accent1>
      <a:accent2>
        <a:srgbClr val="2A9D8F"/>
      </a:accent2>
      <a:accent3>
        <a:srgbClr val="8AB17D"/>
      </a:accent3>
      <a:accent4>
        <a:srgbClr val="E76F51"/>
      </a:accent4>
      <a:accent5>
        <a:srgbClr val="F4A261"/>
      </a:accent5>
      <a:accent6>
        <a:srgbClr val="E9C46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8904</TotalTime>
  <Words>1846</Words>
  <Application>Microsoft Office PowerPoint</Application>
  <PresentationFormat>Presentación en pantalla (16:9)</PresentationFormat>
  <Paragraphs>344</Paragraphs>
  <Slides>39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7" baseType="lpstr">
      <vt:lpstr>Arial</vt:lpstr>
      <vt:lpstr>Bahnschrift</vt:lpstr>
      <vt:lpstr>Bahnschrift Condensed</vt:lpstr>
      <vt:lpstr>Calibri</vt:lpstr>
      <vt:lpstr>Calibri Light</vt:lpstr>
      <vt:lpstr>Fira Sans</vt:lpstr>
      <vt:lpstr>Fira Sans Extra Condensed</vt:lpstr>
      <vt:lpstr>Fira Sans Extra Condensed Medium</vt:lpstr>
      <vt:lpstr>Leelawadee</vt:lpstr>
      <vt:lpstr>Roboto</vt:lpstr>
      <vt:lpstr>SansSerif</vt:lpstr>
      <vt:lpstr>Times New Roman</vt:lpstr>
      <vt:lpstr>Trebuchet MS</vt:lpstr>
      <vt:lpstr>Verdana</vt:lpstr>
      <vt:lpstr>Wingdings</vt:lpstr>
      <vt:lpstr>ヒラギノ角ゴ Pro W3</vt:lpstr>
      <vt:lpstr>Design Elements Infographics by Slidesgo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ESTADOS DE PROCESOS LICITATORIOS</vt:lpstr>
      <vt:lpstr>RECLAMACIONES DE TERCEROS CONTRATADOS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Infographics</dc:title>
  <dc:creator>Marjolaine Celis</dc:creator>
  <cp:lastModifiedBy>Juan Veragua Segura</cp:lastModifiedBy>
  <cp:revision>368</cp:revision>
  <cp:lastPrinted>2022-05-02T21:10:59Z</cp:lastPrinted>
  <dcterms:modified xsi:type="dcterms:W3CDTF">2024-04-22T14:09:12Z</dcterms:modified>
</cp:coreProperties>
</file>