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4"/>
  </p:notesMasterIdLst>
  <p:sldIdLst>
    <p:sldId id="956" r:id="rId2"/>
    <p:sldId id="398" r:id="rId3"/>
    <p:sldId id="964" r:id="rId4"/>
    <p:sldId id="375" r:id="rId5"/>
    <p:sldId id="324" r:id="rId6"/>
    <p:sldId id="974" r:id="rId7"/>
    <p:sldId id="967" r:id="rId8"/>
    <p:sldId id="981" r:id="rId9"/>
    <p:sldId id="982" r:id="rId10"/>
    <p:sldId id="971" r:id="rId11"/>
    <p:sldId id="985" r:id="rId12"/>
    <p:sldId id="972" r:id="rId13"/>
    <p:sldId id="975" r:id="rId14"/>
    <p:sldId id="302" r:id="rId15"/>
    <p:sldId id="963" r:id="rId16"/>
    <p:sldId id="983" r:id="rId17"/>
    <p:sldId id="968" r:id="rId18"/>
    <p:sldId id="977" r:id="rId19"/>
    <p:sldId id="976" r:id="rId20"/>
    <p:sldId id="973" r:id="rId21"/>
    <p:sldId id="984" r:id="rId22"/>
    <p:sldId id="399" r:id="rId23"/>
  </p:sldIdLst>
  <p:sldSz cx="12192000" cy="6858000"/>
  <p:notesSz cx="7010400" cy="11125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558192"/>
          </a:xfrm>
          <a:prstGeom prst="rect">
            <a:avLst/>
          </a:prstGeom>
        </p:spPr>
        <p:txBody>
          <a:bodyPr vert="horz" lIns="102535" tIns="51268" rIns="102535" bIns="51268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558192"/>
          </a:xfrm>
          <a:prstGeom prst="rect">
            <a:avLst/>
          </a:prstGeom>
        </p:spPr>
        <p:txBody>
          <a:bodyPr vert="horz" lIns="102535" tIns="51268" rIns="102535" bIns="51268" rtlCol="0"/>
          <a:lstStyle>
            <a:lvl1pPr algn="r">
              <a:defRPr sz="1300"/>
            </a:lvl1pPr>
          </a:lstStyle>
          <a:p>
            <a:fld id="{57B5DC7B-FAB4-4E90-A864-749AC7AAAF8D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390650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535" tIns="51268" rIns="102535" bIns="5126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5354002"/>
            <a:ext cx="5608320" cy="4380548"/>
          </a:xfrm>
          <a:prstGeom prst="rect">
            <a:avLst/>
          </a:prstGeom>
        </p:spPr>
        <p:txBody>
          <a:bodyPr vert="horz" lIns="102535" tIns="51268" rIns="102535" bIns="5126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011"/>
            <a:ext cx="3037840" cy="558191"/>
          </a:xfrm>
          <a:prstGeom prst="rect">
            <a:avLst/>
          </a:prstGeom>
        </p:spPr>
        <p:txBody>
          <a:bodyPr vert="horz" lIns="102535" tIns="51268" rIns="102535" bIns="51268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10567011"/>
            <a:ext cx="3037840" cy="558191"/>
          </a:xfrm>
          <a:prstGeom prst="rect">
            <a:avLst/>
          </a:prstGeom>
        </p:spPr>
        <p:txBody>
          <a:bodyPr vert="horz" lIns="102535" tIns="51268" rIns="102535" bIns="51268" rtlCol="0" anchor="b"/>
          <a:lstStyle>
            <a:lvl1pPr algn="r">
              <a:defRPr sz="1300"/>
            </a:lvl1pPr>
          </a:lstStyle>
          <a:p>
            <a:fld id="{5BCF3F13-73F7-4799-8D95-27915291B9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2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5408">
              <a:defRPr/>
            </a:pPr>
            <a:fld id="{C6063958-687A-4446-9436-125C0DA07209}" type="slidenum">
              <a:rPr lang="es-CL">
                <a:solidFill>
                  <a:prstClr val="black"/>
                </a:solidFill>
                <a:latin typeface="Calibri"/>
              </a:rPr>
              <a:pPr defTabSz="1025408">
                <a:defRPr/>
              </a:pPr>
              <a:t>1</a:t>
            </a:fld>
            <a:endParaRPr lang="es-C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0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4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9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2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29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1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8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A4B2-34DA-42A6-AAE6-E58641F2C8C8}" type="datetimeFigureOut">
              <a:rPr lang="es-CL" smtClean="0"/>
              <a:t>23-04-2024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8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1638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183854"/>
            <a:ext cx="1054880" cy="14504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GOBIERNO REGIONAL DEL BIOBÍO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COMISION DE GOBIERNO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white"/>
                </a:solidFill>
                <a:latin typeface="Bahnschrift Condensed" panose="020B0502040204020203" pitchFamily="34" charset="0"/>
              </a:rPr>
              <a:t>Miércoles 24 de Abril de 2024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90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040468" y="138636"/>
            <a:ext cx="9934896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MANUAL SUBTITULO 33, TRANSFERENCIAS DE CAPITAL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E932C4-01C7-4D39-BE5F-A7703C558A6A}"/>
              </a:ext>
            </a:extLst>
          </p:cNvPr>
          <p:cNvSpPr txBox="1"/>
          <p:nvPr/>
        </p:nvSpPr>
        <p:spPr>
          <a:xfrm>
            <a:off x="5264356" y="710432"/>
            <a:ext cx="6054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Los manuales de procedimientos fueron aprobados mediante las resoluciones exentas:  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Manual de procedimientos operativos para encomendar programas a ejecutores públicos y privados.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Manual de procedimientos operativos para supervisar programas a ejecutores públicos y privados.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de procedimientos operativos para declaración de gastos y rendiciones de cuentas en programas a ejecutores públicos y privados.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de procedimientos operativos para supervisar y registrar antecedentes en programas a ejecutores públicos y privados.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141EE4-FED3-4233-8AC6-036C1362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066"/>
            <a:ext cx="4199467" cy="58758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E9E8DA-DDA4-4E95-A0B9-6B8235EC0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89" y="804203"/>
            <a:ext cx="3609278" cy="56643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033020-2C42-4382-A4EE-E14822530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89" y="804202"/>
            <a:ext cx="3481711" cy="56643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C30CA8-CFD3-418A-89CD-337882E54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847" y="855002"/>
            <a:ext cx="3408453" cy="556273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FA3A4F9-CE8D-48B8-AA23-5646AF678F87}"/>
              </a:ext>
            </a:extLst>
          </p:cNvPr>
          <p:cNvSpPr txBox="1"/>
          <p:nvPr/>
        </p:nvSpPr>
        <p:spPr>
          <a:xfrm>
            <a:off x="5611489" y="4889606"/>
            <a:ext cx="6131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procesos de capacitación a funcionarios/as comienzan durante esta semana.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s-C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 inicio la implementación de los instrumentos de gestión para rendiciones.</a:t>
            </a:r>
          </a:p>
        </p:txBody>
      </p:sp>
    </p:spTree>
    <p:extLst>
      <p:ext uri="{BB962C8B-B14F-4D97-AF65-F5344CB8AC3E}">
        <p14:creationId xmlns:p14="http://schemas.microsoft.com/office/powerpoint/2010/main" val="31359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040468" y="138636"/>
            <a:ext cx="9934896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MANUAL SUBTITULO 33, TRANSFERENCIAS DE CAPITAL</a:t>
            </a:r>
          </a:p>
        </p:txBody>
      </p:sp>
      <p:pic>
        <p:nvPicPr>
          <p:cNvPr id="1026" name="Imagen 1" descr="cid:image003.jpg@01DA95A4.35A21200">
            <a:extLst>
              <a:ext uri="{FF2B5EF4-FFF2-40B4-BE49-F238E27FC236}">
                <a16:creationId xmlns:a16="http://schemas.microsoft.com/office/drawing/2014/main" id="{BF6C7826-30F9-46F1-BCA5-E2722824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1" y="750627"/>
            <a:ext cx="5795536" cy="59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36A081-2064-4072-AC30-610567F2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225" y="750627"/>
            <a:ext cx="5519565" cy="59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VISACIÓN DE DOCUMENTOS UNIDAD DE CONTROL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C99668-3492-444E-B312-DA193AF6B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0" y="1278467"/>
            <a:ext cx="3892980" cy="50374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521DB2-A0F9-4246-A5B0-64304DB43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2" y="1278467"/>
            <a:ext cx="3815782" cy="53001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387820-7F19-43DA-B71C-DCD3D880D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17" y="1244599"/>
            <a:ext cx="3336497" cy="5054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F83E2F-7528-4106-9719-C9653644C2EF}"/>
              </a:ext>
            </a:extLst>
          </p:cNvPr>
          <p:cNvSpPr txBox="1"/>
          <p:nvPr/>
        </p:nvSpPr>
        <p:spPr>
          <a:xfrm>
            <a:off x="5581371" y="994848"/>
            <a:ext cx="59392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Establecimiento de materias clave para su revisión y </a:t>
            </a:r>
            <a:r>
              <a:rPr lang="es-CL" sz="1600" dirty="0" err="1">
                <a:solidFill>
                  <a:srgbClr val="002060"/>
                </a:solidFill>
              </a:rPr>
              <a:t>visación</a:t>
            </a:r>
            <a:r>
              <a:rPr lang="es-CL" sz="1600" dirty="0">
                <a:solidFill>
                  <a:srgbClr val="002060"/>
                </a:solidFill>
              </a:rPr>
              <a:t> a contar del 01 de diciembre de 2023, entre las cuales se encuentran: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Identificaciones presupuestarias.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C</a:t>
            </a:r>
            <a:r>
              <a:rPr lang="es-CL" sz="1600" dirty="0">
                <a:solidFill>
                  <a:srgbClr val="002060"/>
                </a:solidFill>
              </a:rPr>
              <a:t>onvenios mandatos y de transferencias, excepto subvenciones.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B</a:t>
            </a:r>
            <a:r>
              <a:rPr lang="es-CL" sz="1600" dirty="0">
                <a:solidFill>
                  <a:srgbClr val="002060"/>
                </a:solidFill>
              </a:rPr>
              <a:t>ases para procesos concursables subvenciones.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L</a:t>
            </a:r>
            <a:r>
              <a:rPr lang="es-CL" sz="1600" dirty="0">
                <a:solidFill>
                  <a:srgbClr val="002060"/>
                </a:solidFill>
              </a:rPr>
              <a:t>licitaciones públicas sobre 1000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ratos directos sobre 30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érmino anticipado de contrato.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I</a:t>
            </a:r>
            <a:r>
              <a:rPr lang="es-CL" sz="1600" dirty="0">
                <a:solidFill>
                  <a:srgbClr val="002060"/>
                </a:solidFill>
              </a:rPr>
              <a:t>nvalidación de actos administrativos.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ultas o sanciones.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E</a:t>
            </a:r>
            <a:r>
              <a:rPr lang="es-CL" sz="1600" dirty="0">
                <a:solidFill>
                  <a:srgbClr val="002060"/>
                </a:solidFill>
              </a:rPr>
              <a:t>ntrega de anticipos.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P</a:t>
            </a:r>
            <a:r>
              <a:rPr lang="es-CL" sz="1600" dirty="0">
                <a:solidFill>
                  <a:srgbClr val="002060"/>
                </a:solidFill>
              </a:rPr>
              <a:t>rocedimientos e instructivos.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aterias de personal.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algn="ctr"/>
            <a:endParaRPr lang="es-C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entrega primer borrador a DPIR sobre convenios de transferencias bajo subtítulo 33-03-150.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EAC7ED-A612-4771-AEF9-71B7D90BE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463" y="1244666"/>
            <a:ext cx="2782782" cy="53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0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05933" y="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LA CONTRALORÍA REGIONAL DE LA REPÚBLICA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2E4F0D-21F5-4CAC-99C2-4247F5EAA1A4}"/>
              </a:ext>
            </a:extLst>
          </p:cNvPr>
          <p:cNvSpPr txBox="1"/>
          <p:nvPr/>
        </p:nvSpPr>
        <p:spPr>
          <a:xfrm>
            <a:off x="7230533" y="1289953"/>
            <a:ext cx="443653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15 requerimientos en total.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3 requerimientos pendientes.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3 procesos de auditoría en curso: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Pre informe N°606/2023, sobre auditoría efectuada a los ingresos percibidos y gastos ejecutados por la corporación regional de desarrollo de la región del Biobío.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Pre informe </a:t>
            </a:r>
            <a:r>
              <a:rPr lang="es-CL" sz="1600" dirty="0" err="1">
                <a:solidFill>
                  <a:srgbClr val="002060"/>
                </a:solidFill>
              </a:rPr>
              <a:t>N°</a:t>
            </a:r>
            <a:r>
              <a:rPr lang="es-CL" sz="1600" dirty="0">
                <a:solidFill>
                  <a:srgbClr val="002060"/>
                </a:solidFill>
              </a:rPr>
              <a:t> 04/2024, sobre ejecución y rendiciones de cuentas de los convenios subtítulo 33, ítem 01, del Gobierno Regional.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Comunica inicio de fiscalización recursos Fondo Reactivación económica PYMES 2022 Corporación Desarrolla Biobío.</a:t>
            </a:r>
          </a:p>
          <a:p>
            <a:pPr algn="just"/>
            <a:endParaRPr lang="es-CL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43C0FE-D18A-47BA-A589-65734E57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6" y="482600"/>
            <a:ext cx="6455097" cy="62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358AD5-543D-4E07-89D6-B386956331A6}"/>
              </a:ext>
            </a:extLst>
          </p:cNvPr>
          <p:cNvSpPr/>
          <p:nvPr/>
        </p:nvSpPr>
        <p:spPr>
          <a:xfrm>
            <a:off x="838200" y="295995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PROGRAMAS EN REVISIÓN POR PARTE DE LA CGR-FISCALÍA, SUBTÍTULO 3301, PRIVADOS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07F465-C0AA-4910-91F9-2231BCF0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4" y="889000"/>
            <a:ext cx="10700092" cy="55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424393" y="4157217"/>
            <a:ext cx="5527673" cy="239882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500" dirty="0">
                <a:solidFill>
                  <a:srgbClr val="002060"/>
                </a:solidFill>
                <a:latin typeface="Bahnschrift" panose="020B0502040204020203" pitchFamily="34" charset="0"/>
              </a:rPr>
              <a:t>El Consejo Regional del Biobío, mediante Certificado N°7549º14 del 27 de julio, “Aprueba la contratación de una Auditoria Externa en virtud del art.36 bis letra b) Ley N°19.175.</a:t>
            </a: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Apertura: 25.09.2023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Adjudicación: 29.11.2023, resolución exenta </a:t>
            </a:r>
            <a:r>
              <a:rPr lang="es-ES" sz="1500" dirty="0" err="1">
                <a:solidFill>
                  <a:srgbClr val="002060"/>
                </a:solidFill>
                <a:latin typeface="Bahnschrift" panose="020B0502040204020203" pitchFamily="34" charset="0"/>
              </a:rPr>
              <a:t>N°</a:t>
            </a: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 4309 del 29.11.2023.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Monto Adjudicado: $40.000.000.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Ofertas: 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Proveedor: </a:t>
            </a:r>
            <a:r>
              <a:rPr lang="es-ES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Xlibrium</a:t>
            </a: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Cabello y Fuenzalida Consultores Asociados </a:t>
            </a:r>
            <a:r>
              <a:rPr lang="es-ES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Ltda</a:t>
            </a: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UTP.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Reclamos a la adjudicación: Fortunato y Asociados </a:t>
            </a:r>
            <a:r>
              <a:rPr lang="es-ES" sz="1500" dirty="0" err="1">
                <a:solidFill>
                  <a:srgbClr val="002060"/>
                </a:solidFill>
                <a:latin typeface="Bahnschrift" panose="020B0502040204020203" pitchFamily="34" charset="0"/>
              </a:rPr>
              <a:t>Ltda</a:t>
            </a: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, 19.01.2024.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Alcance de la Auditoría: Transferencias de Capital 33-01, privados, años 2021-2023.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Total de días de ejecución: 168 días corridos.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Primera reunión de coordinación: 07.02.2024.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Inicio formal del proceso de auditoría: 04.03.2024.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Se informa del inicio de la auditoría externa y coordinación por parte del Administrador Regional (s) a las Jefaturas de División, Departamento, Unidades y Coordinaciones.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Contraparte Técnica GORE: Cristian Andrade Salgado.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CL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s-CL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EXTERNA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6321AF-E3A8-4CFA-AA42-89C4D316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141" y="2066521"/>
            <a:ext cx="4605866" cy="28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596206" y="530575"/>
            <a:ext cx="3096492" cy="81581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rgbClr val="002060"/>
                </a:solidFill>
                <a:latin typeface="Bahnschrift" panose="020B0502040204020203" pitchFamily="34" charset="0"/>
              </a:rPr>
              <a:t>El 05.03.2024, la empresa Auditora determinó distintas reuniones por división.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5400628" y="4422266"/>
            <a:ext cx="5014192" cy="5692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rgbClr val="002060"/>
                </a:solidFill>
                <a:latin typeface="Bahnschrift" panose="020B0502040204020203" pitchFamily="34" charset="0"/>
              </a:rPr>
              <a:t>A la fecha, Xlibrium SP Ltda., presenta un avance acorde a lo reflejado en la Carta Gantt presentada en el momento de su postulación.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2407" r="2410" b="2886"/>
          <a:stretch/>
        </p:blipFill>
        <p:spPr bwMode="auto">
          <a:xfrm>
            <a:off x="331239" y="1639342"/>
            <a:ext cx="3626427" cy="44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18605" r="43070" b="18117"/>
          <a:stretch/>
        </p:blipFill>
        <p:spPr bwMode="auto">
          <a:xfrm>
            <a:off x="4634589" y="1041400"/>
            <a:ext cx="6546272" cy="316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4634588" y="1041400"/>
            <a:ext cx="6546273" cy="31665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5660433" y="5369790"/>
            <a:ext cx="5009488" cy="89361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dirty="0">
                <a:solidFill>
                  <a:schemeClr val="tx1"/>
                </a:solidFill>
                <a:latin typeface="Lato"/>
              </a:rPr>
              <a:t> 	</a:t>
            </a: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En cuanto a las próximas fechas: </a:t>
            </a:r>
          </a:p>
          <a:p>
            <a:b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- </a:t>
            </a:r>
            <a:r>
              <a:rPr lang="es-CL" sz="1200" b="1" dirty="0">
                <a:solidFill>
                  <a:srgbClr val="002060"/>
                </a:solidFill>
                <a:latin typeface="Bahnschrift" panose="020B0502040204020203" pitchFamily="34" charset="0"/>
              </a:rPr>
              <a:t>Junio 2023:  	Recepción pre-informe de Auditoria.</a:t>
            </a:r>
          </a:p>
          <a:p>
            <a:r>
              <a:rPr lang="es-CL" sz="1200" b="1" dirty="0">
                <a:solidFill>
                  <a:srgbClr val="002060"/>
                </a:solidFill>
                <a:latin typeface="Bahnschrift" panose="020B0502040204020203" pitchFamily="34" charset="0"/>
              </a:rPr>
              <a:t>- Julio 2023: 		Entrega de Informe Final de Auditoria.</a:t>
            </a:r>
          </a:p>
          <a:p>
            <a:r>
              <a:rPr lang="es-CL" sz="1200" b="1" dirty="0">
                <a:solidFill>
                  <a:srgbClr val="002060"/>
                </a:solidFill>
                <a:latin typeface="Bahnschrift" panose="020B0502040204020203" pitchFamily="34" charset="0"/>
              </a:rPr>
              <a:t>- Agosto 2023:  	Cierre de Auditoria Externa.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9EE5C49-E9BD-449B-B97C-52CF3D905C1F}"/>
              </a:ext>
            </a:extLst>
          </p:cNvPr>
          <p:cNvSpPr/>
          <p:nvPr/>
        </p:nvSpPr>
        <p:spPr>
          <a:xfrm>
            <a:off x="3429000" y="73360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EXTERNA </a:t>
            </a:r>
          </a:p>
        </p:txBody>
      </p:sp>
    </p:spTree>
    <p:extLst>
      <p:ext uri="{BB962C8B-B14F-4D97-AF65-F5344CB8AC3E}">
        <p14:creationId xmlns:p14="http://schemas.microsoft.com/office/powerpoint/2010/main" val="256000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PLAN ANUAL DE AUDITORÍA 2024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05664B-330F-418E-90E3-E03EC26C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01" y="897466"/>
            <a:ext cx="4379265" cy="56811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1D750C1-9C67-46C4-956E-358B7F627319}"/>
              </a:ext>
            </a:extLst>
          </p:cNvPr>
          <p:cNvSpPr txBox="1"/>
          <p:nvPr/>
        </p:nvSpPr>
        <p:spPr>
          <a:xfrm>
            <a:off x="5541101" y="1603544"/>
            <a:ext cx="59392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Aseguramiento a los proyectos financiados con el 8% del presupuesto de inversión regional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Aseguramiento a los estados financieros del servicio de bienestar.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900" dirty="0">
                <a:solidFill>
                  <a:srgbClr val="002060"/>
                </a:solidFill>
                <a:highlight>
                  <a:srgbClr val="FFFF00"/>
                </a:highlight>
              </a:rPr>
              <a:t>Aseguramiento al proceso de licencias médicas, gestión de cobro y recuperación.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900" dirty="0">
                <a:solidFill>
                  <a:srgbClr val="002060"/>
                </a:solidFill>
              </a:rPr>
              <a:t>Aseguramiento a los proyectos modalidad FRIL.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Aseguramiento al proceso de compras publicas 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900" dirty="0">
                <a:solidFill>
                  <a:srgbClr val="002060"/>
                </a:solidFill>
              </a:rPr>
              <a:t>Aseguramiento al sistema de gestión de calidad.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900" dirty="0">
                <a:solidFill>
                  <a:srgbClr val="002060"/>
                </a:solidFill>
              </a:rPr>
              <a:t>Aseguramiento al proceso de pronto pago.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900" dirty="0">
                <a:solidFill>
                  <a:srgbClr val="002060"/>
                </a:solidFill>
              </a:rPr>
              <a:t>Aseguramiento a la adquisiciones de activos no financieros subtítulo 29-2023.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9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900" dirty="0">
              <a:solidFill>
                <a:srgbClr val="002060"/>
              </a:solidFill>
            </a:endParaRPr>
          </a:p>
          <a:p>
            <a:pPr algn="just"/>
            <a:endParaRPr lang="es-CL" sz="1900" dirty="0">
              <a:solidFill>
                <a:srgbClr val="002060"/>
              </a:solidFill>
            </a:endParaRPr>
          </a:p>
          <a:p>
            <a:pPr algn="just"/>
            <a:endParaRPr lang="es-CL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5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PLAN FISCALIZACIÓN DE INICIATIVAS DE INVERSIÓN 2024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ADD52A-01D8-4388-9B4B-FBB0CB18FF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3" y="1597977"/>
            <a:ext cx="6914937" cy="36620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4AB1EB-D060-4A60-864E-CF5DCFF1DAD1}"/>
              </a:ext>
            </a:extLst>
          </p:cNvPr>
          <p:cNvSpPr txBox="1"/>
          <p:nvPr/>
        </p:nvSpPr>
        <p:spPr>
          <a:xfrm>
            <a:off x="7518399" y="1289704"/>
            <a:ext cx="428762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rgbClr val="002060"/>
                </a:solidFill>
              </a:rPr>
              <a:t>Universo: 232 iniciativas, cartera vigente al 31.12.2023, subtitulo 31.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s-CL" dirty="0">
                <a:solidFill>
                  <a:srgbClr val="002060"/>
                </a:solidFill>
              </a:rPr>
              <a:t>Criterios de Selección: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Con gasto acumulado al año 2023 (81)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En etapa de ejecución (54)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Con % de avance financiero del monto total menor o igual (60-10%) para el año 2024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Con asignación 31- 004</a:t>
            </a:r>
          </a:p>
          <a:p>
            <a:pPr algn="just"/>
            <a:r>
              <a:rPr lang="es-CL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muestra seleccionada queda en 13 iniciativas.</a:t>
            </a:r>
          </a:p>
          <a:p>
            <a:pPr algn="just"/>
            <a:endParaRPr lang="es-CL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encuentra revisada en un 90% la revisión documental.</a:t>
            </a:r>
          </a:p>
          <a:p>
            <a:pPr algn="just"/>
            <a:endParaRPr lang="es-CL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plan de fiscalización se inicia durante la próxima semana, a contar del lunes 29.04.2024.</a:t>
            </a:r>
            <a:endParaRPr lang="es-C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37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LEY LOBBY Y TRANSPARENCIA ACTIVA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750C1-9C67-46C4-956E-358B7F627319}"/>
              </a:ext>
            </a:extLst>
          </p:cNvPr>
          <p:cNvSpPr txBox="1"/>
          <p:nvPr/>
        </p:nvSpPr>
        <p:spPr>
          <a:xfrm>
            <a:off x="5431445" y="2304666"/>
            <a:ext cx="5939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El segundo informe trimestral sobre cumplimiento de TA y lobby para el servicio administrativo y para el Consejo Regional se entregará durante la última semana de abril de 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002060"/>
              </a:solidFill>
            </a:endParaRPr>
          </a:p>
          <a:p>
            <a:pPr algn="just"/>
            <a:endParaRPr lang="es-CL" sz="2000" dirty="0">
              <a:solidFill>
                <a:srgbClr val="002060"/>
              </a:solidFill>
            </a:endParaRPr>
          </a:p>
          <a:p>
            <a:pPr algn="just"/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EE206E-2F6B-4D6F-ADA8-5337D8F9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3" y="982132"/>
            <a:ext cx="3861834" cy="522393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4088AB-B574-42EC-AD13-13CB9E64F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64" y="816084"/>
            <a:ext cx="3742803" cy="52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1°INFORME TRIMESTRAL DE GESTIÓN INTERNA </a:t>
            </a: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Juan Carlos Veragua Segura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Jefe de 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Los Ángeles, 24 de Abril de 2024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4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B4591-1C29-449D-AA29-D9B6C57202FE}"/>
              </a:ext>
            </a:extLst>
          </p:cNvPr>
          <p:cNvSpPr txBox="1"/>
          <p:nvPr/>
        </p:nvSpPr>
        <p:spPr>
          <a:xfrm>
            <a:off x="2624751" y="787132"/>
            <a:ext cx="93506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Revisión sobre análisis de cuentas y conciliaciones bancarias.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Revisión de cada una de las metas comprometidas por los distintos equipos del Gobierno Regional para el Convenio de desempeño colectivo 2023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Revisión de fondos fijo GORE.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Instancias de coordinación con las diferentes Divisiones para el diseño de procedimientos, auditoría, respuestas a Contraloría y control preventivo de legalidad.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Reuniones con </a:t>
            </a:r>
            <a:r>
              <a:rPr lang="es-CL" sz="1600" dirty="0" err="1">
                <a:solidFill>
                  <a:srgbClr val="002060"/>
                </a:solidFill>
              </a:rPr>
              <a:t>Dipres</a:t>
            </a:r>
            <a:r>
              <a:rPr lang="es-CL" sz="1600" dirty="0">
                <a:solidFill>
                  <a:srgbClr val="002060"/>
                </a:solidFill>
              </a:rPr>
              <a:t> para implementación de presupuesto 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Implementación y coordinación del SISREC al interior del servicio.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 err="1">
                <a:solidFill>
                  <a:srgbClr val="002060"/>
                </a:solidFill>
              </a:rPr>
              <a:t>Visación</a:t>
            </a:r>
            <a:r>
              <a:rPr lang="es-CL" sz="1600" dirty="0">
                <a:solidFill>
                  <a:srgbClr val="002060"/>
                </a:solidFill>
              </a:rPr>
              <a:t> de resoluciones a través de la plataforma SIAPER.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Coordinación al interior del Servicio, para dar respuesta a los requerimientos de la Contraloría General de la República.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Apoyo al diseño e implementación de la plataforma digital de seguimiento y control de iniciativas de inversión.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Difusión en la intranet institucional de las funciones y atribuciones de la Unidad de Control a todo el personal.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</p:txBody>
      </p:sp>
      <p:grpSp>
        <p:nvGrpSpPr>
          <p:cNvPr id="4" name="Google Shape;2296;p38">
            <a:extLst>
              <a:ext uri="{FF2B5EF4-FFF2-40B4-BE49-F238E27FC236}">
                <a16:creationId xmlns:a16="http://schemas.microsoft.com/office/drawing/2014/main" id="{4D81DA9C-1749-432E-8A37-F301C3B797CA}"/>
              </a:ext>
            </a:extLst>
          </p:cNvPr>
          <p:cNvGrpSpPr/>
          <p:nvPr/>
        </p:nvGrpSpPr>
        <p:grpSpPr>
          <a:xfrm>
            <a:off x="437733" y="2759989"/>
            <a:ext cx="3817629" cy="1338022"/>
            <a:chOff x="4315688" y="3033763"/>
            <a:chExt cx="3893916" cy="1338022"/>
          </a:xfrm>
        </p:grpSpPr>
        <p:grpSp>
          <p:nvGrpSpPr>
            <p:cNvPr id="5" name="Google Shape;2297;p38">
              <a:extLst>
                <a:ext uri="{FF2B5EF4-FFF2-40B4-BE49-F238E27FC236}">
                  <a16:creationId xmlns:a16="http://schemas.microsoft.com/office/drawing/2014/main" id="{9CD49902-970A-4D28-B52F-D2F0CD9B53A8}"/>
                </a:ext>
              </a:extLst>
            </p:cNvPr>
            <p:cNvGrpSpPr/>
            <p:nvPr/>
          </p:nvGrpSpPr>
          <p:grpSpPr>
            <a:xfrm>
              <a:off x="4315688" y="3033772"/>
              <a:ext cx="1202236" cy="1264115"/>
              <a:chOff x="5442783" y="1474800"/>
              <a:chExt cx="1343581" cy="1412734"/>
            </a:xfrm>
          </p:grpSpPr>
          <p:grpSp>
            <p:nvGrpSpPr>
              <p:cNvPr id="12" name="Google Shape;2298;p38">
                <a:extLst>
                  <a:ext uri="{FF2B5EF4-FFF2-40B4-BE49-F238E27FC236}">
                    <a16:creationId xmlns:a16="http://schemas.microsoft.com/office/drawing/2014/main" id="{A69BDF06-5D21-4A7C-A234-ACE39F77644E}"/>
                  </a:ext>
                </a:extLst>
              </p:cNvPr>
              <p:cNvGrpSpPr/>
              <p:nvPr/>
            </p:nvGrpSpPr>
            <p:grpSpPr>
              <a:xfrm>
                <a:off x="5913709" y="1474800"/>
                <a:ext cx="637217" cy="433305"/>
                <a:chOff x="5913709" y="1474800"/>
                <a:chExt cx="637217" cy="433305"/>
              </a:xfrm>
            </p:grpSpPr>
            <p:sp>
              <p:nvSpPr>
                <p:cNvPr id="38" name="Google Shape;2309;p38">
                  <a:extLst>
                    <a:ext uri="{FF2B5EF4-FFF2-40B4-BE49-F238E27FC236}">
                      <a16:creationId xmlns:a16="http://schemas.microsoft.com/office/drawing/2014/main" id="{80747769-E904-4BE6-A185-3778884E9DA1}"/>
                    </a:ext>
                  </a:extLst>
                </p:cNvPr>
                <p:cNvSpPr/>
                <p:nvPr/>
              </p:nvSpPr>
              <p:spPr>
                <a:xfrm>
                  <a:off x="5961019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310;p38">
                  <a:extLst>
                    <a:ext uri="{FF2B5EF4-FFF2-40B4-BE49-F238E27FC236}">
                      <a16:creationId xmlns:a16="http://schemas.microsoft.com/office/drawing/2014/main" id="{6D07414C-10D6-47CD-9E91-9DFF9833B7A7}"/>
                    </a:ext>
                  </a:extLst>
                </p:cNvPr>
                <p:cNvSpPr/>
                <p:nvPr/>
              </p:nvSpPr>
              <p:spPr>
                <a:xfrm>
                  <a:off x="5913709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3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2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6" y="1304"/>
                        <a:pt x="2556" y="1379"/>
                      </a:cubicBezTo>
                      <a:cubicBezTo>
                        <a:pt x="2556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4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27" y="1304"/>
                        <a:pt x="627" y="1379"/>
                      </a:cubicBezTo>
                      <a:lnTo>
                        <a:pt x="627" y="3459"/>
                      </a:lnTo>
                      <a:cubicBezTo>
                        <a:pt x="627" y="3635"/>
                        <a:pt x="501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0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311;p38">
                  <a:extLst>
                    <a:ext uri="{FF2B5EF4-FFF2-40B4-BE49-F238E27FC236}">
                      <a16:creationId xmlns:a16="http://schemas.microsoft.com/office/drawing/2014/main" id="{C76D922A-D6D0-488F-966B-CEDA94879CC9}"/>
                    </a:ext>
                  </a:extLst>
                </p:cNvPr>
                <p:cNvSpPr/>
                <p:nvPr/>
              </p:nvSpPr>
              <p:spPr>
                <a:xfrm>
                  <a:off x="6196458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79" y="326"/>
                        <a:pt x="1479" y="752"/>
                      </a:cubicBezTo>
                      <a:cubicBezTo>
                        <a:pt x="1479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312;p38">
                  <a:extLst>
                    <a:ext uri="{FF2B5EF4-FFF2-40B4-BE49-F238E27FC236}">
                      <a16:creationId xmlns:a16="http://schemas.microsoft.com/office/drawing/2014/main" id="{CD209D5A-895C-4385-AB6A-93A23B67039F}"/>
                    </a:ext>
                  </a:extLst>
                </p:cNvPr>
                <p:cNvSpPr/>
                <p:nvPr/>
              </p:nvSpPr>
              <p:spPr>
                <a:xfrm>
                  <a:off x="6149147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3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313;p38">
                  <a:extLst>
                    <a:ext uri="{FF2B5EF4-FFF2-40B4-BE49-F238E27FC236}">
                      <a16:creationId xmlns:a16="http://schemas.microsoft.com/office/drawing/2014/main" id="{AB7FB73C-4ED4-485F-9E03-F9544AA940FB}"/>
                    </a:ext>
                  </a:extLst>
                </p:cNvPr>
                <p:cNvSpPr/>
                <p:nvPr/>
              </p:nvSpPr>
              <p:spPr>
                <a:xfrm>
                  <a:off x="6431896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314;p38">
                  <a:extLst>
                    <a:ext uri="{FF2B5EF4-FFF2-40B4-BE49-F238E27FC236}">
                      <a16:creationId xmlns:a16="http://schemas.microsoft.com/office/drawing/2014/main" id="{EA4626A1-C6A7-4E35-9389-F4026D00DCC8}"/>
                    </a:ext>
                  </a:extLst>
                </p:cNvPr>
                <p:cNvSpPr/>
                <p:nvPr/>
              </p:nvSpPr>
              <p:spPr>
                <a:xfrm>
                  <a:off x="6384586" y="1556104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58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707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32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5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9" y="7269"/>
                      </a:cubicBezTo>
                      <a:lnTo>
                        <a:pt x="1229" y="7269"/>
                      </a:lnTo>
                      <a:cubicBezTo>
                        <a:pt x="1028" y="7269"/>
                        <a:pt x="853" y="7118"/>
                        <a:pt x="853" y="6918"/>
                      </a:cubicBezTo>
                      <a:lnTo>
                        <a:pt x="853" y="1379"/>
                      </a:lnTo>
                      <a:cubicBezTo>
                        <a:pt x="853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2317;p38">
                <a:extLst>
                  <a:ext uri="{FF2B5EF4-FFF2-40B4-BE49-F238E27FC236}">
                    <a16:creationId xmlns:a16="http://schemas.microsoft.com/office/drawing/2014/main" id="{DAD9B66C-01B7-428E-AE8D-70A29E327BF2}"/>
                  </a:ext>
                </a:extLst>
              </p:cNvPr>
              <p:cNvGrpSpPr/>
              <p:nvPr/>
            </p:nvGrpSpPr>
            <p:grpSpPr>
              <a:xfrm>
                <a:off x="5442783" y="1965096"/>
                <a:ext cx="1343581" cy="433353"/>
                <a:chOff x="5442783" y="1965096"/>
                <a:chExt cx="1343581" cy="433353"/>
              </a:xfrm>
            </p:grpSpPr>
            <p:sp>
              <p:nvSpPr>
                <p:cNvPr id="25" name="Google Shape;2324;p38">
                  <a:extLst>
                    <a:ext uri="{FF2B5EF4-FFF2-40B4-BE49-F238E27FC236}">
                      <a16:creationId xmlns:a16="http://schemas.microsoft.com/office/drawing/2014/main" id="{87D5CA87-35F1-427C-AB55-F4F90DA16866}"/>
                    </a:ext>
                  </a:extLst>
                </p:cNvPr>
                <p:cNvSpPr/>
                <p:nvPr/>
              </p:nvSpPr>
              <p:spPr>
                <a:xfrm>
                  <a:off x="5488931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52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52" y="1479"/>
                      </a:cubicBezTo>
                      <a:cubicBezTo>
                        <a:pt x="351" y="1479"/>
                        <a:pt x="0" y="1129"/>
                        <a:pt x="0" y="728"/>
                      </a:cubicBezTo>
                      <a:cubicBezTo>
                        <a:pt x="0" y="327"/>
                        <a:pt x="351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325;p38">
                  <a:extLst>
                    <a:ext uri="{FF2B5EF4-FFF2-40B4-BE49-F238E27FC236}">
                      <a16:creationId xmlns:a16="http://schemas.microsoft.com/office/drawing/2014/main" id="{FAEAEC4B-2F88-41E9-B579-66893D31BB7E}"/>
                    </a:ext>
                  </a:extLst>
                </p:cNvPr>
                <p:cNvSpPr/>
                <p:nvPr/>
              </p:nvSpPr>
              <p:spPr>
                <a:xfrm>
                  <a:off x="5442783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53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33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326;p38">
                  <a:extLst>
                    <a:ext uri="{FF2B5EF4-FFF2-40B4-BE49-F238E27FC236}">
                      <a16:creationId xmlns:a16="http://schemas.microsoft.com/office/drawing/2014/main" id="{CEF117CA-DA53-4718-B383-980A6AD82A0B}"/>
                    </a:ext>
                  </a:extLst>
                </p:cNvPr>
                <p:cNvSpPr/>
                <p:nvPr/>
              </p:nvSpPr>
              <p:spPr>
                <a:xfrm>
                  <a:off x="5725581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327;p38">
                  <a:extLst>
                    <a:ext uri="{FF2B5EF4-FFF2-40B4-BE49-F238E27FC236}">
                      <a16:creationId xmlns:a16="http://schemas.microsoft.com/office/drawing/2014/main" id="{A627A26C-E9EB-4E4F-9BA9-C94536193B69}"/>
                    </a:ext>
                  </a:extLst>
                </p:cNvPr>
                <p:cNvSpPr/>
                <p:nvPr/>
              </p:nvSpPr>
              <p:spPr>
                <a:xfrm>
                  <a:off x="5678222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5" y="427"/>
                        <a:pt x="3435" y="978"/>
                      </a:cubicBezTo>
                      <a:lnTo>
                        <a:pt x="3435" y="3460"/>
                      </a:lnTo>
                      <a:cubicBezTo>
                        <a:pt x="3435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58" y="1279"/>
                        <a:pt x="2683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3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328;p38">
                  <a:extLst>
                    <a:ext uri="{FF2B5EF4-FFF2-40B4-BE49-F238E27FC236}">
                      <a16:creationId xmlns:a16="http://schemas.microsoft.com/office/drawing/2014/main" id="{32D3F72A-A11A-4B0A-B9E3-A2389C3DBBD2}"/>
                    </a:ext>
                  </a:extLst>
                </p:cNvPr>
                <p:cNvSpPr/>
                <p:nvPr/>
              </p:nvSpPr>
              <p:spPr>
                <a:xfrm>
                  <a:off x="5961019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1" y="1129"/>
                        <a:pt x="1" y="728"/>
                      </a:cubicBezTo>
                      <a:cubicBezTo>
                        <a:pt x="1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329;p38">
                  <a:extLst>
                    <a:ext uri="{FF2B5EF4-FFF2-40B4-BE49-F238E27FC236}">
                      <a16:creationId xmlns:a16="http://schemas.microsoft.com/office/drawing/2014/main" id="{9B27A148-F7EA-4A11-A524-59528FB1EBB5}"/>
                    </a:ext>
                  </a:extLst>
                </p:cNvPr>
                <p:cNvSpPr/>
                <p:nvPr/>
              </p:nvSpPr>
              <p:spPr>
                <a:xfrm>
                  <a:off x="5913709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6" y="1329"/>
                        <a:pt x="2556" y="1404"/>
                      </a:cubicBezTo>
                      <a:cubicBezTo>
                        <a:pt x="2556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330;p38">
                  <a:extLst>
                    <a:ext uri="{FF2B5EF4-FFF2-40B4-BE49-F238E27FC236}">
                      <a16:creationId xmlns:a16="http://schemas.microsoft.com/office/drawing/2014/main" id="{94691CEB-16C0-4303-BAB1-6A21897ACE47}"/>
                    </a:ext>
                  </a:extLst>
                </p:cNvPr>
                <p:cNvSpPr/>
                <p:nvPr/>
              </p:nvSpPr>
              <p:spPr>
                <a:xfrm>
                  <a:off x="6196458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79" y="327"/>
                        <a:pt x="1479" y="728"/>
                      </a:cubicBezTo>
                      <a:cubicBezTo>
                        <a:pt x="1479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31;p38">
                  <a:extLst>
                    <a:ext uri="{FF2B5EF4-FFF2-40B4-BE49-F238E27FC236}">
                      <a16:creationId xmlns:a16="http://schemas.microsoft.com/office/drawing/2014/main" id="{99F6A0CF-886C-4E3D-9242-EFC838FDE590}"/>
                    </a:ext>
                  </a:extLst>
                </p:cNvPr>
                <p:cNvSpPr/>
                <p:nvPr/>
              </p:nvSpPr>
              <p:spPr>
                <a:xfrm>
                  <a:off x="6149147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32;p38">
                  <a:extLst>
                    <a:ext uri="{FF2B5EF4-FFF2-40B4-BE49-F238E27FC236}">
                      <a16:creationId xmlns:a16="http://schemas.microsoft.com/office/drawing/2014/main" id="{72A27E72-51DB-4107-A962-237888216D0B}"/>
                    </a:ext>
                  </a:extLst>
                </p:cNvPr>
                <p:cNvSpPr/>
                <p:nvPr/>
              </p:nvSpPr>
              <p:spPr>
                <a:xfrm>
                  <a:off x="6431896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80" y="327"/>
                        <a:pt x="1480" y="728"/>
                      </a:cubicBezTo>
                      <a:cubicBezTo>
                        <a:pt x="1480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33;p38">
                  <a:extLst>
                    <a:ext uri="{FF2B5EF4-FFF2-40B4-BE49-F238E27FC236}">
                      <a16:creationId xmlns:a16="http://schemas.microsoft.com/office/drawing/2014/main" id="{7839DC8C-542F-482A-9466-5F09889E2F74}"/>
                    </a:ext>
                  </a:extLst>
                </p:cNvPr>
                <p:cNvSpPr/>
                <p:nvPr/>
              </p:nvSpPr>
              <p:spPr>
                <a:xfrm>
                  <a:off x="6384586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707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32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34;p38">
                  <a:extLst>
                    <a:ext uri="{FF2B5EF4-FFF2-40B4-BE49-F238E27FC236}">
                      <a16:creationId xmlns:a16="http://schemas.microsoft.com/office/drawing/2014/main" id="{7F8D51CE-6659-437F-BBAB-AD632ED0AE86}"/>
                    </a:ext>
                  </a:extLst>
                </p:cNvPr>
                <p:cNvSpPr/>
                <p:nvPr/>
              </p:nvSpPr>
              <p:spPr>
                <a:xfrm>
                  <a:off x="6667383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27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35;p38">
                  <a:extLst>
                    <a:ext uri="{FF2B5EF4-FFF2-40B4-BE49-F238E27FC236}">
                      <a16:creationId xmlns:a16="http://schemas.microsoft.com/office/drawing/2014/main" id="{ED49DBD7-7508-4604-A5F4-25CD69C3CC51}"/>
                    </a:ext>
                  </a:extLst>
                </p:cNvPr>
                <p:cNvSpPr/>
                <p:nvPr/>
              </p:nvSpPr>
              <p:spPr>
                <a:xfrm>
                  <a:off x="6621235" y="2045189"/>
                  <a:ext cx="165129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95" extrusionOk="0">
                      <a:moveTo>
                        <a:pt x="953" y="1"/>
                      </a:moveTo>
                      <a:lnTo>
                        <a:pt x="2457" y="1"/>
                      </a:lnTo>
                      <a:cubicBezTo>
                        <a:pt x="2983" y="1"/>
                        <a:pt x="3409" y="427"/>
                        <a:pt x="3409" y="978"/>
                      </a:cubicBezTo>
                      <a:lnTo>
                        <a:pt x="3409" y="3460"/>
                      </a:lnTo>
                      <a:cubicBezTo>
                        <a:pt x="3409" y="3635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5"/>
                        <a:pt x="2783" y="3460"/>
                      </a:cubicBezTo>
                      <a:lnTo>
                        <a:pt x="2783" y="1404"/>
                      </a:lnTo>
                      <a:cubicBezTo>
                        <a:pt x="2783" y="1329"/>
                        <a:pt x="2733" y="1279"/>
                        <a:pt x="2682" y="1279"/>
                      </a:cubicBezTo>
                      <a:cubicBezTo>
                        <a:pt x="2582" y="1279"/>
                        <a:pt x="2532" y="1329"/>
                        <a:pt x="2532" y="1404"/>
                      </a:cubicBezTo>
                      <a:cubicBezTo>
                        <a:pt x="2532" y="3259"/>
                        <a:pt x="2557" y="5064"/>
                        <a:pt x="2557" y="6918"/>
                      </a:cubicBezTo>
                      <a:cubicBezTo>
                        <a:pt x="2557" y="7119"/>
                        <a:pt x="2407" y="7294"/>
                        <a:pt x="2181" y="7294"/>
                      </a:cubicBezTo>
                      <a:lnTo>
                        <a:pt x="2181" y="7294"/>
                      </a:lnTo>
                      <a:cubicBezTo>
                        <a:pt x="1981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1"/>
                      </a:cubicBezTo>
                      <a:lnTo>
                        <a:pt x="1580" y="6918"/>
                      </a:lnTo>
                      <a:cubicBezTo>
                        <a:pt x="1580" y="7119"/>
                        <a:pt x="1404" y="7294"/>
                        <a:pt x="1204" y="7294"/>
                      </a:cubicBezTo>
                      <a:lnTo>
                        <a:pt x="1204" y="7294"/>
                      </a:lnTo>
                      <a:cubicBezTo>
                        <a:pt x="1003" y="7294"/>
                        <a:pt x="828" y="7119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29"/>
                        <a:pt x="778" y="1279"/>
                        <a:pt x="728" y="1279"/>
                      </a:cubicBezTo>
                      <a:cubicBezTo>
                        <a:pt x="677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2336;p38">
                <a:extLst>
                  <a:ext uri="{FF2B5EF4-FFF2-40B4-BE49-F238E27FC236}">
                    <a16:creationId xmlns:a16="http://schemas.microsoft.com/office/drawing/2014/main" id="{698C5BBE-1F0C-44D6-B66B-93860BB60501}"/>
                  </a:ext>
                </a:extLst>
              </p:cNvPr>
              <p:cNvGrpSpPr/>
              <p:nvPr/>
            </p:nvGrpSpPr>
            <p:grpSpPr>
              <a:xfrm>
                <a:off x="5693076" y="2454229"/>
                <a:ext cx="1093288" cy="433305"/>
                <a:chOff x="5693076" y="2454229"/>
                <a:chExt cx="1093288" cy="433305"/>
              </a:xfrm>
            </p:grpSpPr>
            <p:sp>
              <p:nvSpPr>
                <p:cNvPr id="15" name="Google Shape;2343;p38">
                  <a:extLst>
                    <a:ext uri="{FF2B5EF4-FFF2-40B4-BE49-F238E27FC236}">
                      <a16:creationId xmlns:a16="http://schemas.microsoft.com/office/drawing/2014/main" id="{74A52E3E-F7AB-40DA-B4F1-8D565B07719B}"/>
                    </a:ext>
                  </a:extLst>
                </p:cNvPr>
                <p:cNvSpPr/>
                <p:nvPr/>
              </p:nvSpPr>
              <p:spPr>
                <a:xfrm>
                  <a:off x="5739224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52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52" y="1479"/>
                      </a:cubicBezTo>
                      <a:cubicBezTo>
                        <a:pt x="351" y="1479"/>
                        <a:pt x="0" y="1153"/>
                        <a:pt x="0" y="752"/>
                      </a:cubicBezTo>
                      <a:cubicBezTo>
                        <a:pt x="0" y="326"/>
                        <a:pt x="351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344;p38">
                  <a:extLst>
                    <a:ext uri="{FF2B5EF4-FFF2-40B4-BE49-F238E27FC236}">
                      <a16:creationId xmlns:a16="http://schemas.microsoft.com/office/drawing/2014/main" id="{F64F7588-8980-4A91-B530-43D4FE114811}"/>
                    </a:ext>
                  </a:extLst>
                </p:cNvPr>
                <p:cNvSpPr/>
                <p:nvPr/>
              </p:nvSpPr>
              <p:spPr>
                <a:xfrm>
                  <a:off x="569307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53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33" y="1253"/>
                        <a:pt x="2682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345;p38">
                  <a:extLst>
                    <a:ext uri="{FF2B5EF4-FFF2-40B4-BE49-F238E27FC236}">
                      <a16:creationId xmlns:a16="http://schemas.microsoft.com/office/drawing/2014/main" id="{91D1C7EA-1CED-4009-A6EA-51F0403107AD}"/>
                    </a:ext>
                  </a:extLst>
                </p:cNvPr>
                <p:cNvSpPr/>
                <p:nvPr/>
              </p:nvSpPr>
              <p:spPr>
                <a:xfrm>
                  <a:off x="5975874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346;p38">
                  <a:extLst>
                    <a:ext uri="{FF2B5EF4-FFF2-40B4-BE49-F238E27FC236}">
                      <a16:creationId xmlns:a16="http://schemas.microsoft.com/office/drawing/2014/main" id="{0F226AC1-276B-43A2-A12F-C5F2AFD441B3}"/>
                    </a:ext>
                  </a:extLst>
                </p:cNvPr>
                <p:cNvSpPr/>
                <p:nvPr/>
              </p:nvSpPr>
              <p:spPr>
                <a:xfrm>
                  <a:off x="5928515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5" y="426"/>
                        <a:pt x="3435" y="953"/>
                      </a:cubicBezTo>
                      <a:lnTo>
                        <a:pt x="3435" y="3459"/>
                      </a:lnTo>
                      <a:cubicBezTo>
                        <a:pt x="3435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58" y="1253"/>
                        <a:pt x="2683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3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347;p38">
                  <a:extLst>
                    <a:ext uri="{FF2B5EF4-FFF2-40B4-BE49-F238E27FC236}">
                      <a16:creationId xmlns:a16="http://schemas.microsoft.com/office/drawing/2014/main" id="{37F66891-67C6-4AB2-BF2C-C44406F21A1D}"/>
                    </a:ext>
                  </a:extLst>
                </p:cNvPr>
                <p:cNvSpPr/>
                <p:nvPr/>
              </p:nvSpPr>
              <p:spPr>
                <a:xfrm>
                  <a:off x="6211311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348;p38">
                  <a:extLst>
                    <a:ext uri="{FF2B5EF4-FFF2-40B4-BE49-F238E27FC236}">
                      <a16:creationId xmlns:a16="http://schemas.microsoft.com/office/drawing/2014/main" id="{7D3BE33C-9CD6-4554-A4E8-869037E93B61}"/>
                    </a:ext>
                  </a:extLst>
                </p:cNvPr>
                <p:cNvSpPr/>
                <p:nvPr/>
              </p:nvSpPr>
              <p:spPr>
                <a:xfrm>
                  <a:off x="6164002" y="2535533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0"/>
                      </a:moveTo>
                      <a:lnTo>
                        <a:pt x="2481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682" y="1253"/>
                      </a:cubicBezTo>
                      <a:cubicBezTo>
                        <a:pt x="2607" y="1253"/>
                        <a:pt x="2556" y="1304"/>
                        <a:pt x="2556" y="1404"/>
                      </a:cubicBezTo>
                      <a:cubicBezTo>
                        <a:pt x="2556" y="3233"/>
                        <a:pt x="2582" y="5063"/>
                        <a:pt x="2582" y="6918"/>
                      </a:cubicBezTo>
                      <a:cubicBezTo>
                        <a:pt x="2582" y="7118"/>
                        <a:pt x="2406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8" y="7268"/>
                      </a:cubicBezTo>
                      <a:lnTo>
                        <a:pt x="1228" y="7268"/>
                      </a:lnTo>
                      <a:cubicBezTo>
                        <a:pt x="1028" y="7268"/>
                        <a:pt x="852" y="7118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04"/>
                        <a:pt x="802" y="1253"/>
                        <a:pt x="752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1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351;p38">
                  <a:extLst>
                    <a:ext uri="{FF2B5EF4-FFF2-40B4-BE49-F238E27FC236}">
                      <a16:creationId xmlns:a16="http://schemas.microsoft.com/office/drawing/2014/main" id="{87D9FE3F-0F30-46DB-B476-7258B5A8AF01}"/>
                    </a:ext>
                  </a:extLst>
                </p:cNvPr>
                <p:cNvSpPr/>
                <p:nvPr/>
              </p:nvSpPr>
              <p:spPr>
                <a:xfrm>
                  <a:off x="6431896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352;p38">
                  <a:extLst>
                    <a:ext uri="{FF2B5EF4-FFF2-40B4-BE49-F238E27FC236}">
                      <a16:creationId xmlns:a16="http://schemas.microsoft.com/office/drawing/2014/main" id="{25CA6CEF-C36B-4E77-93AD-748836026C4E}"/>
                    </a:ext>
                  </a:extLst>
                </p:cNvPr>
                <p:cNvSpPr/>
                <p:nvPr/>
              </p:nvSpPr>
              <p:spPr>
                <a:xfrm>
                  <a:off x="638458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707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32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2" y="1253"/>
                        <a:pt x="752" y="1253"/>
                      </a:cubicBezTo>
                      <a:cubicBezTo>
                        <a:pt x="702" y="1253"/>
                        <a:pt x="652" y="1304"/>
                        <a:pt x="652" y="1404"/>
                      </a:cubicBezTo>
                      <a:lnTo>
                        <a:pt x="652" y="3459"/>
                      </a:lnTo>
                      <a:cubicBezTo>
                        <a:pt x="652" y="3634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2" y="0"/>
                        <a:pt x="978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53;p38">
                  <a:extLst>
                    <a:ext uri="{FF2B5EF4-FFF2-40B4-BE49-F238E27FC236}">
                      <a16:creationId xmlns:a16="http://schemas.microsoft.com/office/drawing/2014/main" id="{F9DF321C-98F3-426D-99A9-40240F3A4540}"/>
                    </a:ext>
                  </a:extLst>
                </p:cNvPr>
                <p:cNvSpPr/>
                <p:nvPr/>
              </p:nvSpPr>
              <p:spPr>
                <a:xfrm>
                  <a:off x="6667383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27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354;p38">
                  <a:extLst>
                    <a:ext uri="{FF2B5EF4-FFF2-40B4-BE49-F238E27FC236}">
                      <a16:creationId xmlns:a16="http://schemas.microsoft.com/office/drawing/2014/main" id="{84D72EDC-6DD9-45BC-AC58-3B440FA737DC}"/>
                    </a:ext>
                  </a:extLst>
                </p:cNvPr>
                <p:cNvSpPr/>
                <p:nvPr/>
              </p:nvSpPr>
              <p:spPr>
                <a:xfrm>
                  <a:off x="6621235" y="2535533"/>
                  <a:ext cx="165129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69" extrusionOk="0">
                      <a:moveTo>
                        <a:pt x="953" y="0"/>
                      </a:moveTo>
                      <a:lnTo>
                        <a:pt x="2457" y="0"/>
                      </a:lnTo>
                      <a:cubicBezTo>
                        <a:pt x="2983" y="0"/>
                        <a:pt x="3409" y="426"/>
                        <a:pt x="3409" y="953"/>
                      </a:cubicBezTo>
                      <a:lnTo>
                        <a:pt x="3409" y="3459"/>
                      </a:lnTo>
                      <a:cubicBezTo>
                        <a:pt x="3409" y="3634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4"/>
                        <a:pt x="2783" y="3459"/>
                      </a:cubicBezTo>
                      <a:lnTo>
                        <a:pt x="2783" y="1404"/>
                      </a:lnTo>
                      <a:cubicBezTo>
                        <a:pt x="2783" y="1304"/>
                        <a:pt x="2733" y="1253"/>
                        <a:pt x="2682" y="1253"/>
                      </a:cubicBezTo>
                      <a:cubicBezTo>
                        <a:pt x="2582" y="1253"/>
                        <a:pt x="2532" y="1304"/>
                        <a:pt x="2532" y="1404"/>
                      </a:cubicBezTo>
                      <a:cubicBezTo>
                        <a:pt x="2532" y="3233"/>
                        <a:pt x="2557" y="5063"/>
                        <a:pt x="2557" y="6918"/>
                      </a:cubicBezTo>
                      <a:cubicBezTo>
                        <a:pt x="2557" y="7118"/>
                        <a:pt x="2407" y="7268"/>
                        <a:pt x="2181" y="7268"/>
                      </a:cubicBezTo>
                      <a:lnTo>
                        <a:pt x="2181" y="7268"/>
                      </a:lnTo>
                      <a:cubicBezTo>
                        <a:pt x="1981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0"/>
                      </a:cubicBezTo>
                      <a:lnTo>
                        <a:pt x="1580" y="6918"/>
                      </a:lnTo>
                      <a:cubicBezTo>
                        <a:pt x="1580" y="7118"/>
                        <a:pt x="1404" y="7268"/>
                        <a:pt x="1204" y="7268"/>
                      </a:cubicBezTo>
                      <a:lnTo>
                        <a:pt x="1204" y="7268"/>
                      </a:lnTo>
                      <a:cubicBezTo>
                        <a:pt x="1003" y="7268"/>
                        <a:pt x="828" y="7118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04"/>
                        <a:pt x="778" y="1253"/>
                        <a:pt x="728" y="1253"/>
                      </a:cubicBezTo>
                      <a:cubicBezTo>
                        <a:pt x="677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2374;p38">
              <a:extLst>
                <a:ext uri="{FF2B5EF4-FFF2-40B4-BE49-F238E27FC236}">
                  <a16:creationId xmlns:a16="http://schemas.microsoft.com/office/drawing/2014/main" id="{D676F691-BB78-42F2-88DE-A2339315369C}"/>
                </a:ext>
              </a:extLst>
            </p:cNvPr>
            <p:cNvGrpSpPr/>
            <p:nvPr/>
          </p:nvGrpSpPr>
          <p:grpSpPr>
            <a:xfrm flipH="1">
              <a:off x="5734811" y="3033763"/>
              <a:ext cx="457800" cy="1264124"/>
              <a:chOff x="3580427" y="3013688"/>
              <a:chExt cx="457800" cy="1264124"/>
            </a:xfrm>
          </p:grpSpPr>
          <p:cxnSp>
            <p:nvCxnSpPr>
              <p:cNvPr id="10" name="Google Shape;2375;p38">
                <a:extLst>
                  <a:ext uri="{FF2B5EF4-FFF2-40B4-BE49-F238E27FC236}">
                    <a16:creationId xmlns:a16="http://schemas.microsoft.com/office/drawing/2014/main" id="{30C9497A-B3CA-41E6-8B19-445E893C9653}"/>
                  </a:ext>
                </a:extLst>
              </p:cNvPr>
              <p:cNvCxnSpPr/>
              <p:nvPr/>
            </p:nvCxnSpPr>
            <p:spPr>
              <a:xfrm>
                <a:off x="4020700" y="3013688"/>
                <a:ext cx="6276" cy="12641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Google Shape;2376;p38">
                <a:extLst>
                  <a:ext uri="{FF2B5EF4-FFF2-40B4-BE49-F238E27FC236}">
                    <a16:creationId xmlns:a16="http://schemas.microsoft.com/office/drawing/2014/main" id="{C91CE558-EA93-4573-92FE-C88BA0DAD2B3}"/>
                  </a:ext>
                </a:extLst>
              </p:cNvPr>
              <p:cNvCxnSpPr/>
              <p:nvPr/>
            </p:nvCxnSpPr>
            <p:spPr>
              <a:xfrm rot="10800000">
                <a:off x="3580427" y="3682129"/>
                <a:ext cx="457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9" name="Google Shape;2380;p38">
              <a:extLst>
                <a:ext uri="{FF2B5EF4-FFF2-40B4-BE49-F238E27FC236}">
                  <a16:creationId xmlns:a16="http://schemas.microsoft.com/office/drawing/2014/main" id="{7061D281-599E-402D-966C-4C68CE6CA662}"/>
                </a:ext>
              </a:extLst>
            </p:cNvPr>
            <p:cNvSpPr txBox="1"/>
            <p:nvPr/>
          </p:nvSpPr>
          <p:spPr>
            <a:xfrm>
              <a:off x="6379780" y="3846785"/>
              <a:ext cx="1829824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39933"/>
                </a:solidFill>
                <a:latin typeface="Bahnschrift" panose="020B0502040204020203" pitchFamily="34" charset="0"/>
                <a:ea typeface="Fira Sans"/>
                <a:cs typeface="Fira Sans"/>
                <a:sym typeface="Fir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86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121824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INTERNA-DIFUSIÓN INTERNA</a:t>
            </a:r>
          </a:p>
        </p:txBody>
      </p:sp>
      <p:pic>
        <p:nvPicPr>
          <p:cNvPr id="1026" name="Imagen 3" descr="1">
            <a:extLst>
              <a:ext uri="{FF2B5EF4-FFF2-40B4-BE49-F238E27FC236}">
                <a16:creationId xmlns:a16="http://schemas.microsoft.com/office/drawing/2014/main" id="{879C9808-9452-4EE5-BBF9-3F120F3C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92" y="838066"/>
            <a:ext cx="4236312" cy="57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n 2" descr="2">
            <a:extLst>
              <a:ext uri="{FF2B5EF4-FFF2-40B4-BE49-F238E27FC236}">
                <a16:creationId xmlns:a16="http://schemas.microsoft.com/office/drawing/2014/main" id="{4A855CC5-142E-4511-89D1-A2B4FD0D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09" y="838066"/>
            <a:ext cx="4128940" cy="57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5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395937" y="1243954"/>
            <a:ext cx="11471563" cy="3482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 </a:t>
            </a: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282172" y="1795511"/>
            <a:ext cx="1276456" cy="32275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Colaborar directamente con el Consejo Regional en su función de fiscalización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780300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Emitir informes trimestrales acerca del estado de avance del ejercicio presupuestario del gobierno regional, sobre el flujo de gastos comprometidos para el año presupuestario en curso y ejercicios presupuestarios posteriores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269192" y="1821093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trimestralmente sobre los motivos por los cuales no fueron adjudicadas licitaciones públicas.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748848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Dar respuesta por escrito a las consultas y peticiones que sean patrocinadas por, a lo menos, un tercio de los consejeros presentes en la sesión en que se trate dicha consulta o petición.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214809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Asesorar al Consejo Regional en la definición y evaluación de las auditorías externas que se decida contratar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693810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al Gobernador Regional y al Consejo Regional sobre las reclamaciones de terceros que hayan sido contratados por el Gobierno Regional para la adquisición de activos no financieros o la ejecución de iniciativas de inversión o instituciones receptoras de transferencias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9172820" y="1821093"/>
            <a:ext cx="1288092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Representar al Gobernador Regional los actos del gobierno regional que estime ilegales, de los que haya formalmente tomado conocimiento.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0586065" y="1259458"/>
            <a:ext cx="1496358" cy="40886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400" b="1" dirty="0">
                <a:solidFill>
                  <a:schemeClr val="bg1"/>
                </a:solidFill>
              </a:rPr>
              <a:t>Dar cuenta al Consejo Regional, trimestralmente, sobre el cumplimiento de sus funciones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66856" y="4945997"/>
            <a:ext cx="360932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1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160419" y="4945997"/>
            <a:ext cx="448734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2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655850" y="4945997"/>
            <a:ext cx="445598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3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133832" y="4945996"/>
            <a:ext cx="469116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4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600769" y="4945996"/>
            <a:ext cx="45343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5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086288" y="4952273"/>
            <a:ext cx="43932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6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63259" y="4961509"/>
            <a:ext cx="436191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7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1116663" y="5566700"/>
            <a:ext cx="500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dirty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8</a:t>
            </a:r>
            <a:endParaRPr lang="es-CL" sz="6000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464816" y="295995"/>
            <a:ext cx="10510547" cy="552524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CONTEXTO Y FUNCIONES ART. 68 QUINQUIES-LEY </a:t>
            </a:r>
            <a:r>
              <a:rPr lang="es-CL" sz="3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N°</a:t>
            </a: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 19.175</a:t>
            </a:r>
          </a:p>
        </p:txBody>
      </p:sp>
    </p:spTree>
    <p:extLst>
      <p:ext uri="{BB962C8B-B14F-4D97-AF65-F5344CB8AC3E}">
        <p14:creationId xmlns:p14="http://schemas.microsoft.com/office/powerpoint/2010/main" val="4028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finir objectivos é essencial!!!">
            <a:extLst>
              <a:ext uri="{FF2B5EF4-FFF2-40B4-BE49-F238E27FC236}">
                <a16:creationId xmlns:a16="http://schemas.microsoft.com/office/drawing/2014/main" id="{2E008F56-91BB-BF7B-B533-98289E0A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8941"/>
          <a:stretch/>
        </p:blipFill>
        <p:spPr bwMode="auto">
          <a:xfrm>
            <a:off x="3628172" y="1248121"/>
            <a:ext cx="8336276" cy="56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4B4ECAB-67B9-4DB7-888D-64CE9FB5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87" y="2661807"/>
            <a:ext cx="10284230" cy="2052542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Órgano colaborador directo del Consejo Regional en la función de fiscalización, que depende jerárquicamente del Gobernador Regional,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 la que le han sido conferidas por ley un conjunto de funciones y/o atribuciones que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tienen como propósito velar por la correcta ejecución presupuestaria, la juridicidad de los actos y el principio de probidad en el funcionamiento del Gobierno Regional.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52545" y="-24590"/>
            <a:ext cx="10284230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OBJETIVO DE LA UNIDAD DE CONTROL</a:t>
            </a:r>
          </a:p>
        </p:txBody>
      </p:sp>
    </p:spTree>
    <p:extLst>
      <p:ext uri="{BB962C8B-B14F-4D97-AF65-F5344CB8AC3E}">
        <p14:creationId xmlns:p14="http://schemas.microsoft.com/office/powerpoint/2010/main" val="412481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9ABFCF6-8ED4-4312-92CA-6975CB623E35}"/>
              </a:ext>
            </a:extLst>
          </p:cNvPr>
          <p:cNvGrpSpPr/>
          <p:nvPr/>
        </p:nvGrpSpPr>
        <p:grpSpPr>
          <a:xfrm>
            <a:off x="887792" y="1124125"/>
            <a:ext cx="6630608" cy="5654925"/>
            <a:chOff x="570096" y="228087"/>
            <a:chExt cx="6289995" cy="6094161"/>
          </a:xfrm>
        </p:grpSpPr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01C30CBE-DFCD-4EF0-8A81-B229860F763A}"/>
                </a:ext>
              </a:extLst>
            </p:cNvPr>
            <p:cNvSpPr/>
            <p:nvPr/>
          </p:nvSpPr>
          <p:spPr>
            <a:xfrm rot="18937349">
              <a:off x="5028268" y="1568131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5" name="Flecha: a la derecha 74">
              <a:extLst>
                <a:ext uri="{FF2B5EF4-FFF2-40B4-BE49-F238E27FC236}">
                  <a16:creationId xmlns:a16="http://schemas.microsoft.com/office/drawing/2014/main" id="{F0A6A1A6-17F1-43F8-9D86-0AFC41A86321}"/>
                </a:ext>
              </a:extLst>
            </p:cNvPr>
            <p:cNvSpPr/>
            <p:nvPr/>
          </p:nvSpPr>
          <p:spPr>
            <a:xfrm rot="8052196">
              <a:off x="1874488" y="4667810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3" name="Flecha: a la derecha 72">
              <a:extLst>
                <a:ext uri="{FF2B5EF4-FFF2-40B4-BE49-F238E27FC236}">
                  <a16:creationId xmlns:a16="http://schemas.microsoft.com/office/drawing/2014/main" id="{8D7920B3-35DA-4D25-8CC0-9E04AE7E1160}"/>
                </a:ext>
              </a:extLst>
            </p:cNvPr>
            <p:cNvSpPr/>
            <p:nvPr/>
          </p:nvSpPr>
          <p:spPr>
            <a:xfrm rot="2523050">
              <a:off x="5162306" y="4684509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36" name="Círculo: vacío 35">
              <a:extLst>
                <a:ext uri="{FF2B5EF4-FFF2-40B4-BE49-F238E27FC236}">
                  <a16:creationId xmlns:a16="http://schemas.microsoft.com/office/drawing/2014/main" id="{E7B079C9-6306-4E66-BB09-FD9718E9ED03}"/>
                </a:ext>
              </a:extLst>
            </p:cNvPr>
            <p:cNvSpPr/>
            <p:nvPr/>
          </p:nvSpPr>
          <p:spPr>
            <a:xfrm>
              <a:off x="1773005" y="1366202"/>
              <a:ext cx="3999600" cy="3999600"/>
            </a:xfrm>
            <a:prstGeom prst="donut">
              <a:avLst>
                <a:gd name="adj" fmla="val 4619"/>
              </a:avLst>
            </a:prstGeom>
            <a:solidFill>
              <a:srgbClr val="3399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5A2D8EF4-DCA4-4696-B16D-5501453A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917" y="2612940"/>
              <a:ext cx="1061642" cy="1944286"/>
            </a:xfrm>
            <a:prstGeom prst="rect">
              <a:avLst/>
            </a:prstGeom>
          </p:spPr>
        </p:pic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9BF3E722-73FD-4B8C-A896-4E0FE00CB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18" y="818736"/>
              <a:ext cx="879425" cy="1889136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118D2B37-67DB-47C2-B15D-E22B681B5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829" y="4510801"/>
              <a:ext cx="540626" cy="1811447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3BF0EB9B-DFAA-44E6-981C-C2D9C1472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163" y="2817912"/>
              <a:ext cx="909526" cy="2053539"/>
            </a:xfrm>
            <a:prstGeom prst="rect">
              <a:avLst/>
            </a:prstGeom>
          </p:spPr>
        </p:pic>
        <p:sp>
          <p:nvSpPr>
            <p:cNvPr id="42" name="Flecha: a la izquierda y derecha 41">
              <a:extLst>
                <a:ext uri="{FF2B5EF4-FFF2-40B4-BE49-F238E27FC236}">
                  <a16:creationId xmlns:a16="http://schemas.microsoft.com/office/drawing/2014/main" id="{4396A17D-E87A-4898-A97C-32961D6E0EC3}"/>
                </a:ext>
              </a:extLst>
            </p:cNvPr>
            <p:cNvSpPr/>
            <p:nvPr/>
          </p:nvSpPr>
          <p:spPr>
            <a:xfrm rot="16200000">
              <a:off x="2559865" y="3147707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B16548D1-13E5-4456-BCA7-575EED9AD83A}"/>
                </a:ext>
              </a:extLst>
            </p:cNvPr>
            <p:cNvSpPr/>
            <p:nvPr/>
          </p:nvSpPr>
          <p:spPr>
            <a:xfrm>
              <a:off x="2572696" y="3123245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0D3D30A-0E2D-4DC4-9B44-ED196C693D12}"/>
                </a:ext>
              </a:extLst>
            </p:cNvPr>
            <p:cNvSpPr/>
            <p:nvPr/>
          </p:nvSpPr>
          <p:spPr>
            <a:xfrm>
              <a:off x="3008902" y="2582941"/>
              <a:ext cx="1440000" cy="144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A15ABDF-6E61-4FE7-A11D-3459DA4AF1E0}"/>
                </a:ext>
              </a:extLst>
            </p:cNvPr>
            <p:cNvSpPr/>
            <p:nvPr/>
          </p:nvSpPr>
          <p:spPr>
            <a:xfrm>
              <a:off x="3003987" y="693484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9E63CAE-B8A3-43E9-8E5C-8CAD4D552C7F}"/>
                </a:ext>
              </a:extLst>
            </p:cNvPr>
            <p:cNvSpPr/>
            <p:nvPr/>
          </p:nvSpPr>
          <p:spPr>
            <a:xfrm>
              <a:off x="2975885" y="451485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49B1059-1B94-49E7-976B-AEA049560896}"/>
                </a:ext>
              </a:extLst>
            </p:cNvPr>
            <p:cNvSpPr/>
            <p:nvPr/>
          </p:nvSpPr>
          <p:spPr>
            <a:xfrm>
              <a:off x="4922194" y="258294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3F9D8CF-B579-4626-B00C-7EA8F2E97E89}"/>
                </a:ext>
              </a:extLst>
            </p:cNvPr>
            <p:cNvSpPr/>
            <p:nvPr/>
          </p:nvSpPr>
          <p:spPr>
            <a:xfrm>
              <a:off x="1102349" y="2595657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043E95B-CCD8-4FCF-A363-E5E2E726D15C}"/>
                </a:ext>
              </a:extLst>
            </p:cNvPr>
            <p:cNvSpPr/>
            <p:nvPr/>
          </p:nvSpPr>
          <p:spPr>
            <a:xfrm>
              <a:off x="5380218" y="563673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38286ED-6764-4DB5-9347-059AE7E78F81}"/>
                </a:ext>
              </a:extLst>
            </p:cNvPr>
            <p:cNvSpPr/>
            <p:nvPr/>
          </p:nvSpPr>
          <p:spPr>
            <a:xfrm>
              <a:off x="935382" y="4872256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BD062DD-1C7D-41F4-98E7-66C635B2F8AD}"/>
                </a:ext>
              </a:extLst>
            </p:cNvPr>
            <p:cNvSpPr/>
            <p:nvPr/>
          </p:nvSpPr>
          <p:spPr>
            <a:xfrm>
              <a:off x="5487806" y="4861130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28FE444A-578A-4DE2-9B9B-09EBACF3990D}"/>
                </a:ext>
              </a:extLst>
            </p:cNvPr>
            <p:cNvSpPr txBox="1"/>
            <p:nvPr/>
          </p:nvSpPr>
          <p:spPr>
            <a:xfrm>
              <a:off x="3020345" y="1042451"/>
              <a:ext cx="1407283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DE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LEGALIDAD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064BB07-6E74-4232-BFBD-56C16643436E}"/>
                </a:ext>
              </a:extLst>
            </p:cNvPr>
            <p:cNvSpPr txBox="1"/>
            <p:nvPr/>
          </p:nvSpPr>
          <p:spPr>
            <a:xfrm>
              <a:off x="4873725" y="2858084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FINANCIERO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PRESUPUESTARIO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17F1DEF-9275-490C-8DF2-08E5202BAE9C}"/>
                </a:ext>
              </a:extLst>
            </p:cNvPr>
            <p:cNvSpPr txBox="1"/>
            <p:nvPr/>
          </p:nvSpPr>
          <p:spPr>
            <a:xfrm>
              <a:off x="1070592" y="2943192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COLABORACIÓN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DIRECTA AL CONSEJO REGIONAL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79F57B3-9044-4DA7-AD94-ECB4CAB6D246}"/>
                </a:ext>
              </a:extLst>
            </p:cNvPr>
            <p:cNvSpPr txBox="1"/>
            <p:nvPr/>
          </p:nvSpPr>
          <p:spPr>
            <a:xfrm>
              <a:off x="3012319" y="4973242"/>
              <a:ext cx="1407283" cy="56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AUDITORÍA Y FISCALIZACIÓN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E26260B-2B5F-4A48-8EB9-72766A9BC1E2}"/>
                </a:ext>
              </a:extLst>
            </p:cNvPr>
            <p:cNvSpPr txBox="1"/>
            <p:nvPr/>
          </p:nvSpPr>
          <p:spPr>
            <a:xfrm>
              <a:off x="3044247" y="2869242"/>
              <a:ext cx="1407283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AUDITORÍA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OPERATIVA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INTERNA</a:t>
              </a:r>
              <a:endParaRPr lang="es-CL" sz="16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2B35689B-FCBA-4B5C-AC7B-4396C767D5A2}"/>
                </a:ext>
              </a:extLst>
            </p:cNvPr>
            <p:cNvSpPr txBox="1"/>
            <p:nvPr/>
          </p:nvSpPr>
          <p:spPr>
            <a:xfrm>
              <a:off x="5303521" y="5170759"/>
              <a:ext cx="1556570" cy="59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ASIGNACIONES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PRESUPUESTARIAS</a:t>
              </a:r>
              <a:endParaRPr lang="es-CL" sz="1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F98CD2D-0675-40DC-9A65-271B8C548EDA}"/>
                </a:ext>
              </a:extLst>
            </p:cNvPr>
            <p:cNvSpPr txBox="1"/>
            <p:nvPr/>
          </p:nvSpPr>
          <p:spPr>
            <a:xfrm>
              <a:off x="751097" y="5295944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SEGUIMIENTO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 INICIATIVAS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EA950766-7701-4238-A5E7-A12475272541}"/>
                </a:ext>
              </a:extLst>
            </p:cNvPr>
            <p:cNvSpPr txBox="1"/>
            <p:nvPr/>
          </p:nvSpPr>
          <p:spPr>
            <a:xfrm>
              <a:off x="5238442" y="970978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MEJORA CONTINUA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DE PROCESOS</a:t>
              </a: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F2D920FE-4D28-43EF-818D-59FAFF43FF70}"/>
                </a:ext>
              </a:extLst>
            </p:cNvPr>
            <p:cNvSpPr/>
            <p:nvPr/>
          </p:nvSpPr>
          <p:spPr>
            <a:xfrm>
              <a:off x="573936" y="228087"/>
              <a:ext cx="1566416" cy="151597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43611305-4503-4C55-844F-D607709115EA}"/>
                </a:ext>
              </a:extLst>
            </p:cNvPr>
            <p:cNvSpPr txBox="1"/>
            <p:nvPr/>
          </p:nvSpPr>
          <p:spPr>
            <a:xfrm>
              <a:off x="570096" y="558909"/>
              <a:ext cx="1556570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SISTEMA DE 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INTEGRIDAD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INSTITUCIONAL</a:t>
              </a:r>
              <a:endParaRPr lang="es-CL" sz="1600" b="1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9" name="Flecha: a la derecha 78">
              <a:extLst>
                <a:ext uri="{FF2B5EF4-FFF2-40B4-BE49-F238E27FC236}">
                  <a16:creationId xmlns:a16="http://schemas.microsoft.com/office/drawing/2014/main" id="{096876EA-00B8-4C12-AA11-13932DE46416}"/>
                </a:ext>
              </a:extLst>
            </p:cNvPr>
            <p:cNvSpPr/>
            <p:nvPr/>
          </p:nvSpPr>
          <p:spPr>
            <a:xfrm rot="2523050">
              <a:off x="1670756" y="1972320"/>
              <a:ext cx="1794191" cy="35324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EA7D7A30-032A-40B0-AA4E-00BA14CD2C64}"/>
              </a:ext>
            </a:extLst>
          </p:cNvPr>
          <p:cNvGrpSpPr/>
          <p:nvPr/>
        </p:nvGrpSpPr>
        <p:grpSpPr>
          <a:xfrm>
            <a:off x="8713459" y="1924752"/>
            <a:ext cx="3283808" cy="3671682"/>
            <a:chOff x="8419844" y="1504961"/>
            <a:chExt cx="3772156" cy="3671682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CD47F5C-ABF0-4369-BB54-627CBC5B61AA}"/>
                </a:ext>
              </a:extLst>
            </p:cNvPr>
            <p:cNvSpPr txBox="1"/>
            <p:nvPr/>
          </p:nvSpPr>
          <p:spPr>
            <a:xfrm>
              <a:off x="8419844" y="1504961"/>
              <a:ext cx="3066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 I M B O L O G Í A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54131EAC-EA68-4B9D-A1A5-BBD570B6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3147" y="2765116"/>
              <a:ext cx="214436" cy="725239"/>
            </a:xfrm>
            <a:prstGeom prst="rect">
              <a:avLst/>
            </a:prstGeom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AFD2E254-B658-4E13-98F0-4ADBFDEFD25B}"/>
                </a:ext>
              </a:extLst>
            </p:cNvPr>
            <p:cNvSpPr txBox="1"/>
            <p:nvPr/>
          </p:nvSpPr>
          <p:spPr>
            <a:xfrm>
              <a:off x="8513541" y="2858084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FUNCIÓN POR LEY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DBD497B5-39D8-4AB0-BDA7-82374354D3A4}"/>
                </a:ext>
              </a:extLst>
            </p:cNvPr>
            <p:cNvSpPr/>
            <p:nvPr/>
          </p:nvSpPr>
          <p:spPr>
            <a:xfrm>
              <a:off x="8630748" y="2269916"/>
              <a:ext cx="349692" cy="3597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39767D14-E69E-4589-B31D-435AC8FD621B}"/>
                </a:ext>
              </a:extLst>
            </p:cNvPr>
            <p:cNvSpPr txBox="1"/>
            <p:nvPr/>
          </p:nvSpPr>
          <p:spPr>
            <a:xfrm>
              <a:off x="8497024" y="2280520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CONCEPTO GENERAL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B510D89A-BEBE-4C67-A836-562D6F0380A4}"/>
                </a:ext>
              </a:extLst>
            </p:cNvPr>
            <p:cNvSpPr/>
            <p:nvPr/>
          </p:nvSpPr>
          <p:spPr>
            <a:xfrm>
              <a:off x="8665519" y="3583323"/>
              <a:ext cx="349692" cy="359715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9B77D7A-3795-44CE-8531-E31A55E5060D}"/>
                </a:ext>
              </a:extLst>
            </p:cNvPr>
            <p:cNvSpPr txBox="1"/>
            <p:nvPr/>
          </p:nvSpPr>
          <p:spPr>
            <a:xfrm>
              <a:off x="8552638" y="3487422"/>
              <a:ext cx="3618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AGRUPACIÓN DE FUNCIONES</a:t>
              </a:r>
            </a:p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ÁREAS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AB7694BF-F55A-4DCE-B3EE-39DD61BF24A1}"/>
                </a:ext>
              </a:extLst>
            </p:cNvPr>
            <p:cNvSpPr/>
            <p:nvPr/>
          </p:nvSpPr>
          <p:spPr>
            <a:xfrm>
              <a:off x="8665519" y="4214008"/>
              <a:ext cx="349692" cy="3597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9241C41A-5C6B-4DAA-9B43-141C16E6A4C3}"/>
                </a:ext>
              </a:extLst>
            </p:cNvPr>
            <p:cNvSpPr txBox="1"/>
            <p:nvPr/>
          </p:nvSpPr>
          <p:spPr>
            <a:xfrm>
              <a:off x="8552638" y="421778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SUB-ÁREA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033BBDC1-5D9E-4C55-A503-DE4BF363D235}"/>
                </a:ext>
              </a:extLst>
            </p:cNvPr>
            <p:cNvSpPr/>
            <p:nvPr/>
          </p:nvSpPr>
          <p:spPr>
            <a:xfrm>
              <a:off x="8665519" y="4816928"/>
              <a:ext cx="349692" cy="35971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ABF03F79-9277-467F-AC49-BD873B428E61}"/>
                </a:ext>
              </a:extLst>
            </p:cNvPr>
            <p:cNvSpPr txBox="1"/>
            <p:nvPr/>
          </p:nvSpPr>
          <p:spPr>
            <a:xfrm>
              <a:off x="8573635" y="483120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ATRIBUTO/ENFOQUE INSTITUCIONAL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AB0182F2-0B5A-4DC6-9EB1-9D9EB715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4" y="132368"/>
            <a:ext cx="10900064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MODELO DE GESTIÓN UNIDAD DE CONTROL</a:t>
            </a:r>
          </a:p>
        </p:txBody>
      </p:sp>
    </p:spTree>
    <p:extLst>
      <p:ext uri="{BB962C8B-B14F-4D97-AF65-F5344CB8AC3E}">
        <p14:creationId xmlns:p14="http://schemas.microsoft.com/office/powerpoint/2010/main" val="31753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1">
            <a:extLst>
              <a:ext uri="{FF2B5EF4-FFF2-40B4-BE49-F238E27FC236}">
                <a16:creationId xmlns:a16="http://schemas.microsoft.com/office/drawing/2014/main" id="{AB0182F2-0B5A-4DC6-9EB1-9D9EB715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4" y="132368"/>
            <a:ext cx="10900064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EQUIPO DE LA UNIDAD DE CONTROL-DIVISIÓN DE FUNCIONES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AFF33F-D4AA-4B87-9979-5D1FCE35CBE2}"/>
              </a:ext>
            </a:extLst>
          </p:cNvPr>
          <p:cNvSpPr txBox="1"/>
          <p:nvPr/>
        </p:nvSpPr>
        <p:spPr>
          <a:xfrm>
            <a:off x="242689" y="1488629"/>
            <a:ext cx="511042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</a:rPr>
              <a:t>María Alejandra Barra Jofré, Abogada, encargada de la respuesta y seguimiento a requerimientos de información de la Contraloría General de la Republica y control preventivo de legalidad.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</a:rPr>
              <a:t>Nancy Gatica Fuentes, Arquitecto, seguimiento a proyectos de inversión, gestión de procesos y mejora continua.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</a:rPr>
              <a:t>Olga Sanchez de la Peña, ingeniera comercial, gestión de procesos, mejora continua y análisis presupuestario al programa de inversión regional.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</a:rPr>
              <a:t>Claudia Saavedra Palacios, abogada, control preventivo de legalidad.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</a:rPr>
              <a:t>Cristian Andrade Salgado, Auditor, coordinación para la implementación del SISREC y ejecución del Plan Anual de Auditoría.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</a:rPr>
              <a:t>Juan Carlos Veragua Segura, Administrador Público, Jefe de la Unidad.</a:t>
            </a:r>
            <a:endParaRPr lang="es-CL" sz="1400" dirty="0">
              <a:solidFill>
                <a:srgbClr val="00206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F960406-EFEC-4BFE-B02D-4C9C559E8FEA}"/>
              </a:ext>
            </a:extLst>
          </p:cNvPr>
          <p:cNvGrpSpPr/>
          <p:nvPr/>
        </p:nvGrpSpPr>
        <p:grpSpPr>
          <a:xfrm>
            <a:off x="5561392" y="1070707"/>
            <a:ext cx="6630608" cy="5654925"/>
            <a:chOff x="570096" y="228087"/>
            <a:chExt cx="6289995" cy="6094161"/>
          </a:xfrm>
        </p:grpSpPr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FA05E1CA-DC3F-42F4-8184-FA8CEF871FC7}"/>
                </a:ext>
              </a:extLst>
            </p:cNvPr>
            <p:cNvSpPr/>
            <p:nvPr/>
          </p:nvSpPr>
          <p:spPr>
            <a:xfrm rot="18937349">
              <a:off x="5028268" y="1568131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0F454051-6E4B-4BFC-ADE8-A8A5E5A4B03F}"/>
                </a:ext>
              </a:extLst>
            </p:cNvPr>
            <p:cNvSpPr/>
            <p:nvPr/>
          </p:nvSpPr>
          <p:spPr>
            <a:xfrm rot="8052196">
              <a:off x="1874488" y="4667810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9C8B1B5F-ADFA-46D9-B12F-A2F0C924DC49}"/>
                </a:ext>
              </a:extLst>
            </p:cNvPr>
            <p:cNvSpPr/>
            <p:nvPr/>
          </p:nvSpPr>
          <p:spPr>
            <a:xfrm rot="2523050">
              <a:off x="5162306" y="4684509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14" name="Círculo: vacío 13">
              <a:extLst>
                <a:ext uri="{FF2B5EF4-FFF2-40B4-BE49-F238E27FC236}">
                  <a16:creationId xmlns:a16="http://schemas.microsoft.com/office/drawing/2014/main" id="{30AE7744-0819-4C49-8D0A-D4E7CF09F9F4}"/>
                </a:ext>
              </a:extLst>
            </p:cNvPr>
            <p:cNvSpPr/>
            <p:nvPr/>
          </p:nvSpPr>
          <p:spPr>
            <a:xfrm>
              <a:off x="1773005" y="1366202"/>
              <a:ext cx="3999600" cy="3999600"/>
            </a:xfrm>
            <a:prstGeom prst="donut">
              <a:avLst>
                <a:gd name="adj" fmla="val 4619"/>
              </a:avLst>
            </a:prstGeom>
            <a:solidFill>
              <a:srgbClr val="3399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E6613F0-065D-4851-BAA2-12BF0482C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917" y="2612940"/>
              <a:ext cx="1061642" cy="1944286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8DD3C5-AE62-4A0F-98F0-C48E3BA3C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18" y="818736"/>
              <a:ext cx="879425" cy="188913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ABEB1A0-64A8-48ED-816D-89A5BDF9C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829" y="4510801"/>
              <a:ext cx="540626" cy="181144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035FE27-0C79-4CDD-83B1-E7928AB4D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163" y="2817912"/>
              <a:ext cx="909526" cy="2053539"/>
            </a:xfrm>
            <a:prstGeom prst="rect">
              <a:avLst/>
            </a:prstGeom>
          </p:spPr>
        </p:pic>
        <p:sp>
          <p:nvSpPr>
            <p:cNvPr id="19" name="Flecha: a la izquierda y derecha 18">
              <a:extLst>
                <a:ext uri="{FF2B5EF4-FFF2-40B4-BE49-F238E27FC236}">
                  <a16:creationId xmlns:a16="http://schemas.microsoft.com/office/drawing/2014/main" id="{D0BFEAEF-61F2-4EA3-902E-31328BA07D38}"/>
                </a:ext>
              </a:extLst>
            </p:cNvPr>
            <p:cNvSpPr/>
            <p:nvPr/>
          </p:nvSpPr>
          <p:spPr>
            <a:xfrm rot="16200000">
              <a:off x="2559865" y="3147707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20" name="Flecha: a la izquierda y derecha 19">
              <a:extLst>
                <a:ext uri="{FF2B5EF4-FFF2-40B4-BE49-F238E27FC236}">
                  <a16:creationId xmlns:a16="http://schemas.microsoft.com/office/drawing/2014/main" id="{CB323BFF-2197-41FC-A358-1F9FB8193453}"/>
                </a:ext>
              </a:extLst>
            </p:cNvPr>
            <p:cNvSpPr/>
            <p:nvPr/>
          </p:nvSpPr>
          <p:spPr>
            <a:xfrm>
              <a:off x="2572696" y="3123245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685ED19-D72B-4567-B107-969C4AC76067}"/>
                </a:ext>
              </a:extLst>
            </p:cNvPr>
            <p:cNvSpPr/>
            <p:nvPr/>
          </p:nvSpPr>
          <p:spPr>
            <a:xfrm>
              <a:off x="3008902" y="2582941"/>
              <a:ext cx="1440000" cy="144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6CF5337-5DED-447A-8E53-833C4342C147}"/>
                </a:ext>
              </a:extLst>
            </p:cNvPr>
            <p:cNvSpPr/>
            <p:nvPr/>
          </p:nvSpPr>
          <p:spPr>
            <a:xfrm>
              <a:off x="3003987" y="693484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5F505EC6-C869-4F4D-B6AB-16D3D9E00FBE}"/>
                </a:ext>
              </a:extLst>
            </p:cNvPr>
            <p:cNvSpPr/>
            <p:nvPr/>
          </p:nvSpPr>
          <p:spPr>
            <a:xfrm>
              <a:off x="2975885" y="451485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F268468B-6963-406C-9C80-96589B521EBF}"/>
                </a:ext>
              </a:extLst>
            </p:cNvPr>
            <p:cNvSpPr/>
            <p:nvPr/>
          </p:nvSpPr>
          <p:spPr>
            <a:xfrm>
              <a:off x="4922194" y="258294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78F11990-A57C-4F5B-8F00-724026E1385A}"/>
                </a:ext>
              </a:extLst>
            </p:cNvPr>
            <p:cNvSpPr/>
            <p:nvPr/>
          </p:nvSpPr>
          <p:spPr>
            <a:xfrm>
              <a:off x="1102349" y="2595657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CB6D899-218C-4756-A2DC-B10FE669788E}"/>
                </a:ext>
              </a:extLst>
            </p:cNvPr>
            <p:cNvSpPr/>
            <p:nvPr/>
          </p:nvSpPr>
          <p:spPr>
            <a:xfrm>
              <a:off x="5380218" y="563673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8B620B0-8661-482E-A1D0-86D4C1907BF2}"/>
                </a:ext>
              </a:extLst>
            </p:cNvPr>
            <p:cNvSpPr/>
            <p:nvPr/>
          </p:nvSpPr>
          <p:spPr>
            <a:xfrm>
              <a:off x="935382" y="4872256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B9BD71D-4D77-4538-BCCE-1E7A3B24B38E}"/>
                </a:ext>
              </a:extLst>
            </p:cNvPr>
            <p:cNvSpPr/>
            <p:nvPr/>
          </p:nvSpPr>
          <p:spPr>
            <a:xfrm>
              <a:off x="5487806" y="4861130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8013D13-A737-4FFD-95DF-F0A67C73F71B}"/>
                </a:ext>
              </a:extLst>
            </p:cNvPr>
            <p:cNvSpPr txBox="1"/>
            <p:nvPr/>
          </p:nvSpPr>
          <p:spPr>
            <a:xfrm>
              <a:off x="3020345" y="1042451"/>
              <a:ext cx="1407283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DE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LEGALIDAD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D05AACC5-0128-4FD6-956C-9573721FDEA9}"/>
                </a:ext>
              </a:extLst>
            </p:cNvPr>
            <p:cNvSpPr txBox="1"/>
            <p:nvPr/>
          </p:nvSpPr>
          <p:spPr>
            <a:xfrm>
              <a:off x="4873725" y="2858084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FINANCIERO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PRESUPUESTARIO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C7A5C3D3-E773-4BEF-9D2A-DC22BD8526CA}"/>
                </a:ext>
              </a:extLst>
            </p:cNvPr>
            <p:cNvSpPr txBox="1"/>
            <p:nvPr/>
          </p:nvSpPr>
          <p:spPr>
            <a:xfrm>
              <a:off x="1070592" y="2943192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COLABORACIÓN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DIRECTA AL CONSEJO REGIONAL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BA879D8E-ECA7-48D6-AD0E-60CF4CB2729A}"/>
                </a:ext>
              </a:extLst>
            </p:cNvPr>
            <p:cNvSpPr txBox="1"/>
            <p:nvPr/>
          </p:nvSpPr>
          <p:spPr>
            <a:xfrm>
              <a:off x="3012319" y="4973242"/>
              <a:ext cx="1407283" cy="56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AUDITORÍA Y FISCALIZACIÓN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F8433D23-D08A-4549-9094-1E4C610FE6CE}"/>
                </a:ext>
              </a:extLst>
            </p:cNvPr>
            <p:cNvSpPr txBox="1"/>
            <p:nvPr/>
          </p:nvSpPr>
          <p:spPr>
            <a:xfrm>
              <a:off x="3044247" y="2869242"/>
              <a:ext cx="1407283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AUDITORÍA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OPERATIVA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INTERNA</a:t>
              </a:r>
              <a:endParaRPr lang="es-CL" sz="16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47AB341-4691-4950-8E6C-A04C3F6B2A65}"/>
                </a:ext>
              </a:extLst>
            </p:cNvPr>
            <p:cNvSpPr txBox="1"/>
            <p:nvPr/>
          </p:nvSpPr>
          <p:spPr>
            <a:xfrm>
              <a:off x="5303521" y="5170759"/>
              <a:ext cx="1556570" cy="59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ASIGNACIONES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PRESUPUESTARIAS</a:t>
              </a:r>
              <a:endParaRPr lang="es-CL" sz="1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FC7A769-143B-46B6-9691-1D4850CC2219}"/>
                </a:ext>
              </a:extLst>
            </p:cNvPr>
            <p:cNvSpPr txBox="1"/>
            <p:nvPr/>
          </p:nvSpPr>
          <p:spPr>
            <a:xfrm>
              <a:off x="751097" y="5295944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SEGUIMIENTO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 INICIATIVAS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48D0F22D-5254-4007-8DC8-15CC1C8B9CA1}"/>
                </a:ext>
              </a:extLst>
            </p:cNvPr>
            <p:cNvSpPr txBox="1"/>
            <p:nvPr/>
          </p:nvSpPr>
          <p:spPr>
            <a:xfrm>
              <a:off x="5238442" y="970978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MEJORA CONTINUA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DE PROCESOS</a:t>
              </a: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714F1102-B4A2-4FA7-9523-6570521240D3}"/>
                </a:ext>
              </a:extLst>
            </p:cNvPr>
            <p:cNvSpPr/>
            <p:nvPr/>
          </p:nvSpPr>
          <p:spPr>
            <a:xfrm>
              <a:off x="573936" y="228087"/>
              <a:ext cx="1566416" cy="151597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42296BB8-8846-4E67-89C7-E50F0ACCE6E0}"/>
                </a:ext>
              </a:extLst>
            </p:cNvPr>
            <p:cNvSpPr txBox="1"/>
            <p:nvPr/>
          </p:nvSpPr>
          <p:spPr>
            <a:xfrm>
              <a:off x="570096" y="558909"/>
              <a:ext cx="1556570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SISTEMA DE 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INTEGRIDAD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INSTITUCIONAL</a:t>
              </a:r>
              <a:endParaRPr lang="es-CL" sz="1600" b="1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9" name="Flecha: a la derecha 38">
              <a:extLst>
                <a:ext uri="{FF2B5EF4-FFF2-40B4-BE49-F238E27FC236}">
                  <a16:creationId xmlns:a16="http://schemas.microsoft.com/office/drawing/2014/main" id="{353E70C6-1A7B-4A5D-B11C-F0EAFAF700F8}"/>
                </a:ext>
              </a:extLst>
            </p:cNvPr>
            <p:cNvSpPr/>
            <p:nvPr/>
          </p:nvSpPr>
          <p:spPr>
            <a:xfrm rot="2523050">
              <a:off x="1670756" y="1972320"/>
              <a:ext cx="1794191" cy="35324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9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3429000" y="295995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INSTRUCTIVO CONFLICTO DE INTERESES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C71674-4E90-4418-96D6-64528429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03" y="1118586"/>
            <a:ext cx="4378941" cy="54434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911545-08C5-493F-BB4E-22E0DA3A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31" y="1216240"/>
            <a:ext cx="4818138" cy="54434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75433F-9F0D-4815-815D-DDF1786C3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672" y="1118586"/>
            <a:ext cx="3651327" cy="520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968147D-C76A-4BC8-B55D-1AD1EEC10C17}"/>
              </a:ext>
            </a:extLst>
          </p:cNvPr>
          <p:cNvSpPr txBox="1"/>
          <p:nvPr/>
        </p:nvSpPr>
        <p:spPr>
          <a:xfrm>
            <a:off x="6383866" y="1448786"/>
            <a:ext cx="53424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Se espera que el personal del servicio cuente con herramientas normativas para detectar la existencia de circunstancias que les reste imparcialidad en su gestión asociada a una iniciativa de inversión, y en consecuencia proceda a informar a su jefatura directa la existencia de un conflicto de intereses, sea éste real o potencial; así como su abstención en dicha iniciativa y a su vez emita una declaración jurada en la que se manifieste que, respecto se ese asunto específico, no el afecta ningún tipo de conflicto de intereses.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El alcance es para aquellos, que siendo parte de en cualquier calidad jurídica, de planta contrata a honorarios, código del trabajo o comisión de servicios, que intervengan en el desempeño de sus funciones públicas, en alguna etapa del proceso relacionado a la inversión regional  </a:t>
            </a:r>
          </a:p>
        </p:txBody>
      </p:sp>
    </p:spTree>
    <p:extLst>
      <p:ext uri="{BB962C8B-B14F-4D97-AF65-F5344CB8AC3E}">
        <p14:creationId xmlns:p14="http://schemas.microsoft.com/office/powerpoint/2010/main" val="16251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3429000" y="295995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PACTO DE INTEGRIDAD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68147D-C76A-4BC8-B55D-1AD1EEC10C17}"/>
              </a:ext>
            </a:extLst>
          </p:cNvPr>
          <p:cNvSpPr txBox="1"/>
          <p:nvPr/>
        </p:nvSpPr>
        <p:spPr>
          <a:xfrm>
            <a:off x="6468536" y="1964017"/>
            <a:ext cx="5342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Contamos con el primer borrador del pacto de integridad que instituciones y empresas que se que reciban fondos del Gobierno Regional, deberán suscribir con el objetivo de que se respeten e implementen al interior de estas instituciones, sistemas de integridad demostrables, cuales serán fiscalizados durante la ejecución de estos recursos.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Estas materias están siendo coordinadas por la Unidad de Control, con la participación del Comité de Integridad Institucional.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Se espera contar con este instructivo antes el mes </a:t>
            </a:r>
            <a:r>
              <a:rPr lang="es-CL" sz="1600">
                <a:solidFill>
                  <a:srgbClr val="002060"/>
                </a:solidFill>
              </a:rPr>
              <a:t>de mayo </a:t>
            </a:r>
            <a:r>
              <a:rPr lang="es-CL" sz="1600" dirty="0">
                <a:solidFill>
                  <a:srgbClr val="002060"/>
                </a:solidFill>
              </a:rPr>
              <a:t>de 2024.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2292BB-6002-4893-A1EC-A6EF346C6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43" y="381000"/>
            <a:ext cx="5025223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040468" y="138636"/>
            <a:ext cx="9934896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MANUAL SUBTITULO 33, TRANSFERENCIAS DE CAPITAL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F07348-3AC8-46F1-B499-C52CB9082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066"/>
            <a:ext cx="3888298" cy="60199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B4A297-EB84-46DF-B45E-8FC9DE271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11" y="943248"/>
            <a:ext cx="3549278" cy="57616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E932C4-01C7-4D39-BE5F-A7703C558A6A}"/>
              </a:ext>
            </a:extLst>
          </p:cNvPr>
          <p:cNvSpPr txBox="1"/>
          <p:nvPr/>
        </p:nvSpPr>
        <p:spPr>
          <a:xfrm>
            <a:off x="5323918" y="922736"/>
            <a:ext cx="6054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Bajo la coordinación de la Unidad de Control.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10 jornadas de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55 funcionarios/as participantes Contrapartes Técnicas y Financieras.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Se encuentran en revisión para su pronta formalización e implementación.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Asesoría en la conformación de la Unidad de Control de Programas.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608BDC-BACA-4CA1-B81F-9EEE0EDAD6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157"/>
          <a:stretch/>
        </p:blipFill>
        <p:spPr>
          <a:xfrm>
            <a:off x="5323918" y="5219584"/>
            <a:ext cx="3244512" cy="14884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3EDC49-30D3-460E-8F97-DB0BADE6B6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939"/>
          <a:stretch/>
        </p:blipFill>
        <p:spPr>
          <a:xfrm>
            <a:off x="8805332" y="4270715"/>
            <a:ext cx="3386667" cy="14884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8057E5-5D3B-4525-90D5-0CF61CC21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640" y="985583"/>
            <a:ext cx="3549278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13432</TotalTime>
  <Words>1830</Words>
  <Application>Microsoft Office PowerPoint</Application>
  <PresentationFormat>Panorámica</PresentationFormat>
  <Paragraphs>260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Arial</vt:lpstr>
      <vt:lpstr>Bahnschrift</vt:lpstr>
      <vt:lpstr>Bahnschrift Condensed</vt:lpstr>
      <vt:lpstr>Calibri</vt:lpstr>
      <vt:lpstr>Calibri Light</vt:lpstr>
      <vt:lpstr>Courier New</vt:lpstr>
      <vt:lpstr>Fira Sans</vt:lpstr>
      <vt:lpstr>Lato</vt:lpstr>
      <vt:lpstr>Leelawadee</vt:lpstr>
      <vt:lpstr>Verdana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OBJETIVO DE LA UNIDAD DE CONTROL</vt:lpstr>
      <vt:lpstr>MODELO DE GESTIÓN UNIDAD DE CONTROL</vt:lpstr>
      <vt:lpstr>EQUIPO DE LA UNIDAD DE CONTROL-DIVISIÓN DE FUNCIONES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UCAI - DPIR</dc:title>
  <dc:creator>Marjolaine Celis</dc:creator>
  <cp:lastModifiedBy>Juan Veragua Segura</cp:lastModifiedBy>
  <cp:revision>423</cp:revision>
  <cp:lastPrinted>2024-04-23T20:43:38Z</cp:lastPrinted>
  <dcterms:created xsi:type="dcterms:W3CDTF">2021-03-08T15:43:14Z</dcterms:created>
  <dcterms:modified xsi:type="dcterms:W3CDTF">2024-04-23T22:07:16Z</dcterms:modified>
</cp:coreProperties>
</file>