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16" r:id="rId2"/>
    <p:sldId id="350" r:id="rId3"/>
    <p:sldId id="455" r:id="rId4"/>
    <p:sldId id="420" r:id="rId5"/>
    <p:sldId id="467" r:id="rId6"/>
    <p:sldId id="464" r:id="rId7"/>
    <p:sldId id="468" r:id="rId8"/>
    <p:sldId id="470" r:id="rId9"/>
    <p:sldId id="454" r:id="rId10"/>
    <p:sldId id="367" r:id="rId11"/>
    <p:sldId id="461" r:id="rId12"/>
    <p:sldId id="404" r:id="rId13"/>
    <p:sldId id="403" r:id="rId14"/>
    <p:sldId id="434" r:id="rId15"/>
    <p:sldId id="359" r:id="rId16"/>
    <p:sldId id="361" r:id="rId17"/>
    <p:sldId id="472" r:id="rId18"/>
    <p:sldId id="427" r:id="rId19"/>
    <p:sldId id="474" r:id="rId20"/>
    <p:sldId id="437" r:id="rId21"/>
    <p:sldId id="438" r:id="rId22"/>
    <p:sldId id="443" r:id="rId23"/>
    <p:sldId id="439" r:id="rId24"/>
    <p:sldId id="440" r:id="rId25"/>
    <p:sldId id="441" r:id="rId26"/>
    <p:sldId id="444" r:id="rId27"/>
    <p:sldId id="445" r:id="rId28"/>
    <p:sldId id="453" r:id="rId29"/>
    <p:sldId id="446" r:id="rId30"/>
    <p:sldId id="475" r:id="rId31"/>
    <p:sldId id="450" r:id="rId32"/>
    <p:sldId id="451" r:id="rId33"/>
    <p:sldId id="456" r:id="rId34"/>
    <p:sldId id="457" r:id="rId35"/>
    <p:sldId id="459" r:id="rId36"/>
    <p:sldId id="460" r:id="rId37"/>
    <p:sldId id="343" r:id="rId38"/>
    <p:sldId id="473" r:id="rId39"/>
    <p:sldId id="394" r:id="rId40"/>
    <p:sldId id="399" r:id="rId41"/>
  </p:sldIdLst>
  <p:sldSz cx="9144000" cy="5143500" type="screen16x9"/>
  <p:notesSz cx="7010400" cy="1112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800"/>
    <a:srgbClr val="7CA800"/>
    <a:srgbClr val="3399FF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316" autoAdjust="0"/>
  </p:normalViewPr>
  <p:slideViewPr>
    <p:cSldViewPr snapToGrid="0">
      <p:cViewPr varScale="1">
        <p:scale>
          <a:sx n="141" d="100"/>
          <a:sy n="141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73A49-994B-4407-83C7-1FA02F6835B6}" type="datetimeFigureOut">
              <a:rPr lang="es-CL" smtClean="0"/>
              <a:t>06-08-2024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CCDB-6077-44B3-82B9-544EB0AC22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5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5213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937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11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988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96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5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19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02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911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35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32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3" y="411475"/>
            <a:ext cx="4569001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3" y="1234975"/>
            <a:ext cx="26892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06-08-2024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0480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34290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22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4290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EA4335"/>
          </p15:clr>
        </p15:guide>
        <p15:guide id="2" pos="5472" userDrawn="1">
          <p15:clr>
            <a:srgbClr val="EA4335"/>
          </p15:clr>
        </p15:guide>
        <p15:guide id="3" orient="horz" pos="259" userDrawn="1">
          <p15:clr>
            <a:srgbClr val="EA4335"/>
          </p15:clr>
        </p15:guide>
        <p15:guide id="4" orient="horz" pos="298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veragua@gorebiobioc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87" y="3257323"/>
            <a:ext cx="6446510" cy="1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2°INFORME TRIMESTRAL</a:t>
            </a:r>
            <a:endParaRPr lang="es-ES" sz="27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+mn-ea"/>
                <a:cs typeface="+mn-cs"/>
              </a:rPr>
              <a:t>AVANCE PRESUPUESTARIO 2024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Control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Concepción, 06 Agosto del 2024</a:t>
            </a:r>
            <a:endParaRPr lang="es-ES" sz="105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90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650573" y="1467588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M$ 111.513.098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20535" y="576667"/>
            <a:ext cx="220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</a:t>
            </a:r>
          </a:p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2024</a:t>
            </a:r>
          </a:p>
        </p:txBody>
      </p:sp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54296" y="2764276"/>
            <a:ext cx="260582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36,5%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AVANCE PRESUPUESTARIO AL SEGUNDO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TRIMESTRE 2024</a:t>
            </a:r>
          </a:p>
          <a:p>
            <a:pPr algn="ctr"/>
            <a:r>
              <a:rPr lang="es-CL" sz="20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M$41.420.315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E332B2-1FB6-45C0-8179-54AB3425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"/>
          <a:stretch/>
        </p:blipFill>
        <p:spPr>
          <a:xfrm>
            <a:off x="58503" y="366413"/>
            <a:ext cx="3552759" cy="41122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182D1C-BA64-4089-B9BD-CB75A54AA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" t="18643" r="3263" b="16069"/>
          <a:stretch/>
        </p:blipFill>
        <p:spPr>
          <a:xfrm>
            <a:off x="58503" y="4404189"/>
            <a:ext cx="3494256" cy="499706"/>
          </a:xfrm>
          <a:prstGeom prst="rect">
            <a:avLst/>
          </a:prstGeom>
        </p:spPr>
      </p:pic>
      <p:sp>
        <p:nvSpPr>
          <p:cNvPr id="23" name="Flecha derecha 8">
            <a:extLst>
              <a:ext uri="{FF2B5EF4-FFF2-40B4-BE49-F238E27FC236}">
                <a16:creationId xmlns:a16="http://schemas.microsoft.com/office/drawing/2014/main" id="{FA3F6866-A6E0-4056-A235-1FC94986A90C}"/>
              </a:ext>
            </a:extLst>
          </p:cNvPr>
          <p:cNvSpPr/>
          <p:nvPr/>
        </p:nvSpPr>
        <p:spPr>
          <a:xfrm>
            <a:off x="4174767" y="1371711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6A76504-09E9-4A92-B59D-3C75BCB22871}"/>
              </a:ext>
            </a:extLst>
          </p:cNvPr>
          <p:cNvSpPr txBox="1"/>
          <p:nvPr/>
        </p:nvSpPr>
        <p:spPr>
          <a:xfrm>
            <a:off x="6761660" y="2591939"/>
            <a:ext cx="2118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M$2.031.429.-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AUMENTO DESDE PRESUPUESTO INICIAL 2024</a:t>
            </a:r>
          </a:p>
          <a:p>
            <a:pPr algn="ctr"/>
            <a:r>
              <a:rPr lang="es-CL" sz="28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M$113.544.527</a:t>
            </a:r>
          </a:p>
        </p:txBody>
      </p:sp>
    </p:spTree>
    <p:extLst>
      <p:ext uri="{BB962C8B-B14F-4D97-AF65-F5344CB8AC3E}">
        <p14:creationId xmlns:p14="http://schemas.microsoft.com/office/powerpoint/2010/main" val="157541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1283CE-4C1F-433E-9137-C2C30CA0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14" y="1305842"/>
            <a:ext cx="2405276" cy="29614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A97D28-115B-4565-8464-85C4E8443630}"/>
              </a:ext>
            </a:extLst>
          </p:cNvPr>
          <p:cNvSpPr txBox="1"/>
          <p:nvPr/>
        </p:nvSpPr>
        <p:spPr>
          <a:xfrm>
            <a:off x="962892" y="4746919"/>
            <a:ext cx="4031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Incluye Resoluciones </a:t>
            </a:r>
            <a:r>
              <a:rPr lang="es-MX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Nro</a:t>
            </a:r>
            <a:r>
              <a:rPr lang="es-MX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y 28 que modifican presupuesto, tramitadas por Contraloría. </a:t>
            </a:r>
            <a:endParaRPr lang="es-CL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17DDA5-6F11-4E17-ABD4-A751DFC2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8" y="764828"/>
            <a:ext cx="5419465" cy="3848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3D3E54-BC9C-4B54-9468-D8FB475D5687}"/>
              </a:ext>
            </a:extLst>
          </p:cNvPr>
          <p:cNvSpPr txBox="1"/>
          <p:nvPr/>
        </p:nvSpPr>
        <p:spPr>
          <a:xfrm>
            <a:off x="259819" y="366416"/>
            <a:ext cx="521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Distribución Marco Presupuestario Primer Semestre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8F8CE6-6AFF-45FF-83C8-464EE657FB98}"/>
              </a:ext>
            </a:extLst>
          </p:cNvPr>
          <p:cNvSpPr txBox="1"/>
          <p:nvPr/>
        </p:nvSpPr>
        <p:spPr>
          <a:xfrm>
            <a:off x="3111135" y="1689452"/>
            <a:ext cx="78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20%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F995A2-C2D0-45B7-B288-7502835BC59A}"/>
              </a:ext>
            </a:extLst>
          </p:cNvPr>
          <p:cNvSpPr txBox="1"/>
          <p:nvPr/>
        </p:nvSpPr>
        <p:spPr>
          <a:xfrm>
            <a:off x="1336857" y="1945761"/>
            <a:ext cx="78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28%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4F03D3-E474-4A3B-AE11-D0034654330E}"/>
              </a:ext>
            </a:extLst>
          </p:cNvPr>
          <p:cNvSpPr txBox="1"/>
          <p:nvPr/>
        </p:nvSpPr>
        <p:spPr>
          <a:xfrm>
            <a:off x="1659949" y="3435125"/>
            <a:ext cx="78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25%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187B8B-AF71-4F99-87C1-B982352D0E4B}"/>
              </a:ext>
            </a:extLst>
          </p:cNvPr>
          <p:cNvSpPr txBox="1"/>
          <p:nvPr/>
        </p:nvSpPr>
        <p:spPr>
          <a:xfrm>
            <a:off x="3304203" y="2951135"/>
            <a:ext cx="78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27%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CA1A48-D9BD-4D3E-86EE-065F9718E09D}"/>
              </a:ext>
            </a:extLst>
          </p:cNvPr>
          <p:cNvSpPr txBox="1"/>
          <p:nvPr/>
        </p:nvSpPr>
        <p:spPr>
          <a:xfrm>
            <a:off x="2326440" y="1481824"/>
            <a:ext cx="78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6A3FD7-1073-426A-BBB1-086E5CF5F15B}"/>
              </a:ext>
            </a:extLst>
          </p:cNvPr>
          <p:cNvSpPr txBox="1"/>
          <p:nvPr/>
        </p:nvSpPr>
        <p:spPr>
          <a:xfrm>
            <a:off x="3386049" y="2223553"/>
            <a:ext cx="78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4214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E51AF4-B3E6-42BB-913B-8A44EAAD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8" y="661318"/>
            <a:ext cx="7589918" cy="448218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5464277" y="366416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 CALCULO SUBDERE MAYO 2024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EE67F35-74E3-422D-B122-55562931B533}"/>
              </a:ext>
            </a:extLst>
          </p:cNvPr>
          <p:cNvSpPr/>
          <p:nvPr/>
        </p:nvSpPr>
        <p:spPr>
          <a:xfrm>
            <a:off x="2801234" y="3586941"/>
            <a:ext cx="3068782" cy="187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AC47C54-D65D-4091-A748-863835A39150}"/>
              </a:ext>
            </a:extLst>
          </p:cNvPr>
          <p:cNvSpPr/>
          <p:nvPr/>
        </p:nvSpPr>
        <p:spPr>
          <a:xfrm>
            <a:off x="6446827" y="3585477"/>
            <a:ext cx="783397" cy="166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69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64277" y="366416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 CALCULO SUBDERE A JUNIO (FUENTE GORE) 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0D4E37-FABD-4422-9085-1468E370AE4E}"/>
              </a:ext>
            </a:extLst>
          </p:cNvPr>
          <p:cNvSpPr txBox="1"/>
          <p:nvPr/>
        </p:nvSpPr>
        <p:spPr>
          <a:xfrm>
            <a:off x="6857827" y="1239690"/>
            <a:ext cx="1937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Los subtítulos presupuestarios que no son medidos por SUBDERE para cálculo de cumplimiento de ejecución en los Gobiernos Regionales,  corresponden a recursos que no forman parte de los gastos de inversión, por ejemplo: deuda flotante.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02A9FE-989F-4712-BC37-8C1813B1BE5D}"/>
              </a:ext>
            </a:extLst>
          </p:cNvPr>
          <p:cNvSpPr txBox="1"/>
          <p:nvPr/>
        </p:nvSpPr>
        <p:spPr>
          <a:xfrm>
            <a:off x="930766" y="4452615"/>
            <a:ext cx="1551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b="1" dirty="0">
                <a:solidFill>
                  <a:srgbClr val="666666"/>
                </a:solidFill>
                <a:latin typeface="Trebuchet MS" panose="020B0603020202020204" pitchFamily="34" charset="0"/>
                <a:ea typeface="+mn-ea"/>
                <a:cs typeface="+mn-cs"/>
              </a:rPr>
              <a:t>Fuente SIGFE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3FDE11-6651-4ED2-8F28-606046F8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8" y="889245"/>
            <a:ext cx="5270927" cy="2575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60C981-55D7-484F-9DD2-5AA46B72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8" y="3649297"/>
            <a:ext cx="5760000" cy="2463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218391-E312-4E89-944A-7C8A0A7CE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08" y="4054206"/>
            <a:ext cx="5760000" cy="2000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6B86F2A-F78D-47DE-B262-06B89339CCCD}"/>
              </a:ext>
            </a:extLst>
          </p:cNvPr>
          <p:cNvSpPr txBox="1"/>
          <p:nvPr/>
        </p:nvSpPr>
        <p:spPr>
          <a:xfrm>
            <a:off x="6350985" y="3633994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Presupuesto Total</a:t>
            </a:r>
            <a:endParaRPr lang="es-CL" sz="11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81978F-30C7-4066-903F-D003AFFBEC7E}"/>
              </a:ext>
            </a:extLst>
          </p:cNvPr>
          <p:cNvSpPr txBox="1"/>
          <p:nvPr/>
        </p:nvSpPr>
        <p:spPr>
          <a:xfrm>
            <a:off x="6350985" y="4054206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Marco Medición</a:t>
            </a:r>
            <a:endParaRPr lang="es-CL" sz="11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C6F8847-C64B-4380-972E-BFB9D35115C3}"/>
              </a:ext>
            </a:extLst>
          </p:cNvPr>
          <p:cNvSpPr/>
          <p:nvPr/>
        </p:nvSpPr>
        <p:spPr>
          <a:xfrm>
            <a:off x="5618387" y="3560552"/>
            <a:ext cx="2179682" cy="3662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2A6FE83-E9A2-4141-BFA7-445CBA09A807}"/>
              </a:ext>
            </a:extLst>
          </p:cNvPr>
          <p:cNvSpPr/>
          <p:nvPr/>
        </p:nvSpPr>
        <p:spPr>
          <a:xfrm>
            <a:off x="5618387" y="4015501"/>
            <a:ext cx="2179682" cy="3662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72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554365"/>
            <a:ext cx="3712191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AL 2° TRIMESTRE</a:t>
            </a:r>
          </a:p>
        </p:txBody>
      </p:sp>
      <p:sp>
        <p:nvSpPr>
          <p:cNvPr id="27" name="Google Shape;517;p28">
            <a:extLst>
              <a:ext uri="{FF2B5EF4-FFF2-40B4-BE49-F238E27FC236}">
                <a16:creationId xmlns:a16="http://schemas.microsoft.com/office/drawing/2014/main" id="{393DD4A8-913E-42A5-BAF7-42731F50C9E9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8CD73F-AE5A-4C11-954F-733BAD01F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8" y="1242982"/>
            <a:ext cx="8683083" cy="29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3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554365"/>
            <a:ext cx="3712191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AL 2° TRIMESTRE</a:t>
            </a:r>
          </a:p>
        </p:txBody>
      </p:sp>
      <p:sp>
        <p:nvSpPr>
          <p:cNvPr id="27" name="Google Shape;517;p28">
            <a:extLst>
              <a:ext uri="{FF2B5EF4-FFF2-40B4-BE49-F238E27FC236}">
                <a16:creationId xmlns:a16="http://schemas.microsoft.com/office/drawing/2014/main" id="{393DD4A8-913E-42A5-BAF7-42731F50C9E9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E0019B6-A30B-40BE-8008-5E0DED938AA9}"/>
              </a:ext>
            </a:extLst>
          </p:cNvPr>
          <p:cNvSpPr txBox="1"/>
          <p:nvPr/>
        </p:nvSpPr>
        <p:spPr>
          <a:xfrm>
            <a:off x="4248331" y="3609722"/>
            <a:ext cx="382939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36,5%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AVANCE PRESUPUESTARIO AL PRIMER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SEMESTRE 2024 M$ 41.420.315</a:t>
            </a:r>
          </a:p>
          <a:p>
            <a:pPr algn="ctr"/>
            <a:endParaRPr lang="es-C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D0DC34-ADB1-4884-8B76-1B7BE29CE5BC}"/>
              </a:ext>
            </a:extLst>
          </p:cNvPr>
          <p:cNvSpPr txBox="1"/>
          <p:nvPr/>
        </p:nvSpPr>
        <p:spPr>
          <a:xfrm>
            <a:off x="1256709" y="3636186"/>
            <a:ext cx="28469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35,4%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Devengo marco SUBDERE 2024 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M$ 39.390.395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079D5AC-12CA-470D-AB8D-09B3720333CA}"/>
              </a:ext>
            </a:extLst>
          </p:cNvPr>
          <p:cNvSpPr/>
          <p:nvPr/>
        </p:nvSpPr>
        <p:spPr>
          <a:xfrm>
            <a:off x="843256" y="1113478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22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EEC562C5-C547-4289-B99F-FE778BBEAF35}"/>
              </a:ext>
            </a:extLst>
          </p:cNvPr>
          <p:cNvSpPr/>
          <p:nvPr/>
        </p:nvSpPr>
        <p:spPr>
          <a:xfrm>
            <a:off x="5865654" y="1113478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26,1%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29</a:t>
            </a:r>
            <a:endParaRPr lang="es-CL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4A49AA44-2B42-4689-878E-A2CD97BAD678}"/>
              </a:ext>
            </a:extLst>
          </p:cNvPr>
          <p:cNvSpPr/>
          <p:nvPr/>
        </p:nvSpPr>
        <p:spPr>
          <a:xfrm>
            <a:off x="843255" y="2327464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47,2%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31</a:t>
            </a:r>
            <a:endParaRPr lang="es-CL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A194602-6DD5-4C92-BEBC-3564E7D1C307}"/>
              </a:ext>
            </a:extLst>
          </p:cNvPr>
          <p:cNvSpPr/>
          <p:nvPr/>
        </p:nvSpPr>
        <p:spPr>
          <a:xfrm>
            <a:off x="3461329" y="1113478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11,1%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</a:t>
            </a:r>
            <a:endParaRPr lang="es-CL" dirty="0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252614C8-B78B-434A-A327-057465A9515E}"/>
              </a:ext>
            </a:extLst>
          </p:cNvPr>
          <p:cNvSpPr/>
          <p:nvPr/>
        </p:nvSpPr>
        <p:spPr>
          <a:xfrm>
            <a:off x="3461328" y="2327464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51,7%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33</a:t>
            </a:r>
            <a:endParaRPr lang="es-CL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2371F163-A422-4567-9334-2B8ED085FBF4}"/>
              </a:ext>
            </a:extLst>
          </p:cNvPr>
          <p:cNvSpPr/>
          <p:nvPr/>
        </p:nvSpPr>
        <p:spPr>
          <a:xfrm>
            <a:off x="5865654" y="2327464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99,9%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34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865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0915DB-D58A-4AB5-A0CD-471F0B74E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812"/>
          <a:stretch/>
        </p:blipFill>
        <p:spPr>
          <a:xfrm>
            <a:off x="0" y="0"/>
            <a:ext cx="9144000" cy="11412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957583-975D-468D-A9CD-DA3C5DBF7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3" t="62102"/>
          <a:stretch/>
        </p:blipFill>
        <p:spPr>
          <a:xfrm>
            <a:off x="1360967" y="3049318"/>
            <a:ext cx="7783033" cy="19492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12CCFC-DC78-4B07-8F89-268061D6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7" y="2505309"/>
            <a:ext cx="1348644" cy="1348644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B6A1897-C1E4-4445-9375-1B21D9AA4C1E}"/>
              </a:ext>
            </a:extLst>
          </p:cNvPr>
          <p:cNvSpPr/>
          <p:nvPr/>
        </p:nvSpPr>
        <p:spPr>
          <a:xfrm>
            <a:off x="200218" y="1525070"/>
            <a:ext cx="1569496" cy="7928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11,1%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945625-7D7E-4AE7-8C11-09E12F6E2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27" y="1141228"/>
            <a:ext cx="6831382" cy="19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2CF263D-C6D7-473A-8FAB-C9C9FCD0F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2" t="11274" r="17629" b="22063"/>
          <a:stretch/>
        </p:blipFill>
        <p:spPr>
          <a:xfrm>
            <a:off x="5737570" y="3479843"/>
            <a:ext cx="2272830" cy="132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85320C-C44F-4210-88A7-44E75F2F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3532446"/>
            <a:ext cx="2272829" cy="132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3D0356-B333-4C95-AC8B-BDC3426539DF}"/>
              </a:ext>
            </a:extLst>
          </p:cNvPr>
          <p:cNvSpPr/>
          <p:nvPr/>
        </p:nvSpPr>
        <p:spPr>
          <a:xfrm>
            <a:off x="646436" y="659016"/>
            <a:ext cx="3618086" cy="953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Transferencias Corrientes 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Privados</a:t>
            </a:r>
            <a:endParaRPr lang="es-CL" sz="2000" dirty="0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38F8F7-5353-442F-B05C-36FF11402238}"/>
              </a:ext>
            </a:extLst>
          </p:cNvPr>
          <p:cNvSpPr/>
          <p:nvPr/>
        </p:nvSpPr>
        <p:spPr>
          <a:xfrm>
            <a:off x="1178653" y="1743480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Monto Comprometido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M$ 8.838.531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F904BD-207B-43A0-8841-FF44B04E9B30}"/>
              </a:ext>
            </a:extLst>
          </p:cNvPr>
          <p:cNvSpPr txBox="1"/>
          <p:nvPr/>
        </p:nvSpPr>
        <p:spPr>
          <a:xfrm>
            <a:off x="1399638" y="3687180"/>
            <a:ext cx="2219921" cy="90794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27,2%</a:t>
            </a:r>
          </a:p>
          <a:p>
            <a:pPr algn="ctr"/>
            <a:r>
              <a:rPr lang="es-C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Devengado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55D11C1-686B-44AF-B3A1-31F10AA5F177}"/>
              </a:ext>
            </a:extLst>
          </p:cNvPr>
          <p:cNvSpPr/>
          <p:nvPr/>
        </p:nvSpPr>
        <p:spPr>
          <a:xfrm>
            <a:off x="4975807" y="691115"/>
            <a:ext cx="3618086" cy="953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Transferencias Corrientes 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Públicos</a:t>
            </a:r>
            <a:endParaRPr lang="es-CL" sz="2000" dirty="0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E493848-6DAC-4514-AC39-AEF550EC16CD}"/>
              </a:ext>
            </a:extLst>
          </p:cNvPr>
          <p:cNvSpPr/>
          <p:nvPr/>
        </p:nvSpPr>
        <p:spPr>
          <a:xfrm>
            <a:off x="5597159" y="1807678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Monto Comprometido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M$ 3.357.975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1FFAF0B-41F7-4D3B-925C-AC05AA03DF90}"/>
              </a:ext>
            </a:extLst>
          </p:cNvPr>
          <p:cNvSpPr/>
          <p:nvPr/>
        </p:nvSpPr>
        <p:spPr>
          <a:xfrm>
            <a:off x="1178653" y="2719552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Monto Devengado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M$ 2.405.382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1A8592D-6DE6-4839-9D26-5F0FD55AEE1C}"/>
              </a:ext>
            </a:extLst>
          </p:cNvPr>
          <p:cNvSpPr/>
          <p:nvPr/>
        </p:nvSpPr>
        <p:spPr>
          <a:xfrm>
            <a:off x="5597159" y="2719551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Monto Devengado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M$ 91.737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A13D9F-60EC-45AE-A31A-0C98BC2D85FC}"/>
              </a:ext>
            </a:extLst>
          </p:cNvPr>
          <p:cNvSpPr txBox="1"/>
          <p:nvPr/>
        </p:nvSpPr>
        <p:spPr>
          <a:xfrm>
            <a:off x="5907594" y="3631424"/>
            <a:ext cx="1932782" cy="907941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2,7%</a:t>
            </a:r>
          </a:p>
          <a:p>
            <a:pPr algn="ctr"/>
            <a:r>
              <a:rPr lang="es-C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Devengado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8440CBC-2A00-470C-AB8E-5E21FA55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31" y="-105567"/>
            <a:ext cx="9144000" cy="4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17;p28">
            <a:extLst>
              <a:ext uri="{FF2B5EF4-FFF2-40B4-BE49-F238E27FC236}">
                <a16:creationId xmlns:a16="http://schemas.microsoft.com/office/drawing/2014/main" id="{2215FA66-E382-498E-92C6-D03263F57DC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4202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4EAF8B-9078-4B57-9107-3409752E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8"/>
            <a:ext cx="9144000" cy="513398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868D8F0-032E-42F0-B99B-49C475F0D4D5}"/>
              </a:ext>
            </a:extLst>
          </p:cNvPr>
          <p:cNvSpPr/>
          <p:nvPr/>
        </p:nvSpPr>
        <p:spPr>
          <a:xfrm>
            <a:off x="63795" y="1659750"/>
            <a:ext cx="1219200" cy="1026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100%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80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41E78-3B79-47B0-B08D-D8709A01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9AB1A8F-F4D9-42CC-ABB0-2BD4A4E0736A}"/>
              </a:ext>
            </a:extLst>
          </p:cNvPr>
          <p:cNvSpPr/>
          <p:nvPr/>
        </p:nvSpPr>
        <p:spPr>
          <a:xfrm>
            <a:off x="78454" y="3468686"/>
            <a:ext cx="1173217" cy="8692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$-9.179.143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Rebaja en Trámite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C8A3E4-2D6B-474C-977C-D66E1D552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481"/>
          <a:stretch/>
        </p:blipFill>
        <p:spPr>
          <a:xfrm>
            <a:off x="0" y="0"/>
            <a:ext cx="9144000" cy="10065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41BF48-866B-4DB6-B0AE-87C2556A6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34" y="1212058"/>
            <a:ext cx="7220797" cy="21030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A2A13B-8D20-4D8C-97D9-5BE02DCD6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892" y="3315108"/>
            <a:ext cx="7514248" cy="1416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128DEA-790F-4C7F-B9AB-86B92EA1A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78708" y="4342040"/>
            <a:ext cx="1255839" cy="8178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AED73-1553-45E2-864A-5F6F379D23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0210"/>
          <a:stretch/>
        </p:blipFill>
        <p:spPr>
          <a:xfrm flipH="1">
            <a:off x="989915" y="4337960"/>
            <a:ext cx="1591900" cy="73218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50187E-FEED-46AF-A6D4-B4F863698D3E}"/>
              </a:ext>
            </a:extLst>
          </p:cNvPr>
          <p:cNvSpPr/>
          <p:nvPr/>
        </p:nvSpPr>
        <p:spPr>
          <a:xfrm>
            <a:off x="78455" y="1531862"/>
            <a:ext cx="1325044" cy="8692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26,1%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047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433586" y="1648489"/>
            <a:ext cx="4542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5" indent="-171455" algn="just">
              <a:buFont typeface="Wingdings" panose="05000000000000000000" pitchFamily="2" charset="2"/>
              <a:buChar char="Ø"/>
            </a:pPr>
            <a:endParaRPr lang="es-CL" sz="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just"/>
            <a:r>
              <a:rPr lang="es-CL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entrega de este informe trimestral, busca ser una herramienta de gestión y transparencia para la toma de decisiones de la Administración y del Consejo Regional, ya que contiene una mirada independiente de los procesos de inversión y de funcionamiento con el objetivo de controlar y supervisar la eficiente ejecución del gasto del Gobierno Regional para sus diferentes programas de financiamiento, y de los compromisos que puedan afectar su presupuesto y posición financiera en ejercicios presupuestarios futuros. </a:t>
            </a:r>
            <a:endParaRPr lang="es-CL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45728" y="3048871"/>
            <a:ext cx="2588679" cy="70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1" b="1" u="sng" dirty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Informe Trimestral </a:t>
            </a:r>
          </a:p>
          <a:p>
            <a:pPr algn="ctr"/>
            <a:r>
              <a:rPr lang="es-CL" sz="1001" b="1" u="sng" dirty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Avance del Ejercicio Presupuestario</a:t>
            </a:r>
          </a:p>
          <a:p>
            <a:pPr algn="ctr"/>
            <a:endParaRPr lang="es-CL" sz="100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CL" sz="1001" dirty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de abril - 30 de junio de 2024.</a:t>
            </a:r>
            <a:endParaRPr lang="es-CL" sz="10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Imagen 14">
            <a:extLst>
              <a:ext uri="{FF2B5EF4-FFF2-40B4-BE49-F238E27FC236}">
                <a16:creationId xmlns:a16="http://schemas.microsoft.com/office/drawing/2014/main" id="{3AB66B38-F8CC-4B08-B765-DE3AA1C9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93" y="1104052"/>
            <a:ext cx="1131150" cy="1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4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09AD5-21F9-41EA-847B-57E9637E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FB9383-DBBD-49D0-8F75-900DB478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9C7742-2FF9-4D47-A502-2B94194B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152" y="3509517"/>
            <a:ext cx="1991552" cy="1493664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339494E-85D0-4C5F-8359-BF537C0F68AD}"/>
              </a:ext>
            </a:extLst>
          </p:cNvPr>
          <p:cNvSpPr/>
          <p:nvPr/>
        </p:nvSpPr>
        <p:spPr>
          <a:xfrm>
            <a:off x="92976" y="3605561"/>
            <a:ext cx="1173217" cy="8692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$6.492.894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Incremento en Trámite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818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CDC8BE2-BD9D-4AFC-9656-7C9CBBF7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F643D1E-8D74-4F63-B517-34F7E7D096CB}"/>
              </a:ext>
            </a:extLst>
          </p:cNvPr>
          <p:cNvSpPr/>
          <p:nvPr/>
        </p:nvSpPr>
        <p:spPr>
          <a:xfrm>
            <a:off x="81125" y="1989494"/>
            <a:ext cx="1173217" cy="6515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$6.781.823.-</a:t>
            </a:r>
          </a:p>
          <a:p>
            <a:pPr algn="ctr"/>
            <a:r>
              <a:rPr lang="es-CL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Incremento en Trámite </a:t>
            </a:r>
            <a:endParaRPr lang="es-CL" sz="11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5AC3AE-A48C-4214-B080-521D6A9F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42" y="3393343"/>
            <a:ext cx="7592291" cy="15794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80E4B4-B4D8-4882-B0EB-E3D4CCABE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58" y="3120731"/>
            <a:ext cx="1709387" cy="10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B06D98-5296-4190-9FCB-52153E6D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Análisis Gasto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Presupuesto de Inversión Regional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Tipología, Territorios y Sector Económico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Primer Semestre año 2024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99053-5441-4D0E-B0EA-25883FED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E27157-8901-4F76-B1E1-71957A4C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1"/>
          <a:stretch/>
        </p:blipFill>
        <p:spPr>
          <a:xfrm>
            <a:off x="0" y="475784"/>
            <a:ext cx="9144000" cy="46677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5028885-D256-465F-9026-7AFAB6CFFE4C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A1A9AAC1-D6B6-42B4-AE7B-F64D872D3197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13013" algn="l"/>
              </a:tabLst>
            </a:pPr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Primer Semestre │ Según Tipologías</a:t>
            </a:r>
          </a:p>
        </p:txBody>
      </p:sp>
    </p:spTree>
    <p:extLst>
      <p:ext uri="{BB962C8B-B14F-4D97-AF65-F5344CB8AC3E}">
        <p14:creationId xmlns:p14="http://schemas.microsoft.com/office/powerpoint/2010/main" val="71813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9F2A51B-8833-42C2-A202-893ECB977491}"/>
              </a:ext>
            </a:extLst>
          </p:cNvPr>
          <p:cNvSpPr/>
          <p:nvPr/>
        </p:nvSpPr>
        <p:spPr>
          <a:xfrm>
            <a:off x="628185" y="1702420"/>
            <a:ext cx="2598235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AD75373-5E4B-412C-A829-89B0037CDF25}"/>
              </a:ext>
            </a:extLst>
          </p:cNvPr>
          <p:cNvSpPr/>
          <p:nvPr/>
        </p:nvSpPr>
        <p:spPr>
          <a:xfrm>
            <a:off x="1204332" y="832624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4526FC-C24F-4A1C-9CF7-C10ABFFA1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33" y="906965"/>
            <a:ext cx="1724723" cy="1293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1352EB-C547-4598-86A7-6A7B8190486E}"/>
              </a:ext>
            </a:extLst>
          </p:cNvPr>
          <p:cNvSpPr txBox="1"/>
          <p:nvPr/>
        </p:nvSpPr>
        <p:spPr>
          <a:xfrm>
            <a:off x="589371" y="2188845"/>
            <a:ext cx="2598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Conservación avenida Costamar, Lebu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</a:t>
            </a:r>
            <a:r>
              <a:rPr lang="es-CL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$1.025.206</a:t>
            </a:r>
          </a:p>
          <a:p>
            <a:pPr algn="ctr"/>
            <a:endParaRPr lang="es-CL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Mejoramiento cancha de fútbol sector sur, Cañete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M$1.216.653</a:t>
            </a:r>
          </a:p>
          <a:p>
            <a:pPr algn="ctr"/>
            <a:endParaRPr lang="es-CL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Reposición cuartel de bomberos 3° compañía de bomberos, Coronel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M$915.640</a:t>
            </a:r>
            <a:endParaRPr lang="es-CL" sz="12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8DE333-01EC-4DCF-B2AF-DF6BE02C4CCC}"/>
              </a:ext>
            </a:extLst>
          </p:cNvPr>
          <p:cNvSpPr/>
          <p:nvPr/>
        </p:nvSpPr>
        <p:spPr>
          <a:xfrm>
            <a:off x="986178" y="4653776"/>
            <a:ext cx="1882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Subtítulo 31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43D4987-C37E-4852-8BEF-0688688C510C}"/>
              </a:ext>
            </a:extLst>
          </p:cNvPr>
          <p:cNvSpPr/>
          <p:nvPr/>
        </p:nvSpPr>
        <p:spPr>
          <a:xfrm>
            <a:off x="3425389" y="1702420"/>
            <a:ext cx="2598235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DFA0863-F97F-4786-A487-0A6FAA31A451}"/>
              </a:ext>
            </a:extLst>
          </p:cNvPr>
          <p:cNvSpPr/>
          <p:nvPr/>
        </p:nvSpPr>
        <p:spPr>
          <a:xfrm>
            <a:off x="4001536" y="832624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1635662-04CB-4A35-B252-B37847BB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437" y="713412"/>
            <a:ext cx="1724723" cy="1680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AB3F2CB-78A3-48AF-B7C5-9AF4DFD932CD}"/>
              </a:ext>
            </a:extLst>
          </p:cNvPr>
          <p:cNvSpPr txBox="1"/>
          <p:nvPr/>
        </p:nvSpPr>
        <p:spPr>
          <a:xfrm>
            <a:off x="3386574" y="2188845"/>
            <a:ext cx="2598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Reposición y adquisición vehículos, Hualpén </a:t>
            </a:r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</a:t>
            </a:r>
            <a:r>
              <a:rPr lang="es-CL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$549.219</a:t>
            </a:r>
          </a:p>
          <a:p>
            <a:pPr algn="ctr"/>
            <a:endParaRPr lang="es-CL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Adquisición excavadora, motoniveladora y remolque cama baja, Alto Biobío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M$364.433</a:t>
            </a:r>
          </a:p>
          <a:p>
            <a:pPr algn="ctr"/>
            <a:endParaRPr lang="es-CL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Adquisición de 10 furgones DAS, Coronel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M$379.900</a:t>
            </a:r>
            <a:endParaRPr lang="es-CL" sz="12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FE620AB-B064-4F60-BDE2-112F72743050}"/>
              </a:ext>
            </a:extLst>
          </p:cNvPr>
          <p:cNvSpPr/>
          <p:nvPr/>
        </p:nvSpPr>
        <p:spPr>
          <a:xfrm>
            <a:off x="3783382" y="4653776"/>
            <a:ext cx="1882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Subtítulo 29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8CDF3E8-E141-4705-B2D6-F038B36D8D25}"/>
              </a:ext>
            </a:extLst>
          </p:cNvPr>
          <p:cNvSpPr/>
          <p:nvPr/>
        </p:nvSpPr>
        <p:spPr>
          <a:xfrm>
            <a:off x="6261408" y="1730479"/>
            <a:ext cx="2598235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F54C15B-6552-4D70-A1F7-9446F7483F38}"/>
              </a:ext>
            </a:extLst>
          </p:cNvPr>
          <p:cNvSpPr/>
          <p:nvPr/>
        </p:nvSpPr>
        <p:spPr>
          <a:xfrm>
            <a:off x="6837555" y="860683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8B4DCE4-B204-40B0-819C-23747F017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162" y="832624"/>
            <a:ext cx="1724723" cy="1356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6547834-6EA3-4F41-9561-766FB92B977C}"/>
              </a:ext>
            </a:extLst>
          </p:cNvPr>
          <p:cNvSpPr txBox="1"/>
          <p:nvPr/>
        </p:nvSpPr>
        <p:spPr>
          <a:xfrm>
            <a:off x="6279992" y="2015562"/>
            <a:ext cx="2598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Construcción Plaza Villa Alessandri, Lebu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</a:t>
            </a:r>
            <a:r>
              <a:rPr lang="es-CL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$1.171.086</a:t>
            </a:r>
          </a:p>
          <a:p>
            <a:pPr algn="ctr"/>
            <a:endParaRPr lang="es-CL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Construcción Centro Comunitario de Participación y Formación Social, Chiguayante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M$450.033</a:t>
            </a:r>
          </a:p>
          <a:p>
            <a:pPr algn="ctr"/>
            <a:endParaRPr lang="es-CL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Construcción Casetas Sanitarias Localidad Rafael, Tomé</a:t>
            </a:r>
          </a:p>
          <a:p>
            <a:pPr algn="ctr"/>
            <a:r>
              <a:rPr lang="es-MX" sz="1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M$1.799.655</a:t>
            </a:r>
            <a:endParaRPr lang="es-CL" sz="12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E3D63AA-8FC2-4B15-9A0C-0A9D53B85D6F}"/>
              </a:ext>
            </a:extLst>
          </p:cNvPr>
          <p:cNvSpPr/>
          <p:nvPr/>
        </p:nvSpPr>
        <p:spPr>
          <a:xfrm>
            <a:off x="6619401" y="4681835"/>
            <a:ext cx="1882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Subtítulo 33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E9EB340-B4FD-4C5F-85D4-F31C79FFFE31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21" name="CuadroTexto 11">
            <a:extLst>
              <a:ext uri="{FF2B5EF4-FFF2-40B4-BE49-F238E27FC236}">
                <a16:creationId xmlns:a16="http://schemas.microsoft.com/office/drawing/2014/main" id="{B5942F1E-408E-4D81-AB03-BBC46319F1AD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13013" algn="l"/>
              </a:tabLst>
            </a:pPr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Primer Semestre │ Principales Iniciativas por Subtítulo</a:t>
            </a:r>
          </a:p>
        </p:txBody>
      </p:sp>
    </p:spTree>
    <p:extLst>
      <p:ext uri="{BB962C8B-B14F-4D97-AF65-F5344CB8AC3E}">
        <p14:creationId xmlns:p14="http://schemas.microsoft.com/office/powerpoint/2010/main" val="2044426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DA58469-ACC0-41A1-9C1C-6BE04425440C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666E5655-44B5-4125-A653-1B2F33805061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Primer Semestre │ Según Año Financiamiento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D9D7FA-910C-4454-A936-6A2A885F8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0130"/>
            <a:ext cx="9144000" cy="43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4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Primer Semestre │ Según Territorios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3B38F3-2DFD-4414-A8E3-937211D4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072"/>
            <a:ext cx="9117726" cy="338666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28B99BD-A4E6-4AA6-BF40-B3598770976C}"/>
              </a:ext>
            </a:extLst>
          </p:cNvPr>
          <p:cNvSpPr/>
          <p:nvPr/>
        </p:nvSpPr>
        <p:spPr>
          <a:xfrm>
            <a:off x="262518" y="3965739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$4.233.428.-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Lebu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F344697-34D3-4EDA-85B5-B37F5C3B0456}"/>
              </a:ext>
            </a:extLst>
          </p:cNvPr>
          <p:cNvSpPr/>
          <p:nvPr/>
        </p:nvSpPr>
        <p:spPr>
          <a:xfrm>
            <a:off x="2527681" y="3965739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$3.765.229.-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Coronel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4D6AA35-492A-4F8B-A0EB-7C6025ACA2D7}"/>
              </a:ext>
            </a:extLst>
          </p:cNvPr>
          <p:cNvSpPr/>
          <p:nvPr/>
        </p:nvSpPr>
        <p:spPr>
          <a:xfrm>
            <a:off x="4714621" y="3965739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$3.448.723.-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Tomé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2F645C-8BCC-4D75-AB2E-B831D6023A65}"/>
              </a:ext>
            </a:extLst>
          </p:cNvPr>
          <p:cNvSpPr/>
          <p:nvPr/>
        </p:nvSpPr>
        <p:spPr>
          <a:xfrm>
            <a:off x="6916173" y="3965739"/>
            <a:ext cx="2002645" cy="995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</a:t>
            </a:r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$2.813.726.-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Chiguayante</a:t>
            </a:r>
          </a:p>
        </p:txBody>
      </p:sp>
    </p:spTree>
    <p:extLst>
      <p:ext uri="{BB962C8B-B14F-4D97-AF65-F5344CB8AC3E}">
        <p14:creationId xmlns:p14="http://schemas.microsoft.com/office/powerpoint/2010/main" val="168172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Primer Semestre │ Según Sector y Territorios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991034-287B-4DC7-8D90-D7ED1CB02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5"/>
          <a:stretch/>
        </p:blipFill>
        <p:spPr>
          <a:xfrm>
            <a:off x="2651760" y="2392632"/>
            <a:ext cx="6378295" cy="27508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8948EC-BAF3-4482-83F8-E9574B66E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130"/>
            <a:ext cx="2536541" cy="2179367"/>
          </a:xfrm>
          <a:prstGeom prst="rect">
            <a:avLst/>
          </a:prstGeom>
        </p:spPr>
      </p:pic>
      <p:pic>
        <p:nvPicPr>
          <p:cNvPr id="5122" name="Picture 2" descr="Pidieron aprobar el proyecto para mejorar acceso a Parque Industrial de  Talcahuano">
            <a:extLst>
              <a:ext uri="{FF2B5EF4-FFF2-40B4-BE49-F238E27FC236}">
                <a16:creationId xmlns:a16="http://schemas.microsoft.com/office/drawing/2014/main" id="{48A066DE-C72C-42AD-880B-31DF5E3B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" y="3037316"/>
            <a:ext cx="2536508" cy="1915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QAkp4iW6JNZO_FHDx2yV1kEzJmBd-OgknSuw&amp;s">
            <a:extLst>
              <a:ext uri="{FF2B5EF4-FFF2-40B4-BE49-F238E27FC236}">
                <a16:creationId xmlns:a16="http://schemas.microsoft.com/office/drawing/2014/main" id="{4A784728-A0BE-4E68-8721-A814A558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765176"/>
            <a:ext cx="4132122" cy="1627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50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C9D973-7824-4803-BFB0-556368E3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891668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Análisis Iniciativas Aprobadas por el Consejo Regional año 2024 e Histórico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Segundo Semestre año 2024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3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Años 2021 al 2023 (M$ Pesos)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9E2AAC8-0FBE-43F7-A755-53EE3336D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1" y="591078"/>
            <a:ext cx="7954537" cy="3408493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9C9B417-3D6A-4E4E-91D5-603D929D51E3}"/>
              </a:ext>
            </a:extLst>
          </p:cNvPr>
          <p:cNvSpPr/>
          <p:nvPr/>
        </p:nvSpPr>
        <p:spPr>
          <a:xfrm>
            <a:off x="773152" y="4049901"/>
            <a:ext cx="1958501" cy="878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M$134.647.283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Año 2021</a:t>
            </a:r>
          </a:p>
          <a:p>
            <a:pPr algn="ctr"/>
            <a:r>
              <a:rPr lang="es-MX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N</a:t>
            </a:r>
            <a:r>
              <a:rPr lang="es-CL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ro Iniciativas 268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E690B72-4735-46C2-9B4F-A16398381AA6}"/>
              </a:ext>
            </a:extLst>
          </p:cNvPr>
          <p:cNvSpPr/>
          <p:nvPr/>
        </p:nvSpPr>
        <p:spPr>
          <a:xfrm>
            <a:off x="3375103" y="4049901"/>
            <a:ext cx="1958501" cy="878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M$195.086.459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Año 2022</a:t>
            </a:r>
          </a:p>
          <a:p>
            <a:pPr algn="ctr"/>
            <a:r>
              <a:rPr lang="es-MX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N</a:t>
            </a:r>
            <a:r>
              <a:rPr lang="es-CL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ro Iniciativas 402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F476AF0-0324-4F93-B00A-0C7E43258D91}"/>
              </a:ext>
            </a:extLst>
          </p:cNvPr>
          <p:cNvSpPr/>
          <p:nvPr/>
        </p:nvSpPr>
        <p:spPr>
          <a:xfrm>
            <a:off x="5977054" y="4052625"/>
            <a:ext cx="1958501" cy="8762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M$235.841.440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Año 2023</a:t>
            </a:r>
          </a:p>
          <a:p>
            <a:pPr algn="ctr"/>
            <a:r>
              <a:rPr lang="es-MX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N</a:t>
            </a:r>
            <a:r>
              <a:rPr lang="es-CL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ro Iniciativas 457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262F77-E13E-44D9-8663-E7C330C9450E}"/>
              </a:ext>
            </a:extLst>
          </p:cNvPr>
          <p:cNvSpPr txBox="1"/>
          <p:nvPr/>
        </p:nvSpPr>
        <p:spPr>
          <a:xfrm>
            <a:off x="6779941" y="4928839"/>
            <a:ext cx="2460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Agency FB" panose="020B0503020202020204" pitchFamily="34" charset="0"/>
              </a:rPr>
              <a:t>Fuente: Base Consolidada FNDR – DIPIR “Histórico” </a:t>
            </a:r>
            <a:endParaRPr lang="es-CL" sz="11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6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2CA3-326C-4898-B287-8B4D1AE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Analisis</a:t>
            </a:r>
            <a:r>
              <a:rPr lang="es-MX" dirty="0"/>
              <a:t> del Gasto por tipología, sector y localidad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E23B05-762F-4679-B263-F77A38D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Ejecución Presupuestaria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Programa de Funcionamiento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Primer semestre año 2024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Primer Semestre 2024</a:t>
            </a:r>
          </a:p>
        </p:txBody>
      </p:sp>
      <p:pic>
        <p:nvPicPr>
          <p:cNvPr id="5122" name="Picture 2" descr="Pidieron aprobar el proyecto para mejorar acceso a Parque Industrial de  Talcahuano">
            <a:extLst>
              <a:ext uri="{FF2B5EF4-FFF2-40B4-BE49-F238E27FC236}">
                <a16:creationId xmlns:a16="http://schemas.microsoft.com/office/drawing/2014/main" id="{48A066DE-C72C-42AD-880B-31DF5E3B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3" y="3227816"/>
            <a:ext cx="2536508" cy="1915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9F87FF-E283-4C4C-8F4E-C89B14E01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43" y="690130"/>
            <a:ext cx="3209228" cy="24923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51C202-25FB-4168-8509-2747EF248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152" y="817511"/>
            <a:ext cx="4911647" cy="4161733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25E7CEF-0B55-4D03-BA21-D5B614626263}"/>
              </a:ext>
            </a:extLst>
          </p:cNvPr>
          <p:cNvSpPr/>
          <p:nvPr/>
        </p:nvSpPr>
        <p:spPr>
          <a:xfrm>
            <a:off x="6938380" y="3821151"/>
            <a:ext cx="1499375" cy="757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112</a:t>
            </a:r>
            <a:endParaRPr lang="es-CL" sz="2400" b="1" dirty="0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Iniciativas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672DED-54B8-49DF-8009-5FBBB42054CD}"/>
              </a:ext>
            </a:extLst>
          </p:cNvPr>
          <p:cNvSpPr txBox="1"/>
          <p:nvPr/>
        </p:nvSpPr>
        <p:spPr>
          <a:xfrm>
            <a:off x="6798112" y="2991217"/>
            <a:ext cx="1934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M$127.053.796</a:t>
            </a:r>
          </a:p>
        </p:txBody>
      </p:sp>
    </p:spTree>
    <p:extLst>
      <p:ext uri="{BB962C8B-B14F-4D97-AF65-F5344CB8AC3E}">
        <p14:creationId xmlns:p14="http://schemas.microsoft.com/office/powerpoint/2010/main" val="2099681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Primer Semestre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FE1E8A-8823-4E7F-A261-57F4583E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5" y="591078"/>
            <a:ext cx="7723188" cy="46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5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Primer Semestre 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49C271-0132-42AD-97E9-D493C14C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5" y="833752"/>
            <a:ext cx="7845486" cy="34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7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4AA84F-B302-4E5C-924F-7FD3A6DD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891668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Seguimiento Licitaciones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Primer Semestre año 2024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470674" y="102683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Seguimiento Licitaciones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D12DF4A-BAAC-4A27-B8C2-00AB5251B530}"/>
              </a:ext>
            </a:extLst>
          </p:cNvPr>
          <p:cNvSpPr/>
          <p:nvPr/>
        </p:nvSpPr>
        <p:spPr>
          <a:xfrm>
            <a:off x="4572000" y="920824"/>
            <a:ext cx="3298440" cy="757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M$7.441.709.-</a:t>
            </a:r>
            <a:endParaRPr lang="es-CL" sz="2400" b="1" dirty="0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22 Iniciativas Adjudicadas Segundo Trimestre</a:t>
            </a:r>
          </a:p>
          <a:p>
            <a:pPr algn="ctr"/>
            <a:endParaRPr lang="es-C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48E09F9-6CCA-413E-AF5F-5E601CBF6172}"/>
              </a:ext>
            </a:extLst>
          </p:cNvPr>
          <p:cNvSpPr/>
          <p:nvPr/>
        </p:nvSpPr>
        <p:spPr>
          <a:xfrm>
            <a:off x="764321" y="931650"/>
            <a:ext cx="3298440" cy="757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M$8.288.504.-</a:t>
            </a:r>
            <a:endParaRPr lang="es-CL" sz="2400" b="1" dirty="0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25 Iniciativas Adjudicadas Primer Trimestre</a:t>
            </a:r>
          </a:p>
          <a:p>
            <a:pPr algn="ctr"/>
            <a:endParaRPr lang="es-C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C19D433-1B93-4722-AB7C-C0B36F68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584" y="2424228"/>
            <a:ext cx="5413272" cy="15899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2FD077-5929-4A83-9A5C-10147FB5E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76" y="1916943"/>
            <a:ext cx="3279824" cy="31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7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470674" y="102683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Seguimiento Licitaciones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A398F4-B672-4C4A-8642-657754EB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1" y="888738"/>
            <a:ext cx="8348545" cy="40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1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F862A14-67B4-444C-8DA2-00A77EC503B8}"/>
              </a:ext>
            </a:extLst>
          </p:cNvPr>
          <p:cNvSpPr/>
          <p:nvPr/>
        </p:nvSpPr>
        <p:spPr>
          <a:xfrm>
            <a:off x="0" y="-2372"/>
            <a:ext cx="9144000" cy="5814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459" t="-181452" r="-9559" b="-467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470674" y="102683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Seguimiento Licitaciones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72CE58-4047-4F36-B06D-6AF2A5CA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3279"/>
            <a:ext cx="9144000" cy="33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ESTADOS DE PROCESOS LICITATORIOS </a:t>
            </a:r>
            <a:r>
              <a:rPr lang="es-CL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</a:t>
            </a:r>
            <a:endParaRPr sz="180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588031"/>
            <a:ext cx="298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7" y="1999464"/>
            <a:ext cx="360811" cy="279182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6937" rIns="108244" bIns="96933" numCol="1" spcCol="1270" anchor="ctr" anchorCtr="0">
            <a:noAutofit/>
          </a:bodyPr>
          <a:lstStyle/>
          <a:p>
            <a:pPr algn="ctr" defTabSz="6223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1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5" y="1238417"/>
            <a:ext cx="1352907" cy="588084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6" tIns="232172" rIns="224556" bIns="232172" numCol="1" spcCol="1270" anchor="ctr" anchorCtr="0">
            <a:noAutofit/>
          </a:bodyPr>
          <a:lstStyle/>
          <a:p>
            <a:pPr algn="ctr" defTabSz="355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1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8601" y="2369337"/>
            <a:ext cx="2073700" cy="205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sz="100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“La unidad de control emitirá informes trimestrales acerca del estado de avance del ejercicio presupuestario del gobierno regional, sobre el flujo de gastos comprometidos para el año presupuestario en curso y ejercicios presupuestarios posteriores, </a:t>
            </a:r>
            <a:r>
              <a:rPr lang="es-CL" sz="1001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 respecto de los motivos por los cuales no fueron adjudicadas licitaciones públicas”</a:t>
            </a:r>
            <a:r>
              <a:rPr lang="es-CL" sz="100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45D009-9E41-452E-B255-419020A67080}"/>
              </a:ext>
            </a:extLst>
          </p:cNvPr>
          <p:cNvSpPr txBox="1"/>
          <p:nvPr/>
        </p:nvSpPr>
        <p:spPr>
          <a:xfrm>
            <a:off x="4154940" y="788086"/>
            <a:ext cx="3822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Reposición Vehículos Operativos VIII Zona Carabineros Biobío código bip 40021520-0</a:t>
            </a:r>
          </a:p>
          <a:p>
            <a:pPr algn="ctr"/>
            <a:r>
              <a:rPr lang="es-C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831-68-SE24 de fecha 18.06.2024</a:t>
            </a:r>
          </a:p>
        </p:txBody>
      </p:sp>
      <p:pic>
        <p:nvPicPr>
          <p:cNvPr id="1026" name="Picture 2" descr="https://gorebiobio.cl/wp-content/uploads/2024/07/carabinero-4.jpeg">
            <a:extLst>
              <a:ext uri="{FF2B5EF4-FFF2-40B4-BE49-F238E27FC236}">
                <a16:creationId xmlns:a16="http://schemas.microsoft.com/office/drawing/2014/main" id="{3D51883A-BC8D-4ED6-A77B-C2843164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60" y="2815822"/>
            <a:ext cx="3021850" cy="201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59DA181-07E7-4A12-9524-227BB0EF1571}"/>
              </a:ext>
            </a:extLst>
          </p:cNvPr>
          <p:cNvSpPr/>
          <p:nvPr/>
        </p:nvSpPr>
        <p:spPr>
          <a:xfrm>
            <a:off x="5029122" y="2058772"/>
            <a:ext cx="2073699" cy="757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$2.147.831.000-</a:t>
            </a:r>
            <a:endParaRPr lang="es-CL" sz="2400" b="1" dirty="0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Monto Contrato</a:t>
            </a:r>
          </a:p>
        </p:txBody>
      </p:sp>
    </p:spTree>
    <p:extLst>
      <p:ext uri="{BB962C8B-B14F-4D97-AF65-F5344CB8AC3E}">
        <p14:creationId xmlns:p14="http://schemas.microsoft.com/office/powerpoint/2010/main" val="2286197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ESTADOS DE PROCESOS LICITATORIOS </a:t>
            </a:r>
            <a:r>
              <a:rPr lang="es-CL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FUNCIONAMIENTO</a:t>
            </a:r>
            <a:endParaRPr sz="180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588031"/>
            <a:ext cx="298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7" y="1999464"/>
            <a:ext cx="360811" cy="279182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6937" rIns="108244" bIns="96933" numCol="1" spcCol="1270" anchor="ctr" anchorCtr="0">
            <a:noAutofit/>
          </a:bodyPr>
          <a:lstStyle/>
          <a:p>
            <a:pPr algn="ctr" defTabSz="6223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1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5" y="1238417"/>
            <a:ext cx="1352907" cy="588084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6" tIns="232172" rIns="224556" bIns="232172" numCol="1" spcCol="1270" anchor="ctr" anchorCtr="0">
            <a:noAutofit/>
          </a:bodyPr>
          <a:lstStyle/>
          <a:p>
            <a:pPr algn="ctr" defTabSz="355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1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8601" y="2369337"/>
            <a:ext cx="2073700" cy="205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sz="100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“La unidad de control emitirá informes trimestrales acerca del estado de avance del ejercicio presupuestario del gobierno regional, sobre el flujo de gastos comprometidos para el año presupuestario en curso y ejercicios presupuestarios posteriores, </a:t>
            </a:r>
            <a:r>
              <a:rPr lang="es-CL" sz="1001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 respecto de los motivos por los cuales no fueron adjudicadas licitaciones públicas”</a:t>
            </a:r>
            <a:r>
              <a:rPr lang="es-CL" sz="100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F8EDE6-0556-440E-88BA-14680CCD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9" y="1843029"/>
            <a:ext cx="608922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6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R</a:t>
            </a:r>
            <a:r>
              <a:rPr lang="e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ECLAMACIONES DE TERCEROS CONTRATADOS </a:t>
            </a:r>
            <a:r>
              <a:rPr lang="es-C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FUNCIONAMIENTO</a:t>
            </a: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602358"/>
            <a:ext cx="298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6" y="1999462"/>
            <a:ext cx="360811" cy="279183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6" y="1238414"/>
            <a:ext cx="1352906" cy="588083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8008" y="2412548"/>
            <a:ext cx="2073699" cy="25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CL" sz="10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es-CL" sz="1000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unidad de control deberá informar al gobernador regional y al consejo regional sobre las reclamaciones de terceros que hayan sido contratados por el gobierno regional</a:t>
            </a:r>
            <a:r>
              <a:rPr lang="es-CL" sz="1000" b="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CL" sz="10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 la adquisición de activos no financieros o la ejecución de iniciativas de inversión dentro de la región, o de servicios públicos o instituciones receptoras de transferencias establecidas en convenios con el gobierno regional”.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837DE5-7E14-4F06-B16D-64E7D16B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31" y="2000443"/>
            <a:ext cx="5899574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409320" y="1307205"/>
            <a:ext cx="2443596" cy="523220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M$ 8.381.648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572000" y="837760"/>
            <a:ext cx="407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 Ley 2024</a:t>
            </a:r>
          </a:p>
        </p:txBody>
      </p:sp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174767" y="1371711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3726034" y="3033310"/>
            <a:ext cx="2605828" cy="1523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47,6%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AVANCE PRESUPUESTARIO AL SEGUNDO 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TRIMESTRE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9D9B10-832B-46D5-93A0-5160F39AD666}"/>
              </a:ext>
            </a:extLst>
          </p:cNvPr>
          <p:cNvSpPr txBox="1"/>
          <p:nvPr/>
        </p:nvSpPr>
        <p:spPr>
          <a:xfrm>
            <a:off x="6793712" y="3114590"/>
            <a:ext cx="2118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M$791.268</a:t>
            </a:r>
            <a:endParaRPr lang="es-C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AUMENTO DESDE PRESUPUESTO INICIAL 2024</a:t>
            </a:r>
          </a:p>
          <a:p>
            <a:pPr algn="ctr"/>
            <a:r>
              <a:rPr lang="es-CL" sz="20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9.44%</a:t>
            </a:r>
            <a:endParaRPr lang="es-C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C960EB-A788-4AA1-ACE2-E012821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" y="366413"/>
            <a:ext cx="3428963" cy="38736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22F5C0-2623-4D60-B17C-C2A1EB91BBC2}"/>
              </a:ext>
            </a:extLst>
          </p:cNvPr>
          <p:cNvSpPr txBox="1"/>
          <p:nvPr/>
        </p:nvSpPr>
        <p:spPr>
          <a:xfrm>
            <a:off x="4664927" y="2028910"/>
            <a:ext cx="407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Vigente 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E0E474-7099-4C23-8D9B-7A23ACCB1DD7}"/>
              </a:ext>
            </a:extLst>
          </p:cNvPr>
          <p:cNvSpPr txBox="1"/>
          <p:nvPr/>
        </p:nvSpPr>
        <p:spPr>
          <a:xfrm>
            <a:off x="5479535" y="2469555"/>
            <a:ext cx="2443596" cy="523220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M$ 9.172.916</a:t>
            </a:r>
          </a:p>
        </p:txBody>
      </p:sp>
    </p:spTree>
    <p:extLst>
      <p:ext uri="{BB962C8B-B14F-4D97-AF65-F5344CB8AC3E}">
        <p14:creationId xmlns:p14="http://schemas.microsoft.com/office/powerpoint/2010/main" val="2862925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296953" y="932964"/>
            <a:ext cx="8603673" cy="26119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GRACIAS POR SU ATENCIÓN </a:t>
            </a:r>
            <a:br>
              <a:rPr lang="es-C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br>
              <a:rPr lang="es-C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34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DATOS DE CONTACTO</a:t>
            </a:r>
            <a:br>
              <a:rPr lang="es-CL" sz="134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34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jveragua@gorebiobio.cl</a:t>
            </a:r>
            <a:endParaRPr lang="es-CL" sz="1349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C570C46-C042-475C-AE50-30BE3A50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335"/>
            <a:ext cx="9144000" cy="325172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3D0356-B333-4C95-AC8B-BDC3426539DF}"/>
              </a:ext>
            </a:extLst>
          </p:cNvPr>
          <p:cNvSpPr/>
          <p:nvPr/>
        </p:nvSpPr>
        <p:spPr>
          <a:xfrm>
            <a:off x="170651" y="659995"/>
            <a:ext cx="2002645" cy="10262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21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Gastos en Personal</a:t>
            </a:r>
            <a:endParaRPr lang="es-CL" sz="2000" dirty="0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3A38F8F7-5353-442F-B05C-36FF11402238}"/>
              </a:ext>
            </a:extLst>
          </p:cNvPr>
          <p:cNvSpPr/>
          <p:nvPr/>
        </p:nvSpPr>
        <p:spPr>
          <a:xfrm>
            <a:off x="2487454" y="651401"/>
            <a:ext cx="2553652" cy="680469"/>
          </a:xfrm>
          <a:prstGeom prst="round2Diag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M$ 6.588.531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F904BD-207B-43A0-8841-FF44B04E9B30}"/>
              </a:ext>
            </a:extLst>
          </p:cNvPr>
          <p:cNvSpPr txBox="1"/>
          <p:nvPr/>
        </p:nvSpPr>
        <p:spPr>
          <a:xfrm>
            <a:off x="5355264" y="527767"/>
            <a:ext cx="161544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36,7%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Presupuesto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A019A9-8A9C-4024-8564-BD88F0A379CD}"/>
              </a:ext>
            </a:extLst>
          </p:cNvPr>
          <p:cNvSpPr txBox="1"/>
          <p:nvPr/>
        </p:nvSpPr>
        <p:spPr>
          <a:xfrm>
            <a:off x="7087544" y="527767"/>
            <a:ext cx="216408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51,1%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F2B7576-7277-40CB-AEE7-B4CD2DDF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55" y="3564516"/>
            <a:ext cx="1855165" cy="1855165"/>
          </a:xfrm>
          <a:prstGeom prst="rect">
            <a:avLst/>
          </a:prstGeom>
        </p:spPr>
      </p:pic>
      <p:sp>
        <p:nvSpPr>
          <p:cNvPr id="9" name="Google Shape;517;p28">
            <a:extLst>
              <a:ext uri="{FF2B5EF4-FFF2-40B4-BE49-F238E27FC236}">
                <a16:creationId xmlns:a16="http://schemas.microsoft.com/office/drawing/2014/main" id="{7D4C7871-105A-4A6C-B0A7-55F2E4AABE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53005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3D0356-B333-4C95-AC8B-BDC3426539DF}"/>
              </a:ext>
            </a:extLst>
          </p:cNvPr>
          <p:cNvSpPr/>
          <p:nvPr/>
        </p:nvSpPr>
        <p:spPr>
          <a:xfrm>
            <a:off x="170651" y="659995"/>
            <a:ext cx="2002645" cy="953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22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Bienes y Servicios de Consumo</a:t>
            </a:r>
            <a:endParaRPr lang="es-CL" sz="2000" dirty="0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38F8F7-5353-442F-B05C-36FF11402238}"/>
              </a:ext>
            </a:extLst>
          </p:cNvPr>
          <p:cNvSpPr/>
          <p:nvPr/>
        </p:nvSpPr>
        <p:spPr>
          <a:xfrm>
            <a:off x="2487454" y="651401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M$ 1.427.737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F904BD-207B-43A0-8841-FF44B04E9B30}"/>
              </a:ext>
            </a:extLst>
          </p:cNvPr>
          <p:cNvSpPr txBox="1"/>
          <p:nvPr/>
        </p:nvSpPr>
        <p:spPr>
          <a:xfrm>
            <a:off x="5355264" y="527767"/>
            <a:ext cx="161544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5,9%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Presupuesto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A019A9-8A9C-4024-8564-BD88F0A379CD}"/>
              </a:ext>
            </a:extLst>
          </p:cNvPr>
          <p:cNvSpPr txBox="1"/>
          <p:nvPr/>
        </p:nvSpPr>
        <p:spPr>
          <a:xfrm>
            <a:off x="6970704" y="527766"/>
            <a:ext cx="216408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37,7%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DB2350-4A70-4A5C-A47D-DE944989A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117"/>
            <a:ext cx="9144000" cy="32366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46A378-A132-4D36-8802-01E2909CA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39"/>
          <a:stretch/>
        </p:blipFill>
        <p:spPr>
          <a:xfrm>
            <a:off x="2921620" y="4055476"/>
            <a:ext cx="1773229" cy="873246"/>
          </a:xfrm>
          <a:prstGeom prst="rect">
            <a:avLst/>
          </a:prstGeom>
        </p:spPr>
      </p:pic>
      <p:sp>
        <p:nvSpPr>
          <p:cNvPr id="9" name="Google Shape;517;p28">
            <a:extLst>
              <a:ext uri="{FF2B5EF4-FFF2-40B4-BE49-F238E27FC236}">
                <a16:creationId xmlns:a16="http://schemas.microsoft.com/office/drawing/2014/main" id="{902C0DD3-489B-4169-AF70-8D15F66F6E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93517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3D0356-B333-4C95-AC8B-BDC3426539DF}"/>
              </a:ext>
            </a:extLst>
          </p:cNvPr>
          <p:cNvSpPr/>
          <p:nvPr/>
        </p:nvSpPr>
        <p:spPr>
          <a:xfrm>
            <a:off x="170651" y="659995"/>
            <a:ext cx="2002645" cy="953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Transferencias Corrientes</a:t>
            </a:r>
            <a:endParaRPr lang="es-CL" sz="2000" dirty="0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38F8F7-5353-442F-B05C-36FF11402238}"/>
              </a:ext>
            </a:extLst>
          </p:cNvPr>
          <p:cNvSpPr/>
          <p:nvPr/>
        </p:nvSpPr>
        <p:spPr>
          <a:xfrm>
            <a:off x="2487454" y="651401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M$ 850.000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F904BD-207B-43A0-8841-FF44B04E9B30}"/>
              </a:ext>
            </a:extLst>
          </p:cNvPr>
          <p:cNvSpPr txBox="1"/>
          <p:nvPr/>
        </p:nvSpPr>
        <p:spPr>
          <a:xfrm>
            <a:off x="5355264" y="437699"/>
            <a:ext cx="161544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4,8%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Presupuesto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A019A9-8A9C-4024-8564-BD88F0A379CD}"/>
              </a:ext>
            </a:extLst>
          </p:cNvPr>
          <p:cNvSpPr txBox="1"/>
          <p:nvPr/>
        </p:nvSpPr>
        <p:spPr>
          <a:xfrm>
            <a:off x="6970704" y="437699"/>
            <a:ext cx="216408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51,8%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EA87D0-A66C-4E5C-840C-AEDAE219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972"/>
            <a:ext cx="9144000" cy="3240234"/>
          </a:xfrm>
          <a:prstGeom prst="rect">
            <a:avLst/>
          </a:prstGeom>
        </p:spPr>
      </p:pic>
      <p:sp>
        <p:nvSpPr>
          <p:cNvPr id="9" name="Google Shape;517;p28">
            <a:extLst>
              <a:ext uri="{FF2B5EF4-FFF2-40B4-BE49-F238E27FC236}">
                <a16:creationId xmlns:a16="http://schemas.microsoft.com/office/drawing/2014/main" id="{04F2CA43-6F78-41B9-AF21-49FCA48DD2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C06E36-4A16-4D7C-BFEB-0BBD116C7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35" y="1613210"/>
            <a:ext cx="5134965" cy="35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3D0356-B333-4C95-AC8B-BDC3426539DF}"/>
              </a:ext>
            </a:extLst>
          </p:cNvPr>
          <p:cNvSpPr/>
          <p:nvPr/>
        </p:nvSpPr>
        <p:spPr>
          <a:xfrm>
            <a:off x="170651" y="659995"/>
            <a:ext cx="2002645" cy="953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29</a:t>
            </a:r>
          </a:p>
          <a:p>
            <a:pPr algn="ctr"/>
            <a:r>
              <a:rPr lang="es-MX" sz="2000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Activos No Financieros</a:t>
            </a:r>
            <a:endParaRPr lang="es-CL" sz="2000" dirty="0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38F8F7-5353-442F-B05C-36FF11402238}"/>
              </a:ext>
            </a:extLst>
          </p:cNvPr>
          <p:cNvSpPr/>
          <p:nvPr/>
        </p:nvSpPr>
        <p:spPr>
          <a:xfrm>
            <a:off x="2487454" y="651401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M$ 218.146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F904BD-207B-43A0-8841-FF44B04E9B30}"/>
              </a:ext>
            </a:extLst>
          </p:cNvPr>
          <p:cNvSpPr txBox="1"/>
          <p:nvPr/>
        </p:nvSpPr>
        <p:spPr>
          <a:xfrm>
            <a:off x="5355264" y="527767"/>
            <a:ext cx="161544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0,2%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Presupuesto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A019A9-8A9C-4024-8564-BD88F0A379CD}"/>
              </a:ext>
            </a:extLst>
          </p:cNvPr>
          <p:cNvSpPr txBox="1"/>
          <p:nvPr/>
        </p:nvSpPr>
        <p:spPr>
          <a:xfrm>
            <a:off x="6970704" y="527766"/>
            <a:ext cx="216408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7,9%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055B2-FC4B-48A5-89F6-4692345C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16" y="1813631"/>
            <a:ext cx="9144000" cy="31727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3B77FC-F732-4E99-8243-3D4E3480C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72" y="3513544"/>
            <a:ext cx="2597539" cy="1629956"/>
          </a:xfrm>
          <a:prstGeom prst="rect">
            <a:avLst/>
          </a:prstGeom>
        </p:spPr>
      </p:pic>
      <p:sp>
        <p:nvSpPr>
          <p:cNvPr id="12" name="Google Shape;517;p28">
            <a:extLst>
              <a:ext uri="{FF2B5EF4-FFF2-40B4-BE49-F238E27FC236}">
                <a16:creationId xmlns:a16="http://schemas.microsoft.com/office/drawing/2014/main" id="{29ACE4C8-BE5C-449C-8306-B33ACA4269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146023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ADD840-B0A9-4351-A461-E6119F24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Presupuesto de Inversión Regional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Carteras de Iniciativas de Inversión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Primer Semestre año 2024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395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Elemen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4653"/>
      </a:accent1>
      <a:accent2>
        <a:srgbClr val="2A9D8F"/>
      </a:accent2>
      <a:accent3>
        <a:srgbClr val="8AB17D"/>
      </a:accent3>
      <a:accent4>
        <a:srgbClr val="E76F51"/>
      </a:accent4>
      <a:accent5>
        <a:srgbClr val="F4A261"/>
      </a:accent5>
      <a:accent6>
        <a:srgbClr val="E9C4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11882</TotalTime>
  <Words>1116</Words>
  <Application>Microsoft Office PowerPoint</Application>
  <PresentationFormat>Presentación en pantalla (16:9)</PresentationFormat>
  <Paragraphs>266</Paragraphs>
  <Slides>40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8" baseType="lpstr">
      <vt:lpstr>Agency FB</vt:lpstr>
      <vt:lpstr>Arial</vt:lpstr>
      <vt:lpstr>Arial Black</vt:lpstr>
      <vt:lpstr>Bahnschrift</vt:lpstr>
      <vt:lpstr>Bahnschrift Condensed</vt:lpstr>
      <vt:lpstr>Calibri</vt:lpstr>
      <vt:lpstr>Calibri Light</vt:lpstr>
      <vt:lpstr>Fira Sans</vt:lpstr>
      <vt:lpstr>Fira Sans Extra Condensed</vt:lpstr>
      <vt:lpstr>Leelawadee</vt:lpstr>
      <vt:lpstr>Roboto</vt:lpstr>
      <vt:lpstr>Segoe UI Black</vt:lpstr>
      <vt:lpstr>Times New Roman</vt:lpstr>
      <vt:lpstr>Trebuchet MS</vt:lpstr>
      <vt:lpstr>Verdana</vt:lpstr>
      <vt:lpstr>Wingdings</vt:lpstr>
      <vt:lpstr>ヒラギノ角ゴ Pro W3</vt:lpstr>
      <vt:lpstr>Design Elements Infographics by Slidesgo</vt:lpstr>
      <vt:lpstr>Presentación de PowerPoint</vt:lpstr>
      <vt:lpstr>Presentación de PowerPoint</vt:lpstr>
      <vt:lpstr>Analisis del Gasto por tipología, sector y localidad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ESTADOS DE PROCESOS LICITATORIOS PROGRAMA DE INVERSIÓN</vt:lpstr>
      <vt:lpstr>ESTADOS DE PROCESOS LICITATORIOS PROGRAMA DE FUNCIONAMIENTO</vt:lpstr>
      <vt:lpstr>RECLAMACIONES DE TERCEROS CONTRATADOS PROGRAMA DE FUNCIONAMIENTO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Infographics</dc:title>
  <dc:creator>Marjolaine Celis</dc:creator>
  <cp:lastModifiedBy>Juan Veragua Segura</cp:lastModifiedBy>
  <cp:revision>486</cp:revision>
  <cp:lastPrinted>2022-05-02T21:10:59Z</cp:lastPrinted>
  <dcterms:modified xsi:type="dcterms:W3CDTF">2024-08-06T19:33:30Z</dcterms:modified>
</cp:coreProperties>
</file>