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9"/>
  </p:notesMasterIdLst>
  <p:sldIdLst>
    <p:sldId id="956" r:id="rId2"/>
    <p:sldId id="398" r:id="rId3"/>
    <p:sldId id="964" r:id="rId4"/>
    <p:sldId id="375" r:id="rId5"/>
    <p:sldId id="324" r:id="rId6"/>
    <p:sldId id="967" r:id="rId7"/>
    <p:sldId id="972" r:id="rId8"/>
    <p:sldId id="968" r:id="rId9"/>
    <p:sldId id="983" r:id="rId10"/>
    <p:sldId id="975" r:id="rId11"/>
    <p:sldId id="985" r:id="rId12"/>
    <p:sldId id="302" r:id="rId13"/>
    <p:sldId id="986" r:id="rId14"/>
    <p:sldId id="987" r:id="rId15"/>
    <p:sldId id="976" r:id="rId16"/>
    <p:sldId id="973" r:id="rId17"/>
    <p:sldId id="399" r:id="rId18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7B5DC7B-FAB4-4E90-A864-749AC7AAAF8D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BCF3F13-73F7-4799-8D95-27915291B9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3958-687A-4446-9436-125C0DA072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2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1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8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A4B2-34DA-42A6-AAE6-E58641F2C8C8}" type="datetimeFigureOut">
              <a:rPr lang="es-CL" smtClean="0"/>
              <a:t>07-08-2024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638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183854"/>
            <a:ext cx="1054880" cy="14504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GOBIERNO REGIONAL DEL BIOBÍO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COMISION DE GOBIERNO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Miércoles 07 de Agosto de 2024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90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REGIONAL DE LA REPÚBLICA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702F49-4B52-48D0-B5FF-6D9A858F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65200"/>
            <a:ext cx="9581092" cy="568219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5D2D5ABE-491D-4812-B439-4058E06F9D10}"/>
              </a:ext>
            </a:extLst>
          </p:cNvPr>
          <p:cNvSpPr/>
          <p:nvPr/>
        </p:nvSpPr>
        <p:spPr>
          <a:xfrm>
            <a:off x="253926" y="279400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</p:spTree>
    <p:extLst>
      <p:ext uri="{BB962C8B-B14F-4D97-AF65-F5344CB8AC3E}">
        <p14:creationId xmlns:p14="http://schemas.microsoft.com/office/powerpoint/2010/main" val="345555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07682" y="143558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REGIONAL DE LA REPÚBLICA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2E4F0D-21F5-4CAC-99C2-4247F5EAA1A4}"/>
              </a:ext>
            </a:extLst>
          </p:cNvPr>
          <p:cNvSpPr txBox="1"/>
          <p:nvPr/>
        </p:nvSpPr>
        <p:spPr>
          <a:xfrm>
            <a:off x="8813800" y="2142064"/>
            <a:ext cx="30056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17 requerimientos en total.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1 requerimiento pendiente.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3 procesos de auditoría en curso: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Informe Final  N°606/2023, sobre auditoría efectuada a los ingresos percibidos y gastos ejecutados por la corporación regional de desarrollo de la región del Biobío.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Informe Final </a:t>
            </a:r>
            <a:r>
              <a:rPr lang="es-CL" sz="1400" dirty="0" err="1">
                <a:solidFill>
                  <a:srgbClr val="002060"/>
                </a:solidFill>
              </a:rPr>
              <a:t>N°</a:t>
            </a:r>
            <a:r>
              <a:rPr lang="es-CL" sz="1400" dirty="0">
                <a:solidFill>
                  <a:srgbClr val="002060"/>
                </a:solidFill>
              </a:rPr>
              <a:t> 04/2024, sobre ejecución y rendiciones de cuentas de los convenios subtítulo 33, ítem 01, del Gobierno Regional.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Comunica inicio de fiscalización recursos Fondo Reactivación económica PYMES 2022 Corporación Desarrolla </a:t>
            </a:r>
            <a:r>
              <a:rPr lang="es-CL" sz="1400" dirty="0" err="1">
                <a:solidFill>
                  <a:srgbClr val="002060"/>
                </a:solidFill>
              </a:rPr>
              <a:t>BioBío</a:t>
            </a:r>
            <a:r>
              <a:rPr lang="es-CL" sz="1400" dirty="0">
                <a:solidFill>
                  <a:srgbClr val="002060"/>
                </a:solidFill>
              </a:rPr>
              <a:t>.</a:t>
            </a:r>
            <a:endParaRPr lang="es-CL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EE1CD8-3BD3-43DB-978F-7DF51DA3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82" y="719666"/>
            <a:ext cx="7509933" cy="60198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DA23D524-CC1E-4FF0-849E-C50490475DD3}"/>
              </a:ext>
            </a:extLst>
          </p:cNvPr>
          <p:cNvSpPr/>
          <p:nvPr/>
        </p:nvSpPr>
        <p:spPr>
          <a:xfrm>
            <a:off x="9698493" y="719666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</p:spTree>
    <p:extLst>
      <p:ext uri="{BB962C8B-B14F-4D97-AF65-F5344CB8AC3E}">
        <p14:creationId xmlns:p14="http://schemas.microsoft.com/office/powerpoint/2010/main" val="399493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358AD5-543D-4E07-89D6-B386956331A6}"/>
              </a:ext>
            </a:extLst>
          </p:cNvPr>
          <p:cNvSpPr/>
          <p:nvPr/>
        </p:nvSpPr>
        <p:spPr>
          <a:xfrm>
            <a:off x="838200" y="295995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PROGRAMAS EN REVISIÓN POR PARTE DE LA CGR, SUBTÍTULO 3301, PRIVADOS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466D04-6FBA-4258-B6F8-FEB7F929D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2"/>
          <a:stretch/>
        </p:blipFill>
        <p:spPr>
          <a:xfrm>
            <a:off x="2946399" y="1354665"/>
            <a:ext cx="5520267" cy="48926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7D5529-C9E7-488D-8A72-1EAF6B7D690C}"/>
              </a:ext>
            </a:extLst>
          </p:cNvPr>
          <p:cNvSpPr txBox="1"/>
          <p:nvPr/>
        </p:nvSpPr>
        <p:spPr>
          <a:xfrm>
            <a:off x="9101666" y="2717800"/>
            <a:ext cx="260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sumaron 4 nuevos programas</a:t>
            </a:r>
          </a:p>
          <a:p>
            <a:pPr algn="ctr"/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74A9475D-5B84-4BF3-A9C6-F31BDDDBCC64}"/>
              </a:ext>
            </a:extLst>
          </p:cNvPr>
          <p:cNvSpPr/>
          <p:nvPr/>
        </p:nvSpPr>
        <p:spPr>
          <a:xfrm rot="1523138">
            <a:off x="9471265" y="3825994"/>
            <a:ext cx="484632" cy="1833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9443ECA-2D98-49C8-8623-4EC5AFE2D5B5}"/>
              </a:ext>
            </a:extLst>
          </p:cNvPr>
          <p:cNvSpPr/>
          <p:nvPr/>
        </p:nvSpPr>
        <p:spPr>
          <a:xfrm>
            <a:off x="677260" y="295995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</p:spTree>
    <p:extLst>
      <p:ext uri="{BB962C8B-B14F-4D97-AF65-F5344CB8AC3E}">
        <p14:creationId xmlns:p14="http://schemas.microsoft.com/office/powerpoint/2010/main" val="408290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358AD5-543D-4E07-89D6-B386956331A6}"/>
              </a:ext>
            </a:extLst>
          </p:cNvPr>
          <p:cNvSpPr/>
          <p:nvPr/>
        </p:nvSpPr>
        <p:spPr>
          <a:xfrm>
            <a:off x="838200" y="295995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PROGRAMAS EN REVISIÓN POR PARTE DEL MINISTERIO PÚBLICO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E770BF-93AF-4669-A292-163FEF28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70" y="838200"/>
            <a:ext cx="8009466" cy="585893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FD7376A-6BC5-4D03-AB5D-2EDB5194F4FD}"/>
              </a:ext>
            </a:extLst>
          </p:cNvPr>
          <p:cNvSpPr/>
          <p:nvPr/>
        </p:nvSpPr>
        <p:spPr>
          <a:xfrm>
            <a:off x="720373" y="102982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1B13AD-CB90-46BF-8F3E-B787CC618367}"/>
              </a:ext>
            </a:extLst>
          </p:cNvPr>
          <p:cNvSpPr txBox="1"/>
          <p:nvPr/>
        </p:nvSpPr>
        <p:spPr>
          <a:xfrm>
            <a:off x="269132" y="1466337"/>
            <a:ext cx="2145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Programas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CB7D66-51FF-4C51-A55C-5C0D32E433F9}"/>
              </a:ext>
            </a:extLst>
          </p:cNvPr>
          <p:cNvSpPr txBox="1"/>
          <p:nvPr/>
        </p:nvSpPr>
        <p:spPr>
          <a:xfrm>
            <a:off x="269132" y="2705790"/>
            <a:ext cx="214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C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Programas que no pertenecen al GORE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1D9725-B1C5-48F7-95B6-C91770A261A5}"/>
              </a:ext>
            </a:extLst>
          </p:cNvPr>
          <p:cNvSpPr txBox="1"/>
          <p:nvPr/>
        </p:nvSpPr>
        <p:spPr>
          <a:xfrm>
            <a:off x="265975" y="4204404"/>
            <a:ext cx="2145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Querellas presentadas por el GORE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15B0056-94D1-4E7C-9A6B-AF44CB41CCBA}"/>
              </a:ext>
            </a:extLst>
          </p:cNvPr>
          <p:cNvSpPr/>
          <p:nvPr/>
        </p:nvSpPr>
        <p:spPr>
          <a:xfrm>
            <a:off x="9601202" y="5331389"/>
            <a:ext cx="1388534" cy="56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61A5A4F-5CA7-4755-8824-AB246F7F0CF9}"/>
              </a:ext>
            </a:extLst>
          </p:cNvPr>
          <p:cNvSpPr/>
          <p:nvPr/>
        </p:nvSpPr>
        <p:spPr>
          <a:xfrm>
            <a:off x="9601202" y="1024256"/>
            <a:ext cx="1388534" cy="13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9D59151-1A09-4D5D-8238-407B0F296F78}"/>
              </a:ext>
            </a:extLst>
          </p:cNvPr>
          <p:cNvSpPr/>
          <p:nvPr/>
        </p:nvSpPr>
        <p:spPr>
          <a:xfrm>
            <a:off x="9465733" y="1566335"/>
            <a:ext cx="1642534" cy="499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25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369694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SISTEMA DE INTEGRIDAD EN LA GESTIÓN GORE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C643A1-AFA5-40E4-9D53-C9536402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63907"/>
            <a:ext cx="5664201" cy="232119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07D924F-0E18-4144-B9B2-0A2A850B5933}"/>
              </a:ext>
            </a:extLst>
          </p:cNvPr>
          <p:cNvSpPr/>
          <p:nvPr/>
        </p:nvSpPr>
        <p:spPr>
          <a:xfrm>
            <a:off x="7543799" y="1710103"/>
            <a:ext cx="4190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2F5597"/>
                </a:solidFill>
              </a:rPr>
              <a:t>Asesoría experta de doña Ximena Sepúlveda, abogada, Master </a:t>
            </a:r>
            <a:r>
              <a:rPr lang="es-ES" b="1" dirty="0" err="1">
                <a:solidFill>
                  <a:srgbClr val="2F5597"/>
                </a:solidFill>
              </a:rPr>
              <a:t>Of</a:t>
            </a:r>
            <a:r>
              <a:rPr lang="es-ES" b="1" dirty="0">
                <a:solidFill>
                  <a:srgbClr val="2F5597"/>
                </a:solidFill>
              </a:rPr>
              <a:t> </a:t>
            </a:r>
            <a:r>
              <a:rPr lang="es-ES" b="1" dirty="0" err="1">
                <a:solidFill>
                  <a:srgbClr val="2F5597"/>
                </a:solidFill>
              </a:rPr>
              <a:t>Laws</a:t>
            </a:r>
            <a:r>
              <a:rPr lang="es-ES" b="1" dirty="0">
                <a:solidFill>
                  <a:srgbClr val="2F5597"/>
                </a:solidFill>
              </a:rPr>
              <a:t>, especialista en derecho, tecnologías y Compliance, bajo seguimiento de la Unidad de Control.</a:t>
            </a:r>
          </a:p>
          <a:p>
            <a:pPr algn="just"/>
            <a:endParaRPr lang="es-ES" b="1" dirty="0">
              <a:solidFill>
                <a:srgbClr val="2F5597"/>
              </a:solidFill>
            </a:endParaRPr>
          </a:p>
          <a:p>
            <a:pPr algn="just"/>
            <a:r>
              <a:rPr lang="es-ES" dirty="0">
                <a:solidFill>
                  <a:srgbClr val="2F5597"/>
                </a:solidFill>
              </a:rPr>
              <a:t>Informe final entregado al GORE que contiene:</a:t>
            </a:r>
          </a:p>
          <a:p>
            <a:pPr algn="just"/>
            <a:endParaRPr lang="es-ES" dirty="0">
              <a:solidFill>
                <a:srgbClr val="2F559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F5597"/>
                </a:solidFill>
              </a:rPr>
              <a:t>Informe de cumplimiento normativo.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F5597"/>
                </a:solidFill>
              </a:rPr>
              <a:t>Informe de análisis de vulnerabilidades.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F5597"/>
                </a:solidFill>
              </a:rPr>
              <a:t>Matriz de Riesgos del Gobierno Regional del </a:t>
            </a:r>
            <a:r>
              <a:rPr lang="es-ES" dirty="0" err="1">
                <a:solidFill>
                  <a:srgbClr val="2F5597"/>
                </a:solidFill>
              </a:rPr>
              <a:t>BioBío</a:t>
            </a:r>
            <a:r>
              <a:rPr lang="es-ES" dirty="0">
                <a:solidFill>
                  <a:srgbClr val="2F5597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F5597"/>
                </a:solidFill>
              </a:rPr>
              <a:t>Presentación de resultados.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232D84-2FDB-46BB-9EB7-22B3709C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770" y="3860785"/>
            <a:ext cx="2152124" cy="280248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639799B5-F779-4093-BDCE-80542BE085F7}"/>
              </a:ext>
            </a:extLst>
          </p:cNvPr>
          <p:cNvSpPr/>
          <p:nvPr/>
        </p:nvSpPr>
        <p:spPr>
          <a:xfrm>
            <a:off x="804332" y="482600"/>
            <a:ext cx="1370697" cy="137283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A72A69-9AA1-4F6D-A2EA-6C85829F09ED}"/>
              </a:ext>
            </a:extLst>
          </p:cNvPr>
          <p:cNvSpPr txBox="1"/>
          <p:nvPr/>
        </p:nvSpPr>
        <p:spPr>
          <a:xfrm>
            <a:off x="998612" y="785566"/>
            <a:ext cx="982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accent2"/>
                </a:solidFill>
              </a:rPr>
              <a:t>Sistema de Integridad</a:t>
            </a:r>
          </a:p>
        </p:txBody>
      </p:sp>
    </p:spTree>
    <p:extLst>
      <p:ext uri="{BB962C8B-B14F-4D97-AF65-F5344CB8AC3E}">
        <p14:creationId xmlns:p14="http://schemas.microsoft.com/office/powerpoint/2010/main" val="199994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LEY LOBBY Y TRANSPARENCIA ACTIVA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5414511" y="1843001"/>
            <a:ext cx="593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000" dirty="0">
              <a:solidFill>
                <a:srgbClr val="002060"/>
              </a:solidFill>
            </a:endParaRPr>
          </a:p>
          <a:p>
            <a:pPr algn="just"/>
            <a:endParaRPr lang="es-CL" sz="2000" dirty="0">
              <a:solidFill>
                <a:srgbClr val="002060"/>
              </a:solidFill>
            </a:endParaRPr>
          </a:p>
          <a:p>
            <a:pPr algn="just"/>
            <a:endParaRPr lang="es-CL" sz="20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EE206E-2F6B-4D6F-ADA8-5337D8F9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0" y="1424340"/>
            <a:ext cx="3861834" cy="522393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4088AB-B574-42EC-AD13-13CB9E64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86" y="1349525"/>
            <a:ext cx="3742803" cy="522393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1B57E1C-1E8B-4983-AA8D-30CD2A9B6D84}"/>
              </a:ext>
            </a:extLst>
          </p:cNvPr>
          <p:cNvSpPr/>
          <p:nvPr/>
        </p:nvSpPr>
        <p:spPr>
          <a:xfrm>
            <a:off x="558726" y="102983"/>
            <a:ext cx="1236280" cy="117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Mejoramiento de Procesos Internos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8D723D-0367-405D-AEDC-C78A45B55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511" y="1349525"/>
            <a:ext cx="6218763" cy="4489636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77F9E62-2ACD-4256-8780-7CBE04122FB9}"/>
              </a:ext>
            </a:extLst>
          </p:cNvPr>
          <p:cNvSpPr/>
          <p:nvPr/>
        </p:nvSpPr>
        <p:spPr>
          <a:xfrm>
            <a:off x="8085667" y="1587743"/>
            <a:ext cx="465666" cy="2006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39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2780935" y="1406892"/>
            <a:ext cx="87033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Revisión sobre análisis de cuentas y conciliaciones bancarias.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Revisión de cada una de las metas comprometidas por los distintos equipos del Gobierno Regional para el Convenio de Desempeño Colectivo 2024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Revisión de fondos fijo GORE.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Instancias de coordinación con las diferentes Divisiones para el diseño de procedimientos, auditoría, respuestas a Contraloría y control preventivo de legalidad.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Reuniones con </a:t>
            </a:r>
            <a:r>
              <a:rPr lang="es-CL" dirty="0" err="1">
                <a:solidFill>
                  <a:srgbClr val="002060"/>
                </a:solidFill>
              </a:rPr>
              <a:t>Dipres</a:t>
            </a:r>
            <a:r>
              <a:rPr lang="es-CL" dirty="0">
                <a:solidFill>
                  <a:srgbClr val="002060"/>
                </a:solidFill>
              </a:rPr>
              <a:t> para implementación de presupuesto 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Implementación y coordinación del SISREC al interior del servicio.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Apoyo en el diseño e implementación de la plataforma de seguimiento a inversión SAGIR 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algn="just"/>
            <a:endParaRPr lang="es-CL" dirty="0">
              <a:solidFill>
                <a:srgbClr val="002060"/>
              </a:solidFill>
            </a:endParaRP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3817629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6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395937" y="1243954"/>
            <a:ext cx="11471563" cy="3482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400" b="1" dirty="0">
                <a:solidFill>
                  <a:prstClr val="white"/>
                </a:solidFill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2</a:t>
            </a:r>
            <a:r>
              <a:rPr kumimoji="0" lang="es-E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°INFORME</a:t>
            </a: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 TRIMESTRAL DE GESTIÓN INTERNA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Concepción, 07 de Agosto de 2024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282172" y="1795511"/>
            <a:ext cx="1276456" cy="3227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Colaborar directamente con el Consejo Regional en su función de fiscalización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780300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Emitir informes trimestrales acerca del estado de avance del ejercicio presupuestario del gobierno regional, sobre el flujo de gastos comprometidos para el año presupuestario en curso y ejercicios presupuestarios posteriores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269192" y="1821093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trimestralmente sobre los motivos por los cuales no fueron adjudicadas licitaciones públicas.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748848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Dar respuesta por escrito a las consultas y peticiones que sean patrocinadas por, a lo menos, un tercio de los consejeros presentes en la sesión en que se trate dicha consulta o petición.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214809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Asesorar al Consejo Regional en la definición y evaluación de las auditorías externas que se decida contratar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693810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al Gobernador Regional y al Consejo Regional sobre las reclamaciones de terceros que hayan sido contratados por el Gobierno Regional para la adquisición de activos no financieros o la ejecución de iniciativas de inversión o instituciones receptoras de transferencias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172820" y="1821093"/>
            <a:ext cx="1288092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Representar al Gobernador Regional los actos del gobierno regional que estime ilegales, de los que haya formalmente tomado conocimiento.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586065" y="1259458"/>
            <a:ext cx="1496358" cy="4088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400" b="1" dirty="0">
                <a:solidFill>
                  <a:schemeClr val="bg1"/>
                </a:solidFill>
              </a:rPr>
              <a:t>Dar cuenta al Consejo Regional, trimestralmente, sobre el cumplimiento de sus funciones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6856" y="4945997"/>
            <a:ext cx="360932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1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160419" y="4945997"/>
            <a:ext cx="448734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2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55850" y="4945997"/>
            <a:ext cx="445598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3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33832" y="4945996"/>
            <a:ext cx="469116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4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600769" y="4945996"/>
            <a:ext cx="45343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5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086288" y="4952273"/>
            <a:ext cx="43932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6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63259" y="4961509"/>
            <a:ext cx="436191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7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1116663" y="55667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</a:t>
            </a:r>
            <a:endParaRPr lang="es-CL" sz="60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64816" y="295995"/>
            <a:ext cx="10510547" cy="552524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CONTEXTO Y FUNCIONES ART. 68 QUINQUIES-LEY </a:t>
            </a:r>
            <a:r>
              <a:rPr lang="es-CL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N°</a:t>
            </a: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 19.175</a:t>
            </a:r>
          </a:p>
        </p:txBody>
      </p:sp>
    </p:spTree>
    <p:extLst>
      <p:ext uri="{BB962C8B-B14F-4D97-AF65-F5344CB8AC3E}">
        <p14:creationId xmlns:p14="http://schemas.microsoft.com/office/powerpoint/2010/main" val="40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nir objectivos é essencial!!!">
            <a:extLst>
              <a:ext uri="{FF2B5EF4-FFF2-40B4-BE49-F238E27FC236}">
                <a16:creationId xmlns:a16="http://schemas.microsoft.com/office/drawing/2014/main" id="{2E008F56-91BB-BF7B-B533-98289E0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8941"/>
          <a:stretch/>
        </p:blipFill>
        <p:spPr bwMode="auto">
          <a:xfrm>
            <a:off x="3628172" y="1248121"/>
            <a:ext cx="8336276" cy="5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4B4ECAB-67B9-4DB7-888D-64CE9FB5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7" y="2661807"/>
            <a:ext cx="10284230" cy="2052542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Órgano colaborador directo del Consejo Regional en la función de fiscalización, que depende jerárquicamente del Gobernador Regional,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la que le han sido conferidas por ley un conjunto de funciones y/o atribuciones que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tienen como propósito velar por la correcta ejecución presupuestaria, la juridicidad de los actos y el principio de probidad en el funcionamiento del Gobierno Regional.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52545" y="-24590"/>
            <a:ext cx="10284230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OBJETIVO DE LA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41248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ABFCF6-8ED4-4312-92CA-6975CB623E35}"/>
              </a:ext>
            </a:extLst>
          </p:cNvPr>
          <p:cNvGrpSpPr/>
          <p:nvPr/>
        </p:nvGrpSpPr>
        <p:grpSpPr>
          <a:xfrm>
            <a:off x="887792" y="1124125"/>
            <a:ext cx="6630608" cy="5654925"/>
            <a:chOff x="570096" y="228087"/>
            <a:chExt cx="6289995" cy="6094161"/>
          </a:xfrm>
        </p:grpSpPr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1C30CBE-DFCD-4EF0-8A81-B229860F763A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F0A6A1A6-17F1-43F8-9D86-0AFC41A86321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8D7920B3-35DA-4D25-8CC0-9E04AE7E1160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E7B079C9-6306-4E66-BB09-FD9718E9ED03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A2D8EF4-DCA4-4696-B16D-5501453A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9BF3E722-73FD-4B8C-A896-4E0FE00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118D2B37-67DB-47C2-B15D-E22B681B5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3BF0EB9B-DFAA-44E6-981C-C2D9C147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42" name="Flecha: a la izquierda y derecha 41">
              <a:extLst>
                <a:ext uri="{FF2B5EF4-FFF2-40B4-BE49-F238E27FC236}">
                  <a16:creationId xmlns:a16="http://schemas.microsoft.com/office/drawing/2014/main" id="{4396A17D-E87A-4898-A97C-32961D6E0EC3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B16548D1-13E5-4456-BCA7-575EED9AD83A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D3D30A-0E2D-4DC4-9B44-ED196C693D12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15ABDF-6E61-4FE7-A11D-3459DA4AF1E0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9E63CAE-B8A3-43E9-8E5C-8CAD4D552C7F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49B1059-1B94-49E7-976B-AEA049560896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3F9D8CF-B579-4626-B00C-7EA8F2E97E89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043E95B-CCD8-4FCF-A363-E5E2E726D15C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38286ED-6764-4DB5-9347-059AE7E78F81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BD062DD-1C7D-41F4-98E7-66C635B2F8AD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28FE444A-578A-4DE2-9B9B-09EBACF3990D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64BB07-6E74-4232-BFBD-56C16643436E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17F1DEF-9275-490C-8DF2-08E5202BAE9C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79F57B3-9044-4DA7-AD94-ECB4CAB6D246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E26260B-2B5F-4A48-8EB9-72766A9BC1E2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B35689B-FCBA-4B5C-AC7B-4396C767D5A2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F98CD2D-0675-40DC-9A65-271B8C548EDA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A950766-7701-4238-A5E7-A1247527254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2D920FE-4D28-43EF-818D-59FAFF43FF70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3611305-4503-4C55-844F-D607709115EA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096876EA-00B8-4C12-AA11-13932DE46416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A7D7A30-032A-40B0-AA4E-00BA14CD2C64}"/>
              </a:ext>
            </a:extLst>
          </p:cNvPr>
          <p:cNvGrpSpPr/>
          <p:nvPr/>
        </p:nvGrpSpPr>
        <p:grpSpPr>
          <a:xfrm>
            <a:off x="8713459" y="1924752"/>
            <a:ext cx="3283808" cy="3671682"/>
            <a:chOff x="8419844" y="1504961"/>
            <a:chExt cx="3772156" cy="3671682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CD47F5C-ABF0-4369-BB54-627CBC5B61AA}"/>
                </a:ext>
              </a:extLst>
            </p:cNvPr>
            <p:cNvSpPr txBox="1"/>
            <p:nvPr/>
          </p:nvSpPr>
          <p:spPr>
            <a:xfrm>
              <a:off x="8419844" y="1504961"/>
              <a:ext cx="3066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 I M B O L O G Í A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4131EAC-EA68-4B9D-A1A5-BBD570B6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3147" y="2765116"/>
              <a:ext cx="214436" cy="725239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FD2E254-B658-4E13-98F0-4ADBFDEFD25B}"/>
                </a:ext>
              </a:extLst>
            </p:cNvPr>
            <p:cNvSpPr txBox="1"/>
            <p:nvPr/>
          </p:nvSpPr>
          <p:spPr>
            <a:xfrm>
              <a:off x="8513541" y="2858084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FUNCIÓN POR LEY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BD497B5-39D8-4AB0-BDA7-82374354D3A4}"/>
                </a:ext>
              </a:extLst>
            </p:cNvPr>
            <p:cNvSpPr/>
            <p:nvPr/>
          </p:nvSpPr>
          <p:spPr>
            <a:xfrm>
              <a:off x="8630748" y="2269916"/>
              <a:ext cx="349692" cy="359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9767D14-E69E-4589-B31D-435AC8FD621B}"/>
                </a:ext>
              </a:extLst>
            </p:cNvPr>
            <p:cNvSpPr txBox="1"/>
            <p:nvPr/>
          </p:nvSpPr>
          <p:spPr>
            <a:xfrm>
              <a:off x="8497024" y="2280520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CONCEPTO GENERAL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510D89A-BEBE-4C67-A836-562D6F0380A4}"/>
                </a:ext>
              </a:extLst>
            </p:cNvPr>
            <p:cNvSpPr/>
            <p:nvPr/>
          </p:nvSpPr>
          <p:spPr>
            <a:xfrm>
              <a:off x="8665519" y="3583323"/>
              <a:ext cx="349692" cy="359715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9B77D7A-3795-44CE-8531-E31A55E5060D}"/>
                </a:ext>
              </a:extLst>
            </p:cNvPr>
            <p:cNvSpPr txBox="1"/>
            <p:nvPr/>
          </p:nvSpPr>
          <p:spPr>
            <a:xfrm>
              <a:off x="8552638" y="3487422"/>
              <a:ext cx="361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AGRUPACIÓN DE FUNCIONES</a:t>
              </a:r>
            </a:p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ÁREAS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AB7694BF-F55A-4DCE-B3EE-39DD61BF24A1}"/>
                </a:ext>
              </a:extLst>
            </p:cNvPr>
            <p:cNvSpPr/>
            <p:nvPr/>
          </p:nvSpPr>
          <p:spPr>
            <a:xfrm>
              <a:off x="8665519" y="4214008"/>
              <a:ext cx="349692" cy="3597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241C41A-5C6B-4DAA-9B43-141C16E6A4C3}"/>
                </a:ext>
              </a:extLst>
            </p:cNvPr>
            <p:cNvSpPr txBox="1"/>
            <p:nvPr/>
          </p:nvSpPr>
          <p:spPr>
            <a:xfrm>
              <a:off x="8552638" y="421778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SUB-ÁREA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33BBDC1-5D9E-4C55-A503-DE4BF363D235}"/>
                </a:ext>
              </a:extLst>
            </p:cNvPr>
            <p:cNvSpPr/>
            <p:nvPr/>
          </p:nvSpPr>
          <p:spPr>
            <a:xfrm>
              <a:off x="8665519" y="4816928"/>
              <a:ext cx="349692" cy="3597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BF03F79-9277-467F-AC49-BD873B428E61}"/>
                </a:ext>
              </a:extLst>
            </p:cNvPr>
            <p:cNvSpPr txBox="1"/>
            <p:nvPr/>
          </p:nvSpPr>
          <p:spPr>
            <a:xfrm>
              <a:off x="8573635" y="483120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ATRIBUTO/ENFOQUE INSTITUCIONAL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MODELO DE GESTIÓN UNIDAD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772DF-3EF8-4A05-B896-1897659F4DEB}"/>
              </a:ext>
            </a:extLst>
          </p:cNvPr>
          <p:cNvSpPr txBox="1"/>
          <p:nvPr/>
        </p:nvSpPr>
        <p:spPr>
          <a:xfrm>
            <a:off x="4539120" y="2026737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2AB111E-0C40-4C30-8C3F-36A638833F42}"/>
              </a:ext>
            </a:extLst>
          </p:cNvPr>
          <p:cNvSpPr txBox="1"/>
          <p:nvPr/>
        </p:nvSpPr>
        <p:spPr>
          <a:xfrm>
            <a:off x="2116663" y="3332033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DD9C1E7-E23B-4CD1-B259-01FFDD780DE5}"/>
              </a:ext>
            </a:extLst>
          </p:cNvPr>
          <p:cNvSpPr txBox="1"/>
          <p:nvPr/>
        </p:nvSpPr>
        <p:spPr>
          <a:xfrm>
            <a:off x="4046992" y="5209906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5DC5ED0-3D01-4578-9F36-A59736BA5CA2}"/>
              </a:ext>
            </a:extLst>
          </p:cNvPr>
          <p:cNvSpPr txBox="1"/>
          <p:nvPr/>
        </p:nvSpPr>
        <p:spPr>
          <a:xfrm>
            <a:off x="6561801" y="364353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5C5A30B-E870-4077-803E-90675154EC97}"/>
              </a:ext>
            </a:extLst>
          </p:cNvPr>
          <p:cNvSpPr txBox="1"/>
          <p:nvPr/>
        </p:nvSpPr>
        <p:spPr>
          <a:xfrm>
            <a:off x="6481826" y="147726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7B4AEA0-7CC7-4AD9-9366-94E00EF5050C}"/>
              </a:ext>
            </a:extLst>
          </p:cNvPr>
          <p:cNvSpPr txBox="1"/>
          <p:nvPr/>
        </p:nvSpPr>
        <p:spPr>
          <a:xfrm>
            <a:off x="6545029" y="543281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156D0DCA-49C5-42F4-BC54-9BC418FF8BAB}"/>
              </a:ext>
            </a:extLst>
          </p:cNvPr>
          <p:cNvSpPr txBox="1"/>
          <p:nvPr/>
        </p:nvSpPr>
        <p:spPr>
          <a:xfrm>
            <a:off x="1725608" y="5500590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3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18267" y="245077"/>
            <a:ext cx="90289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COLABORACIÓN DIRECTA AL CONSEJO REGIONAL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8A6412-EC89-4D83-A072-90686257A14E}"/>
              </a:ext>
            </a:extLst>
          </p:cNvPr>
          <p:cNvSpPr/>
          <p:nvPr/>
        </p:nvSpPr>
        <p:spPr>
          <a:xfrm>
            <a:off x="-139239" y="1419902"/>
            <a:ext cx="798743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Asistencia a Comisiones y Sesiones Plenarias del Trimestre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6D5694-FA93-4206-A09D-C7291667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3" y="1124984"/>
            <a:ext cx="2483920" cy="18722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C64CEE8-05AD-4FBF-B49E-60D00007588D}"/>
              </a:ext>
            </a:extLst>
          </p:cNvPr>
          <p:cNvSpPr/>
          <p:nvPr/>
        </p:nvSpPr>
        <p:spPr>
          <a:xfrm>
            <a:off x="381795" y="2668582"/>
            <a:ext cx="656601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Información Presupuestaria y de Gestión</a:t>
            </a:r>
          </a:p>
        </p:txBody>
      </p:sp>
      <p:sp>
        <p:nvSpPr>
          <p:cNvPr id="10" name="Google Shape;2222;p38">
            <a:extLst>
              <a:ext uri="{FF2B5EF4-FFF2-40B4-BE49-F238E27FC236}">
                <a16:creationId xmlns:a16="http://schemas.microsoft.com/office/drawing/2014/main" id="{686E5394-8F70-444C-8F7C-2FB29449EAE3}"/>
              </a:ext>
            </a:extLst>
          </p:cNvPr>
          <p:cNvSpPr txBox="1"/>
          <p:nvPr/>
        </p:nvSpPr>
        <p:spPr>
          <a:xfrm>
            <a:off x="3522133" y="3272284"/>
            <a:ext cx="8282873" cy="73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4°/2023 Presupuestario (martes 12.03.2024)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4°/2023 de Gestión Interna(miércoles 13.03.2024)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1°/2024 Presupuestario (martes 22.04.2024. Alto </a:t>
            </a:r>
            <a:r>
              <a:rPr lang="es-AR" sz="1400" dirty="0" err="1">
                <a:sym typeface="Fira Sans"/>
              </a:rPr>
              <a:t>BioBío</a:t>
            </a:r>
            <a:r>
              <a:rPr lang="es-AR" sz="1400" dirty="0">
                <a:sym typeface="Fira San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1°/2024 de Gestión Interna(miércoles 24.042024, Los Ángeles)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A1AA5B-A491-458F-AAB8-AFE417040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91" y="3129329"/>
            <a:ext cx="898243" cy="90225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D1D8D2-87CB-481D-93FA-E5051F139E41}"/>
              </a:ext>
            </a:extLst>
          </p:cNvPr>
          <p:cNvSpPr/>
          <p:nvPr/>
        </p:nvSpPr>
        <p:spPr>
          <a:xfrm>
            <a:off x="74162" y="4477312"/>
            <a:ext cx="115073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Requerimientos y Desarrollo de Temáticas en Comisiones Del CORE</a:t>
            </a:r>
          </a:p>
        </p:txBody>
      </p:sp>
      <p:sp>
        <p:nvSpPr>
          <p:cNvPr id="13" name="Google Shape;2222;p38">
            <a:extLst>
              <a:ext uri="{FF2B5EF4-FFF2-40B4-BE49-F238E27FC236}">
                <a16:creationId xmlns:a16="http://schemas.microsoft.com/office/drawing/2014/main" id="{F059E09B-4DED-47A2-AD58-5B4FC6FA8A97}"/>
              </a:ext>
            </a:extLst>
          </p:cNvPr>
          <p:cNvSpPr txBox="1"/>
          <p:nvPr/>
        </p:nvSpPr>
        <p:spPr>
          <a:xfrm>
            <a:off x="1791357" y="4903446"/>
            <a:ext cx="9366664" cy="90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Entrega de Informe sobre situación de la Consejera Diana González Catalán.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Entrega de Informe sobre Planta de Tratamiento San Carlos Purén, comuna de Los Ángeles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Entrega de Informe sobre Reposición de la segunda Compañía de Bomberos de Coihue, comuna  de Negrete.</a:t>
            </a:r>
            <a:endParaRPr sz="1400" dirty="0">
              <a:sym typeface="Fira Sans"/>
            </a:endParaRPr>
          </a:p>
        </p:txBody>
      </p:sp>
      <p:grpSp>
        <p:nvGrpSpPr>
          <p:cNvPr id="14" name="Google Shape;2224;p38">
            <a:extLst>
              <a:ext uri="{FF2B5EF4-FFF2-40B4-BE49-F238E27FC236}">
                <a16:creationId xmlns:a16="http://schemas.microsoft.com/office/drawing/2014/main" id="{77F7FFAA-F973-4D55-AB29-D75FF1DB37E9}"/>
              </a:ext>
            </a:extLst>
          </p:cNvPr>
          <p:cNvGrpSpPr/>
          <p:nvPr/>
        </p:nvGrpSpPr>
        <p:grpSpPr>
          <a:xfrm>
            <a:off x="576719" y="4854398"/>
            <a:ext cx="914520" cy="1099718"/>
            <a:chOff x="5319821" y="1986242"/>
            <a:chExt cx="348103" cy="367254"/>
          </a:xfrm>
        </p:grpSpPr>
        <p:sp>
          <p:nvSpPr>
            <p:cNvPr id="15" name="Google Shape;2225;p38">
              <a:extLst>
                <a:ext uri="{FF2B5EF4-FFF2-40B4-BE49-F238E27FC236}">
                  <a16:creationId xmlns:a16="http://schemas.microsoft.com/office/drawing/2014/main" id="{3C8B7D2A-97F5-4A0D-8682-81F42D45E049}"/>
                </a:ext>
              </a:extLst>
            </p:cNvPr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26;p38">
              <a:extLst>
                <a:ext uri="{FF2B5EF4-FFF2-40B4-BE49-F238E27FC236}">
                  <a16:creationId xmlns:a16="http://schemas.microsoft.com/office/drawing/2014/main" id="{F92CBD3B-EC8F-4A90-8617-A047DC389B46}"/>
                </a:ext>
              </a:extLst>
            </p:cNvPr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27;p38">
              <a:extLst>
                <a:ext uri="{FF2B5EF4-FFF2-40B4-BE49-F238E27FC236}">
                  <a16:creationId xmlns:a16="http://schemas.microsoft.com/office/drawing/2014/main" id="{1C8869E0-F0CE-4687-BEAF-76789F7CAC0D}"/>
                </a:ext>
              </a:extLst>
            </p:cNvPr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8;p38">
              <a:extLst>
                <a:ext uri="{FF2B5EF4-FFF2-40B4-BE49-F238E27FC236}">
                  <a16:creationId xmlns:a16="http://schemas.microsoft.com/office/drawing/2014/main" id="{18AE9C7B-5FE4-428E-B72E-1A0470867399}"/>
                </a:ext>
              </a:extLst>
            </p:cNvPr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9;p38">
              <a:extLst>
                <a:ext uri="{FF2B5EF4-FFF2-40B4-BE49-F238E27FC236}">
                  <a16:creationId xmlns:a16="http://schemas.microsoft.com/office/drawing/2014/main" id="{6361E19C-9790-43BF-A441-85E7DCA39000}"/>
                </a:ext>
              </a:extLst>
            </p:cNvPr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0;p38">
              <a:extLst>
                <a:ext uri="{FF2B5EF4-FFF2-40B4-BE49-F238E27FC236}">
                  <a16:creationId xmlns:a16="http://schemas.microsoft.com/office/drawing/2014/main" id="{A84A1951-3573-448B-B013-AF33106095E4}"/>
                </a:ext>
              </a:extLst>
            </p:cNvPr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1;p38">
              <a:extLst>
                <a:ext uri="{FF2B5EF4-FFF2-40B4-BE49-F238E27FC236}">
                  <a16:creationId xmlns:a16="http://schemas.microsoft.com/office/drawing/2014/main" id="{963915C6-9AB9-4703-B5AE-12D55169FA03}"/>
                </a:ext>
              </a:extLst>
            </p:cNvPr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2;p38">
              <a:extLst>
                <a:ext uri="{FF2B5EF4-FFF2-40B4-BE49-F238E27FC236}">
                  <a16:creationId xmlns:a16="http://schemas.microsoft.com/office/drawing/2014/main" id="{730EE879-01F5-4BA7-B394-E09437530E6A}"/>
                </a:ext>
              </a:extLst>
            </p:cNvPr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3;p38">
              <a:extLst>
                <a:ext uri="{FF2B5EF4-FFF2-40B4-BE49-F238E27FC236}">
                  <a16:creationId xmlns:a16="http://schemas.microsoft.com/office/drawing/2014/main" id="{029FBCF8-F95A-452F-9BEB-3DBB7C1FB9E9}"/>
                </a:ext>
              </a:extLst>
            </p:cNvPr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4;p38">
              <a:extLst>
                <a:ext uri="{FF2B5EF4-FFF2-40B4-BE49-F238E27FC236}">
                  <a16:creationId xmlns:a16="http://schemas.microsoft.com/office/drawing/2014/main" id="{368FFB31-6386-44D2-AF77-6F59A1989CC3}"/>
                </a:ext>
              </a:extLst>
            </p:cNvPr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5;p38">
              <a:extLst>
                <a:ext uri="{FF2B5EF4-FFF2-40B4-BE49-F238E27FC236}">
                  <a16:creationId xmlns:a16="http://schemas.microsoft.com/office/drawing/2014/main" id="{13ACB6F4-EEB6-4598-9AE1-0BB8D9170119}"/>
                </a:ext>
              </a:extLst>
            </p:cNvPr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36;p38">
              <a:extLst>
                <a:ext uri="{FF2B5EF4-FFF2-40B4-BE49-F238E27FC236}">
                  <a16:creationId xmlns:a16="http://schemas.microsoft.com/office/drawing/2014/main" id="{93112426-2735-492E-84B6-6077AC153172}"/>
                </a:ext>
              </a:extLst>
            </p:cNvPr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7;p38">
              <a:extLst>
                <a:ext uri="{FF2B5EF4-FFF2-40B4-BE49-F238E27FC236}">
                  <a16:creationId xmlns:a16="http://schemas.microsoft.com/office/drawing/2014/main" id="{BFAC5EA2-F553-4D4E-A337-2EF553344CC0}"/>
                </a:ext>
              </a:extLst>
            </p:cNvPr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8;p38">
              <a:extLst>
                <a:ext uri="{FF2B5EF4-FFF2-40B4-BE49-F238E27FC236}">
                  <a16:creationId xmlns:a16="http://schemas.microsoft.com/office/drawing/2014/main" id="{8526C8D4-5CBA-4AF2-9CD2-7B39DE28B9F3}"/>
                </a:ext>
              </a:extLst>
            </p:cNvPr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9;p38">
              <a:extLst>
                <a:ext uri="{FF2B5EF4-FFF2-40B4-BE49-F238E27FC236}">
                  <a16:creationId xmlns:a16="http://schemas.microsoft.com/office/drawing/2014/main" id="{CB49C572-013D-43AD-A153-72682A9739AD}"/>
                </a:ext>
              </a:extLst>
            </p:cNvPr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0;p38">
              <a:extLst>
                <a:ext uri="{FF2B5EF4-FFF2-40B4-BE49-F238E27FC236}">
                  <a16:creationId xmlns:a16="http://schemas.microsoft.com/office/drawing/2014/main" id="{736EABA6-3F61-4B96-9E43-200EB8F04E19}"/>
                </a:ext>
              </a:extLst>
            </p:cNvPr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1;p38">
              <a:extLst>
                <a:ext uri="{FF2B5EF4-FFF2-40B4-BE49-F238E27FC236}">
                  <a16:creationId xmlns:a16="http://schemas.microsoft.com/office/drawing/2014/main" id="{BB09D4CA-12A4-4A66-BBDE-D2F10DE4E34B}"/>
                </a:ext>
              </a:extLst>
            </p:cNvPr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42;p38">
              <a:extLst>
                <a:ext uri="{FF2B5EF4-FFF2-40B4-BE49-F238E27FC236}">
                  <a16:creationId xmlns:a16="http://schemas.microsoft.com/office/drawing/2014/main" id="{82DFC6EA-0803-4F5A-9943-D6C46D473053}"/>
                </a:ext>
              </a:extLst>
            </p:cNvPr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3;p38">
              <a:extLst>
                <a:ext uri="{FF2B5EF4-FFF2-40B4-BE49-F238E27FC236}">
                  <a16:creationId xmlns:a16="http://schemas.microsoft.com/office/drawing/2014/main" id="{6CAD43C5-B258-484D-83E3-BCCBF6EBCF00}"/>
                </a:ext>
              </a:extLst>
            </p:cNvPr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4;p38">
              <a:extLst>
                <a:ext uri="{FF2B5EF4-FFF2-40B4-BE49-F238E27FC236}">
                  <a16:creationId xmlns:a16="http://schemas.microsoft.com/office/drawing/2014/main" id="{D156C107-FFB1-4319-B3F0-BA2DEEDDAE4D}"/>
                </a:ext>
              </a:extLst>
            </p:cNvPr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5;p38">
              <a:extLst>
                <a:ext uri="{FF2B5EF4-FFF2-40B4-BE49-F238E27FC236}">
                  <a16:creationId xmlns:a16="http://schemas.microsoft.com/office/drawing/2014/main" id="{06D8B110-2920-4D81-AA21-31FFEC59C4E5}"/>
                </a:ext>
              </a:extLst>
            </p:cNvPr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6;p38">
              <a:extLst>
                <a:ext uri="{FF2B5EF4-FFF2-40B4-BE49-F238E27FC236}">
                  <a16:creationId xmlns:a16="http://schemas.microsoft.com/office/drawing/2014/main" id="{44745FFD-8DB7-4B7E-A52B-09E3C12E39AF}"/>
                </a:ext>
              </a:extLst>
            </p:cNvPr>
            <p:cNvSpPr/>
            <p:nvPr/>
          </p:nvSpPr>
          <p:spPr>
            <a:xfrm>
              <a:off x="5334419" y="2274994"/>
              <a:ext cx="86973" cy="78501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7;p38">
              <a:extLst>
                <a:ext uri="{FF2B5EF4-FFF2-40B4-BE49-F238E27FC236}">
                  <a16:creationId xmlns:a16="http://schemas.microsoft.com/office/drawing/2014/main" id="{50AB3E33-503D-4F04-910A-8E44B907A621}"/>
                </a:ext>
              </a:extLst>
            </p:cNvPr>
            <p:cNvSpPr/>
            <p:nvPr/>
          </p:nvSpPr>
          <p:spPr>
            <a:xfrm>
              <a:off x="5353510" y="2274994"/>
              <a:ext cx="67619" cy="78154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8;p38">
              <a:extLst>
                <a:ext uri="{FF2B5EF4-FFF2-40B4-BE49-F238E27FC236}">
                  <a16:creationId xmlns:a16="http://schemas.microsoft.com/office/drawing/2014/main" id="{3BE942C7-E3EE-4876-AEBA-3CB49F8467D9}"/>
                </a:ext>
              </a:extLst>
            </p:cNvPr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9;p38">
              <a:extLst>
                <a:ext uri="{FF2B5EF4-FFF2-40B4-BE49-F238E27FC236}">
                  <a16:creationId xmlns:a16="http://schemas.microsoft.com/office/drawing/2014/main" id="{ABE507D6-399C-4044-8DDC-399CC4CA962A}"/>
                </a:ext>
              </a:extLst>
            </p:cNvPr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0;p38">
              <a:extLst>
                <a:ext uri="{FF2B5EF4-FFF2-40B4-BE49-F238E27FC236}">
                  <a16:creationId xmlns:a16="http://schemas.microsoft.com/office/drawing/2014/main" id="{A0E4972B-EF90-4756-9817-D7A4DCF13AA6}"/>
                </a:ext>
              </a:extLst>
            </p:cNvPr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1;p38">
              <a:extLst>
                <a:ext uri="{FF2B5EF4-FFF2-40B4-BE49-F238E27FC236}">
                  <a16:creationId xmlns:a16="http://schemas.microsoft.com/office/drawing/2014/main" id="{610E4EC6-F9CE-44EF-8D90-E972424F5178}"/>
                </a:ext>
              </a:extLst>
            </p:cNvPr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2;p38">
              <a:extLst>
                <a:ext uri="{FF2B5EF4-FFF2-40B4-BE49-F238E27FC236}">
                  <a16:creationId xmlns:a16="http://schemas.microsoft.com/office/drawing/2014/main" id="{F96A3F7F-42B5-4260-883B-4D15704909E1}"/>
                </a:ext>
              </a:extLst>
            </p:cNvPr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3;p38">
              <a:extLst>
                <a:ext uri="{FF2B5EF4-FFF2-40B4-BE49-F238E27FC236}">
                  <a16:creationId xmlns:a16="http://schemas.microsoft.com/office/drawing/2014/main" id="{76300BE8-9CAD-4F06-ADAA-4F139094B112}"/>
                </a:ext>
              </a:extLst>
            </p:cNvPr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4;p38">
              <a:extLst>
                <a:ext uri="{FF2B5EF4-FFF2-40B4-BE49-F238E27FC236}">
                  <a16:creationId xmlns:a16="http://schemas.microsoft.com/office/drawing/2014/main" id="{1A8FBC36-0565-4AF4-AEE0-F44BA9F9D718}"/>
                </a:ext>
              </a:extLst>
            </p:cNvPr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5;p38">
              <a:extLst>
                <a:ext uri="{FF2B5EF4-FFF2-40B4-BE49-F238E27FC236}">
                  <a16:creationId xmlns:a16="http://schemas.microsoft.com/office/drawing/2014/main" id="{C8748112-4960-4F66-9FCF-9B3B795CCE89}"/>
                </a:ext>
              </a:extLst>
            </p:cNvPr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6;p38">
              <a:extLst>
                <a:ext uri="{FF2B5EF4-FFF2-40B4-BE49-F238E27FC236}">
                  <a16:creationId xmlns:a16="http://schemas.microsoft.com/office/drawing/2014/main" id="{E9F8CED4-76B3-4047-B6E6-BB6C0D8220B0}"/>
                </a:ext>
              </a:extLst>
            </p:cNvPr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7;p38">
              <a:extLst>
                <a:ext uri="{FF2B5EF4-FFF2-40B4-BE49-F238E27FC236}">
                  <a16:creationId xmlns:a16="http://schemas.microsoft.com/office/drawing/2014/main" id="{9DC169A6-EF44-45B4-9C3B-378E148E69EC}"/>
                </a:ext>
              </a:extLst>
            </p:cNvPr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8;p38">
              <a:extLst>
                <a:ext uri="{FF2B5EF4-FFF2-40B4-BE49-F238E27FC236}">
                  <a16:creationId xmlns:a16="http://schemas.microsoft.com/office/drawing/2014/main" id="{8A3FC191-90BB-4449-BD96-F4E2CB147C5C}"/>
                </a:ext>
              </a:extLst>
            </p:cNvPr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9;p38">
              <a:extLst>
                <a:ext uri="{FF2B5EF4-FFF2-40B4-BE49-F238E27FC236}">
                  <a16:creationId xmlns:a16="http://schemas.microsoft.com/office/drawing/2014/main" id="{788B8616-18A1-43AB-9D13-2879B3517369}"/>
                </a:ext>
              </a:extLst>
            </p:cNvPr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0;p38">
              <a:extLst>
                <a:ext uri="{FF2B5EF4-FFF2-40B4-BE49-F238E27FC236}">
                  <a16:creationId xmlns:a16="http://schemas.microsoft.com/office/drawing/2014/main" id="{FE2001E8-9D01-4433-9420-EE36BC7B9535}"/>
                </a:ext>
              </a:extLst>
            </p:cNvPr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1;p38">
              <a:extLst>
                <a:ext uri="{FF2B5EF4-FFF2-40B4-BE49-F238E27FC236}">
                  <a16:creationId xmlns:a16="http://schemas.microsoft.com/office/drawing/2014/main" id="{04C32C2A-FDB1-40DF-8FD7-D076A13E13D5}"/>
                </a:ext>
              </a:extLst>
            </p:cNvPr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9225F1E6-080B-404E-9DA7-9BC7DFC1EA61}"/>
              </a:ext>
            </a:extLst>
          </p:cNvPr>
          <p:cNvSpPr/>
          <p:nvPr/>
        </p:nvSpPr>
        <p:spPr>
          <a:xfrm>
            <a:off x="812522" y="134836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51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CONTROL DE LEGALIDAD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F83E2F-7528-4106-9719-C9653644C2EF}"/>
              </a:ext>
            </a:extLst>
          </p:cNvPr>
          <p:cNvSpPr txBox="1"/>
          <p:nvPr/>
        </p:nvSpPr>
        <p:spPr>
          <a:xfrm>
            <a:off x="4783666" y="946877"/>
            <a:ext cx="73296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Establecimiento de materias clave para su revisión y </a:t>
            </a: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a contar del 01 de diciembre de 2023, entre las cuales se encuentran: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Identificaciones presupuestarias, creaciones y modificaciones presupuestarias.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C</a:t>
            </a:r>
            <a:r>
              <a:rPr lang="es-CL" sz="1600" dirty="0">
                <a:solidFill>
                  <a:srgbClr val="002060"/>
                </a:solidFill>
              </a:rPr>
              <a:t>onvenios mandatos y de transferencias, excepto subvenciones.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B</a:t>
            </a:r>
            <a:r>
              <a:rPr lang="es-CL" sz="1600" dirty="0">
                <a:solidFill>
                  <a:srgbClr val="002060"/>
                </a:solidFill>
              </a:rPr>
              <a:t>ases para procesos concursables subvenciones.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</a:rPr>
              <a:t>licitaciones públicas sobre 1000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ratos directos sobre 30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 err="1">
                <a:solidFill>
                  <a:srgbClr val="002060"/>
                </a:solidFill>
              </a:rPr>
              <a:t>érmino</a:t>
            </a:r>
            <a:r>
              <a:rPr lang="es-CL" sz="1600" dirty="0">
                <a:solidFill>
                  <a:srgbClr val="002060"/>
                </a:solidFill>
              </a:rPr>
              <a:t> anticipado de contrato.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I</a:t>
            </a:r>
            <a:r>
              <a:rPr lang="es-CL" sz="1600" dirty="0">
                <a:solidFill>
                  <a:srgbClr val="002060"/>
                </a:solidFill>
              </a:rPr>
              <a:t>nvalidación de actos administrativos.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ultas o sanciones.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E</a:t>
            </a:r>
            <a:r>
              <a:rPr lang="es-CL" sz="1600" dirty="0">
                <a:solidFill>
                  <a:srgbClr val="002060"/>
                </a:solidFill>
              </a:rPr>
              <a:t>ntrega de anticipos.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CL" sz="1600" dirty="0">
                <a:solidFill>
                  <a:srgbClr val="002060"/>
                </a:solidFill>
              </a:rPr>
              <a:t>rocedimientos e instructivos.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aterias de personal.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Análisis sobre bases concursables para fondos de la División de Desarrollo Social y Humano, Instructivo FRIL 2024, cierre de programas, revisión y sugerencias de mejora en antecedentes </a:t>
            </a:r>
            <a:r>
              <a:rPr lang="es-ES" sz="1600" dirty="0" err="1">
                <a:solidFill>
                  <a:srgbClr val="002060"/>
                </a:solidFill>
              </a:rPr>
              <a:t>preinversionales</a:t>
            </a:r>
            <a:r>
              <a:rPr lang="es-ES" sz="1600" dirty="0">
                <a:solidFill>
                  <a:srgbClr val="002060"/>
                </a:solidFill>
              </a:rPr>
              <a:t>, entre otras.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documentos visados por </a:t>
            </a:r>
            <a:r>
              <a:rPr lang="es-CL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</a:t>
            </a:r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digital, asegura trazabilidad y gestión.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11BCF-EE79-42D5-B766-300F1338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279400" y="1507066"/>
            <a:ext cx="4216400" cy="44196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8D1D4FC-37AE-4012-A736-6E575553C526}"/>
              </a:ext>
            </a:extLst>
          </p:cNvPr>
          <p:cNvSpPr/>
          <p:nvPr/>
        </p:nvSpPr>
        <p:spPr>
          <a:xfrm>
            <a:off x="1769460" y="75569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24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Y FISCALIZACIÓN 2024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5350932" y="920621"/>
            <a:ext cx="6307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Aseguramiento a los proyectos financiados con el 8% del presupuesto de inversión regional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Aseguramiento a los estados financieros del servicio de bienestar.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Aseguramiento al proceso de licencias médicas, gestión de cobro y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 los proyectos modalidad FRIL.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Aseguramiento al proceso de compras publicas 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al sistema de gestión de calidad.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al proceso de pronto pago.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 la adquisiciones de activos no financieros subtítulo 29-2023.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</a:rPr>
              <a:t>Auditoría emergente ejecutada: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al Proceso de Transferencias de Capital, subtítulo 3301 programa: Transferencia para el Desarrollo e Innovación Espacial del Biobío, código BIP 40046220-0, ejecutado por Fundación LEITAT Chile.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</a:rPr>
              <a:t>Auditoría en ejecución:</a:t>
            </a:r>
            <a:endParaRPr lang="es-CL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Transferencia política regional para promover el bienestar </a:t>
            </a:r>
            <a:r>
              <a:rPr lang="es-CL" sz="1600" dirty="0" err="1">
                <a:solidFill>
                  <a:srgbClr val="002060"/>
                </a:solidFill>
              </a:rPr>
              <a:t>BioBío</a:t>
            </a:r>
            <a:r>
              <a:rPr lang="es-CL" sz="1600" dirty="0">
                <a:solidFill>
                  <a:srgbClr val="002060"/>
                </a:solidFill>
              </a:rPr>
              <a:t> vive sano, código BIP 40041370, ejecutado por Fundación Bonhomía.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32174C0-FFFE-4E7A-BD20-D13B34FFC2A4}"/>
              </a:ext>
            </a:extLst>
          </p:cNvPr>
          <p:cNvSpPr/>
          <p:nvPr/>
        </p:nvSpPr>
        <p:spPr>
          <a:xfrm>
            <a:off x="533811" y="73360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140C0B-4E98-4B79-A8F6-AA1FB8F7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2" y="1969374"/>
            <a:ext cx="4715935" cy="21233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2CA227-802E-46A9-A4DB-0AE2AE7D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1" y="4250266"/>
            <a:ext cx="4969935" cy="2367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27ADDD1-DDAC-4EDB-8B7A-AB28F252B5B0}"/>
              </a:ext>
            </a:extLst>
          </p:cNvPr>
          <p:cNvSpPr txBox="1"/>
          <p:nvPr/>
        </p:nvSpPr>
        <p:spPr>
          <a:xfrm>
            <a:off x="719665" y="1305846"/>
            <a:ext cx="376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02060"/>
                </a:solidFill>
              </a:rPr>
              <a:t>Fiscalizaciones a proyectos de inversión a solicitud del Consejo Regional</a:t>
            </a:r>
          </a:p>
        </p:txBody>
      </p:sp>
    </p:spTree>
    <p:extLst>
      <p:ext uri="{BB962C8B-B14F-4D97-AF65-F5344CB8AC3E}">
        <p14:creationId xmlns:p14="http://schemas.microsoft.com/office/powerpoint/2010/main" val="42943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181736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EXTERNA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6321AF-E3A8-4CFA-AA42-89C4D316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867" y="2977373"/>
            <a:ext cx="3940496" cy="286116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80999" y="452772"/>
            <a:ext cx="6968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500" dirty="0">
                <a:solidFill>
                  <a:srgbClr val="002060"/>
                </a:solidFill>
                <a:latin typeface="Bahnschrift" panose="020B0502040204020203" pitchFamily="34" charset="0"/>
              </a:rPr>
              <a:t>El Consejo Regional del Biobío, mediante Certificado N°7549º14 del 27 de julio, “Aprueba la contratación de una Auditoria Externa en virtud del art.36 bis letra b) Ley N°19.175.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14326" y="1552438"/>
            <a:ext cx="718714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Adjudicación: 29.11.2023, resolución exenta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N°4309 del 29.11.2023</a:t>
            </a:r>
            <a:r>
              <a:rPr lang="es-E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Proveedor: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UTP Xlibrium Sector Publico Ltda.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Monto Adjudicado: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$40.000.000.</a:t>
            </a:r>
          </a:p>
          <a:p>
            <a:pPr algn="just"/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Total de días de ejecución: 168 días corridos –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227 días prorroga</a:t>
            </a: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.</a:t>
            </a:r>
          </a:p>
          <a:p>
            <a:pPr algn="just"/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Inicio formal del proceso de Auditoría: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04.03.2024.</a:t>
            </a:r>
          </a:p>
          <a:p>
            <a:pPr algn="just"/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Contraparte Técnica GORE: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Cristian Andrade Salgado.</a:t>
            </a:r>
          </a:p>
          <a:p>
            <a:pPr algn="just"/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Presentación del Pre Informe: </a:t>
            </a:r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21.06.2024.</a:t>
            </a:r>
          </a:p>
          <a:p>
            <a:pPr algn="just"/>
            <a:endParaRPr lang="es-ES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Revisión Supervisor Técnico Pre Informe: 22.06.2024 al 01.07.2024. (10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Corrección Proveedor Pre Informe: 02.07.2024 al 11.07.2024. (10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Solicitud de Prorroga y evaluación: 12.07.2024 al 22.07.2024. (10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Prorroga en días corridos: </a:t>
            </a:r>
            <a:r>
              <a:rPr lang="es-CL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23.07.2024 al 05.09.2024. (45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Aprobación Supervisor Técnico Pre Informe: 06.09.2024 al 12.09.2024. (07 días)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 Final: 13.09.2024.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Revisión Supervisor Técnico Informe Final: 14.09.2024 al 23.09.2024. (10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Corrección Proveedor Informe Final 24.09.2024 al 30.09.2024. (07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Aprobación Supervisor Técnico Informe Final: 01.10.2024 al 05.10.2024. (05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Exposiciones Finales: 06.10.2024 al 15.10.2024. (10 días).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CIERRE AUDITORIA EXTERNA: 16.10.2024.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F54C87-E0AC-46F3-94BB-9789A78DD476}"/>
              </a:ext>
            </a:extLst>
          </p:cNvPr>
          <p:cNvSpPr/>
          <p:nvPr/>
        </p:nvSpPr>
        <p:spPr>
          <a:xfrm>
            <a:off x="9456988" y="1019464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</p:spTree>
    <p:extLst>
      <p:ext uri="{BB962C8B-B14F-4D97-AF65-F5344CB8AC3E}">
        <p14:creationId xmlns:p14="http://schemas.microsoft.com/office/powerpoint/2010/main" val="3841679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13478</TotalTime>
  <Words>1444</Words>
  <Application>Microsoft Office PowerPoint</Application>
  <PresentationFormat>Panorámica</PresentationFormat>
  <Paragraphs>222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Bahnschrift</vt:lpstr>
      <vt:lpstr>Bahnschrift Condensed</vt:lpstr>
      <vt:lpstr>Calibri</vt:lpstr>
      <vt:lpstr>Calibri Light</vt:lpstr>
      <vt:lpstr>Fira Sans</vt:lpstr>
      <vt:lpstr>Leelawadee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OBJETIVO DE LA UNIDAD DE CONTROL</vt:lpstr>
      <vt:lpstr>MODELO DE GESTIÓN UNIDAD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UCAI - DPIR</dc:title>
  <dc:creator>Marjolaine Celis</dc:creator>
  <cp:lastModifiedBy>Juan Veragua Segura</cp:lastModifiedBy>
  <cp:revision>432</cp:revision>
  <cp:lastPrinted>2023-11-08T11:46:25Z</cp:lastPrinted>
  <dcterms:created xsi:type="dcterms:W3CDTF">2021-03-08T15:43:14Z</dcterms:created>
  <dcterms:modified xsi:type="dcterms:W3CDTF">2024-08-07T13:31:51Z</dcterms:modified>
</cp:coreProperties>
</file>