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316" r:id="rId2"/>
    <p:sldId id="455" r:id="rId3"/>
    <p:sldId id="494" r:id="rId4"/>
    <p:sldId id="504" r:id="rId5"/>
    <p:sldId id="501" r:id="rId6"/>
    <p:sldId id="505" r:id="rId7"/>
    <p:sldId id="499" r:id="rId8"/>
    <p:sldId id="502" r:id="rId9"/>
    <p:sldId id="510" r:id="rId10"/>
    <p:sldId id="503" r:id="rId11"/>
    <p:sldId id="508" r:id="rId12"/>
    <p:sldId id="480" r:id="rId13"/>
    <p:sldId id="420" r:id="rId14"/>
    <p:sldId id="467" r:id="rId15"/>
    <p:sldId id="479" r:id="rId16"/>
    <p:sldId id="464" r:id="rId17"/>
    <p:sldId id="468" r:id="rId18"/>
    <p:sldId id="476" r:id="rId19"/>
    <p:sldId id="470" r:id="rId20"/>
    <p:sldId id="454" r:id="rId21"/>
    <p:sldId id="488" r:id="rId22"/>
    <p:sldId id="489" r:id="rId23"/>
    <p:sldId id="487" r:id="rId24"/>
    <p:sldId id="403" r:id="rId25"/>
    <p:sldId id="404" r:id="rId26"/>
    <p:sldId id="484" r:id="rId27"/>
    <p:sldId id="498" r:id="rId28"/>
    <p:sldId id="492" r:id="rId29"/>
    <p:sldId id="361" r:id="rId30"/>
    <p:sldId id="472" r:id="rId31"/>
    <p:sldId id="495" r:id="rId32"/>
    <p:sldId id="496" r:id="rId33"/>
    <p:sldId id="474" r:id="rId34"/>
    <p:sldId id="437" r:id="rId35"/>
    <p:sldId id="438" r:id="rId36"/>
    <p:sldId id="490" r:id="rId37"/>
    <p:sldId id="443" r:id="rId38"/>
    <p:sldId id="485" r:id="rId39"/>
    <p:sldId id="497" r:id="rId40"/>
    <p:sldId id="440" r:id="rId41"/>
    <p:sldId id="441" r:id="rId42"/>
    <p:sldId id="444" r:id="rId43"/>
    <p:sldId id="445" r:id="rId44"/>
    <p:sldId id="453" r:id="rId45"/>
    <p:sldId id="446" r:id="rId46"/>
    <p:sldId id="475" r:id="rId47"/>
    <p:sldId id="451" r:id="rId48"/>
    <p:sldId id="456" r:id="rId49"/>
    <p:sldId id="473" r:id="rId50"/>
    <p:sldId id="506" r:id="rId51"/>
    <p:sldId id="507" r:id="rId52"/>
    <p:sldId id="394" r:id="rId53"/>
    <p:sldId id="399" r:id="rId54"/>
    <p:sldId id="509" r:id="rId55"/>
  </p:sldIdLst>
  <p:sldSz cx="9144000" cy="5143500" type="screen16x9"/>
  <p:notesSz cx="7010400" cy="11125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 Sanchez" initials="OSD" lastIdx="3" clrIdx="0">
    <p:extLst>
      <p:ext uri="{19B8F6BF-5375-455C-9EA6-DF929625EA0E}">
        <p15:presenceInfo xmlns:p15="http://schemas.microsoft.com/office/powerpoint/2012/main" userId="Olga Sanche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800"/>
    <a:srgbClr val="D6D6D6"/>
    <a:srgbClr val="D5D8DA"/>
    <a:srgbClr val="D8D7D5"/>
    <a:srgbClr val="CBCBCB"/>
    <a:srgbClr val="D9D9D9"/>
    <a:srgbClr val="ED7D31"/>
    <a:srgbClr val="E7E5E6"/>
    <a:srgbClr val="EDECEC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5585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5585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73A49-994B-4407-83C7-1FA02F6835B6}" type="datetimeFigureOut">
              <a:rPr lang="es-CL" smtClean="0"/>
              <a:t>04-02-2025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10566661"/>
            <a:ext cx="3038475" cy="5585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9" y="10566661"/>
            <a:ext cx="3038475" cy="5585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ACCDB-6077-44B3-82B9-544EB0AC229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57254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-201613" y="833438"/>
            <a:ext cx="7415213" cy="4171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5284470"/>
            <a:ext cx="5608320" cy="500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69379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9880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a3a867f825_1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3200" y="833438"/>
            <a:ext cx="7416800" cy="4171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a3a867f825_1_648:notes"/>
          <p:cNvSpPr txBox="1">
            <a:spLocks noGrp="1"/>
          </p:cNvSpPr>
          <p:nvPr>
            <p:ph type="body" idx="1"/>
          </p:nvPr>
        </p:nvSpPr>
        <p:spPr>
          <a:xfrm>
            <a:off x="701040" y="5284470"/>
            <a:ext cx="5608320" cy="500634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5198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19110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a3a867f825_1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a3a867f825_1_64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324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B59FCF8C-2C6C-70F2-C45E-BA0EEA5EA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a3a867f825_1_648:notes">
            <a:extLst>
              <a:ext uri="{FF2B5EF4-FFF2-40B4-BE49-F238E27FC236}">
                <a16:creationId xmlns:a16="http://schemas.microsoft.com/office/drawing/2014/main" id="{BC973216-021A-1B6B-A6CB-F6216CF280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a3a867f825_1_648:notes">
            <a:extLst>
              <a:ext uri="{FF2B5EF4-FFF2-40B4-BE49-F238E27FC236}">
                <a16:creationId xmlns:a16="http://schemas.microsoft.com/office/drawing/2014/main" id="{88872012-BB71-A92D-3D84-8679EC9784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0008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156F83F6-9878-AE14-8698-00C35D832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a3a867f825_1_648:notes">
            <a:extLst>
              <a:ext uri="{FF2B5EF4-FFF2-40B4-BE49-F238E27FC236}">
                <a16:creationId xmlns:a16="http://schemas.microsoft.com/office/drawing/2014/main" id="{AE8C411D-997A-8D10-30AA-02A4FC62C0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a3a867f825_1_648:notes">
            <a:extLst>
              <a:ext uri="{FF2B5EF4-FFF2-40B4-BE49-F238E27FC236}">
                <a16:creationId xmlns:a16="http://schemas.microsoft.com/office/drawing/2014/main" id="{DF46C1F0-F78E-75A8-6CB1-1420E7B3B2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569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a3a867f825_1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a3a867f825_1_64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11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3" y="411475"/>
            <a:ext cx="4569001" cy="8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03" y="1234975"/>
            <a:ext cx="26892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A4B2-34DA-42A6-AAE6-E58641F2C8C8}" type="datetimeFigureOut">
              <a:rPr lang="es-CL" smtClean="0"/>
              <a:t>04-02-2025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3911D-1A18-42B0-BB74-467DFEFC13D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44564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311701" y="445025"/>
            <a:ext cx="85206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11" lvl="0" indent="-317508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1"/>
            </a:lvl1pPr>
            <a:lvl2pPr marL="914422" lvl="1" indent="-304807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35" lvl="2" indent="-304807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46" lvl="3" indent="-304807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57" lvl="4" indent="-304807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68" lvl="5" indent="-304807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81" lvl="6" indent="-304807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92" lvl="7" indent="-304807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903" lvl="8" indent="-304807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11" lvl="0" indent="-317508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1"/>
            </a:lvl1pPr>
            <a:lvl2pPr marL="914422" lvl="1" indent="-304807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35" lvl="2" indent="-304807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46" lvl="3" indent="-304807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57" lvl="4" indent="-304807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68" lvl="5" indent="-304807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81" lvl="6" indent="-304807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92" lvl="7" indent="-304807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903" lvl="8" indent="-304807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4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11" lvl="0" indent="-30480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22" lvl="1" indent="-304807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35" lvl="2" indent="-304807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46" lvl="3" indent="-304807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57" lvl="4" indent="-304807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68" lvl="5" indent="-304807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81" lvl="6" indent="-304807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92" lvl="7" indent="-304807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903" lvl="8" indent="-304807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90249" y="450150"/>
            <a:ext cx="6367801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1"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265501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1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65501" y="2803076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939503" y="724075"/>
            <a:ext cx="3837001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11" lvl="0" indent="-34290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22" lvl="1" indent="-31750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35" lvl="2" indent="-317508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46" lvl="3" indent="-317508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57" lvl="4" indent="-31750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68" lvl="5" indent="-317508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81" lvl="6" indent="-317508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92" lvl="7" indent="-31750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903" lvl="8" indent="-317508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11" lvl="0" indent="-22860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311701" y="1106125"/>
            <a:ext cx="8520601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311701" y="3152225"/>
            <a:ext cx="8520601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11" lvl="0" indent="-34290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22" lvl="1" indent="-317508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35" lvl="2" indent="-317508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46" lvl="3" indent="-317508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57" lvl="4" indent="-317508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68" lvl="5" indent="-317508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81" lvl="6" indent="-317508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92" lvl="7" indent="-317508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903" lvl="8" indent="-317508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1" y="445025"/>
            <a:ext cx="85206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8520601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"/>
              <a:buChar char="●"/>
              <a:defRPr sz="1800"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○"/>
              <a:defRPr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■"/>
              <a:defRPr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●"/>
              <a:defRPr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○"/>
              <a:defRPr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■"/>
              <a:defRPr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●"/>
              <a:defRPr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○"/>
              <a:defRPr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Fira Sans"/>
              <a:buChar char="■"/>
              <a:defRPr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 userDrawn="1">
          <p15:clr>
            <a:srgbClr val="EA4335"/>
          </p15:clr>
        </p15:guide>
        <p15:guide id="2" pos="5472" userDrawn="1">
          <p15:clr>
            <a:srgbClr val="EA4335"/>
          </p15:clr>
        </p15:guide>
        <p15:guide id="3" orient="horz" pos="259" userDrawn="1">
          <p15:clr>
            <a:srgbClr val="EA4335"/>
          </p15:clr>
        </p15:guide>
        <p15:guide id="4" orient="horz" pos="2981" userDrawn="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hyperlink" Target="https://todossomosclientes.blogspot.com/2017/12/como-pedir-un-aumento-de-sueldo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todossomosclientes.blogspot.com/2017/12/como-pedir-un-aumento-de-sueldo.htm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veragua@gorebiobioc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678781" y="4370787"/>
            <a:ext cx="5840016" cy="64293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s-ES" sz="240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www.goredelosrios.cl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093747" y="4632919"/>
            <a:ext cx="2027429" cy="4987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601" b="1">
                <a:solidFill>
                  <a:schemeClr val="bg1"/>
                </a:solidFill>
                <a:cs typeface="Leelawadee" panose="020B0502040204020203" pitchFamily="34" charset="-34"/>
              </a:rPr>
              <a:t>VALDIVIA, 31 DE JULIO DE 2023</a:t>
            </a:r>
          </a:p>
          <a:p>
            <a:pPr algn="r"/>
            <a:r>
              <a:rPr lang="es-CL" sz="601" b="1">
                <a:solidFill>
                  <a:schemeClr val="bg1"/>
                </a:solidFill>
                <a:cs typeface="Leelawadee" panose="020B0502040204020203" pitchFamily="34" charset="-34"/>
              </a:rPr>
              <a:t>JUAN CARLOS VERAGUA SEGURA</a:t>
            </a:r>
          </a:p>
          <a:p>
            <a:pPr algn="r"/>
            <a:r>
              <a:rPr lang="es-CL" sz="601" b="1">
                <a:solidFill>
                  <a:schemeClr val="bg1"/>
                </a:solidFill>
                <a:cs typeface="Leelawadee" panose="020B0502040204020203" pitchFamily="34" charset="-34"/>
              </a:rPr>
              <a:t>JEFE UNIDAD DE CONTROL Y AUDITORÍA INTERNA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DD79268-DBC5-404D-9DE1-1B00094AB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19"/>
            <a:ext cx="9144000" cy="5143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733393F-758B-491E-966D-A52DDDE1E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23" y="152181"/>
            <a:ext cx="791161" cy="1087845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DAFC37-C9F5-41D5-A501-6A864EF35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389" y="3047477"/>
            <a:ext cx="6446510" cy="135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40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ea typeface="ヒラギノ角ゴ Pro W3" charset="-128"/>
                <a:cs typeface="Calibri"/>
              </a:rPr>
              <a:t>4°INFORME TRIMESTRAL</a:t>
            </a:r>
            <a:endParaRPr lang="es-ES" sz="4000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/>
              <a:ea typeface="ヒラギノ角ゴ Pro W3" charset="-128"/>
              <a:cs typeface="Calibri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+mn-ea"/>
                <a:cs typeface="+mn-cs"/>
              </a:rPr>
              <a:t>AVANCE PRESUPUESTARIO 2024</a:t>
            </a:r>
          </a:p>
          <a:p>
            <a:pPr algn="just"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105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Juan Carlos Veragua Segura</a:t>
            </a:r>
          </a:p>
          <a:p>
            <a:pPr algn="just"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105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Jefe de Control</a:t>
            </a:r>
          </a:p>
          <a:p>
            <a:pPr algn="just"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105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Concepción, al 4 de Febrero del 2025</a:t>
            </a:r>
            <a:endParaRPr lang="es-ES" sz="1050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2100" b="1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990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11213C-E93A-DAB1-8381-E48286F5C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72089C77-828A-73AA-2647-BB755EB08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5835" cy="51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1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F26E8-960A-322B-40DC-B252C02EB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Gráfico, Gráfico de barras&#10;&#10;El contenido generado por inteligencia artificial puede ser incorrecto.">
            <a:extLst>
              <a:ext uri="{FF2B5EF4-FFF2-40B4-BE49-F238E27FC236}">
                <a16:creationId xmlns:a16="http://schemas.microsoft.com/office/drawing/2014/main" id="{DA68A542-46CD-19AD-779A-50741B239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6" y="1149959"/>
            <a:ext cx="7125890" cy="380798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A18FA5-0E6F-4A14-EA24-A46478F39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Texto, Aplicación&#10;&#10;El contenido generado por inteligencia artificial puede ser incorrecto.">
            <a:extLst>
              <a:ext uri="{FF2B5EF4-FFF2-40B4-BE49-F238E27FC236}">
                <a16:creationId xmlns:a16="http://schemas.microsoft.com/office/drawing/2014/main" id="{6DB3A804-DFD5-186D-2F1C-3E72EA72C5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80" r="-172" b="82769"/>
          <a:stretch/>
        </p:blipFill>
        <p:spPr>
          <a:xfrm>
            <a:off x="0" y="0"/>
            <a:ext cx="9151511" cy="88897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67E20DC-E0F7-6421-6F77-8FE292F0CC02}"/>
              </a:ext>
            </a:extLst>
          </p:cNvPr>
          <p:cNvSpPr txBox="1"/>
          <p:nvPr/>
        </p:nvSpPr>
        <p:spPr>
          <a:xfrm>
            <a:off x="201540" y="2693755"/>
            <a:ext cx="2170291" cy="51077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M$ 111.513.098</a:t>
            </a:r>
            <a:endParaRPr lang="es-CL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06F921B-052C-8981-7382-1551A67E8E9B}"/>
              </a:ext>
            </a:extLst>
          </p:cNvPr>
          <p:cNvSpPr txBox="1"/>
          <p:nvPr/>
        </p:nvSpPr>
        <p:spPr>
          <a:xfrm>
            <a:off x="202180" y="1912085"/>
            <a:ext cx="220032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Presupuesto Inicial Año 2024</a:t>
            </a:r>
            <a:endParaRPr lang="es-E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15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1C2CA3-326C-4898-B287-8B4D1AE37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err="1"/>
              <a:t>Analisis</a:t>
            </a:r>
            <a:r>
              <a:rPr lang="es-MX"/>
              <a:t> del Gasto por tipología, sector y localidad</a:t>
            </a:r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E23B05-762F-4679-B263-F77A38DD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8C156EA-539B-424C-A734-8CBC98EE6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61" y="2810107"/>
            <a:ext cx="6529836" cy="179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ヒラギノ角ゴ Pro W3" charset="-128"/>
                <a:cs typeface="Calibri" panose="020F0502020204030204" pitchFamily="34" charset="0"/>
              </a:rPr>
              <a:t>Ejecución Presupuestaria</a:t>
            </a: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ヒラギノ角ゴ Pro W3" charset="-128"/>
                <a:cs typeface="Calibri" panose="020F0502020204030204" pitchFamily="34" charset="0"/>
              </a:rPr>
              <a:t>Programa de Funcionamiento</a:t>
            </a:r>
            <a:endParaRPr lang="es-ES" sz="27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+mn-ea"/>
              <a:cs typeface="+mn-cs"/>
            </a:endParaRPr>
          </a:p>
          <a:p>
            <a:pPr algn="just"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1800" kern="120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Cuarto Trimestre año 2024</a:t>
            </a: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2100" b="1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8B5C6B2-0AFC-4742-B895-117B04ACF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604" y="147167"/>
            <a:ext cx="572014" cy="101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3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DB0D50A5-84C2-4F7A-B3BA-404075AE8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  <a14:imgEffect>
                      <a14:brightnessContrast bright="2000" contrast="-8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76547" y="1872145"/>
            <a:ext cx="5112328" cy="2901246"/>
          </a:xfrm>
          <a:prstGeom prst="rect">
            <a:avLst/>
          </a:prstGeom>
          <a:ln>
            <a:noFill/>
          </a:ln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64FFDDAC-0589-480F-804F-F926A1C6C2B0}"/>
              </a:ext>
            </a:extLst>
          </p:cNvPr>
          <p:cNvSpPr/>
          <p:nvPr/>
        </p:nvSpPr>
        <p:spPr>
          <a:xfrm>
            <a:off x="4134749" y="1984738"/>
            <a:ext cx="4200293" cy="25733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C960EB-A788-4AA1-ACE2-E012821A1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166" y="366413"/>
            <a:ext cx="3972817" cy="4488085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4049800" y="1251774"/>
            <a:ext cx="2162907" cy="523220"/>
          </a:xfrm>
          <a:prstGeom prst="rect">
            <a:avLst/>
          </a:prstGeom>
          <a:solidFill>
            <a:srgbClr val="7CA800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L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M$ 8.381.648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054122" y="550317"/>
            <a:ext cx="216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Presupuesto Inicial </a:t>
            </a:r>
          </a:p>
          <a:p>
            <a:pPr algn="ctr"/>
            <a:r>
              <a:rPr lang="es-CL" sz="2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Ley 2024</a:t>
            </a:r>
          </a:p>
        </p:txBody>
      </p:sp>
      <p:sp>
        <p:nvSpPr>
          <p:cNvPr id="7" name="Google Shape;517;p28"/>
          <p:cNvSpPr txBox="1">
            <a:spLocks/>
          </p:cNvSpPr>
          <p:nvPr/>
        </p:nvSpPr>
        <p:spPr>
          <a:xfrm>
            <a:off x="0" y="0"/>
            <a:ext cx="9144000" cy="3664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 GASTOS DE FUNCIONAMIENTO</a:t>
            </a:r>
          </a:p>
        </p:txBody>
      </p:sp>
      <p:sp>
        <p:nvSpPr>
          <p:cNvPr id="9" name="Flecha derecha 8"/>
          <p:cNvSpPr/>
          <p:nvPr/>
        </p:nvSpPr>
        <p:spPr>
          <a:xfrm>
            <a:off x="6104472" y="901178"/>
            <a:ext cx="700322" cy="387267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89D9B10-832B-46D5-93A0-5160F39AD666}"/>
              </a:ext>
            </a:extLst>
          </p:cNvPr>
          <p:cNvSpPr txBox="1"/>
          <p:nvPr/>
        </p:nvSpPr>
        <p:spPr>
          <a:xfrm>
            <a:off x="5162243" y="1989902"/>
            <a:ext cx="21184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M$2.576.656</a:t>
            </a:r>
            <a:endParaRPr lang="es-CL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  <a:p>
            <a:pPr algn="ctr"/>
            <a:r>
              <a:rPr lang="es-C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AUMENTO DESDE PRESUPUESTO INICIAL 2024</a:t>
            </a:r>
          </a:p>
          <a:p>
            <a:pPr algn="ctr"/>
            <a:r>
              <a:rPr lang="es-CL" sz="2000" b="1" dirty="0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30.7%</a:t>
            </a:r>
          </a:p>
          <a:p>
            <a:pPr algn="ctr"/>
            <a:endParaRPr lang="es-CL" sz="2000" b="1" dirty="0">
              <a:solidFill>
                <a:srgbClr val="7CA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  <a:p>
            <a:pPr algn="ctr"/>
            <a:r>
              <a:rPr lang="es-C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M$1.794.560</a:t>
            </a:r>
          </a:p>
          <a:p>
            <a:pPr algn="ctr"/>
            <a:r>
              <a:rPr lang="es-CL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NO TRANSFERIDOS</a:t>
            </a:r>
          </a:p>
          <a:p>
            <a:pPr algn="ctr"/>
            <a:endParaRPr lang="es-CL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A22F5C0-2623-4D60-B17C-C2A1EB91BBC2}"/>
              </a:ext>
            </a:extLst>
          </p:cNvPr>
          <p:cNvSpPr txBox="1"/>
          <p:nvPr/>
        </p:nvSpPr>
        <p:spPr>
          <a:xfrm>
            <a:off x="6550228" y="547235"/>
            <a:ext cx="230985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Presupuesto Final 2024</a:t>
            </a:r>
            <a:endParaRPr lang="es-CL" sz="200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DE0E474-7099-4C23-8D9B-7A23ACCB1DD7}"/>
              </a:ext>
            </a:extLst>
          </p:cNvPr>
          <p:cNvSpPr txBox="1"/>
          <p:nvPr/>
        </p:nvSpPr>
        <p:spPr>
          <a:xfrm>
            <a:off x="6563984" y="1243632"/>
            <a:ext cx="2157116" cy="530454"/>
          </a:xfrm>
          <a:prstGeom prst="rect">
            <a:avLst/>
          </a:prstGeom>
          <a:solidFill>
            <a:srgbClr val="7CA800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L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M$ 10.958.304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4DF2C7C-E343-D381-C4CD-8B5A091E6203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862925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17;p28">
            <a:extLst>
              <a:ext uri="{FF2B5EF4-FFF2-40B4-BE49-F238E27FC236}">
                <a16:creationId xmlns:a16="http://schemas.microsoft.com/office/drawing/2014/main" id="{7D4C7871-105A-4A6C-B0A7-55F2E4AABE1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664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 GASTOS DE FUNCIONAMIENTO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1173E2E-75C3-4333-A7F9-FC0FA4BB82CC}"/>
              </a:ext>
            </a:extLst>
          </p:cNvPr>
          <p:cNvSpPr txBox="1"/>
          <p:nvPr/>
        </p:nvSpPr>
        <p:spPr>
          <a:xfrm>
            <a:off x="7190570" y="2626929"/>
            <a:ext cx="1705263" cy="72958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Cumplimiento Gasto</a:t>
            </a:r>
            <a:endParaRPr lang="es-ES"/>
          </a:p>
        </p:txBody>
      </p:sp>
      <p:pic>
        <p:nvPicPr>
          <p:cNvPr id="4" name="Imagen 3" descr="Gráfico, Gráfico de barras&#10;&#10;El contenido generado por inteligencia artificial puede ser incorrecto.">
            <a:extLst>
              <a:ext uri="{FF2B5EF4-FFF2-40B4-BE49-F238E27FC236}">
                <a16:creationId xmlns:a16="http://schemas.microsoft.com/office/drawing/2014/main" id="{710C0FEE-2898-D2DD-767E-E6C863F1CD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45" b="1031"/>
          <a:stretch/>
        </p:blipFill>
        <p:spPr>
          <a:xfrm>
            <a:off x="76211" y="542563"/>
            <a:ext cx="6871972" cy="41668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B671F6-9BFB-1A86-E934-F606EFCF4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876" y="1283584"/>
            <a:ext cx="1906930" cy="109332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5A49722-C4F6-CC7F-E75D-919D503A41D7}"/>
              </a:ext>
            </a:extLst>
          </p:cNvPr>
          <p:cNvSpPr txBox="1"/>
          <p:nvPr/>
        </p:nvSpPr>
        <p:spPr>
          <a:xfrm>
            <a:off x="449036" y="8164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530054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El contenido generado por inteligencia artificial puede ser incorrecto.">
            <a:extLst>
              <a:ext uri="{FF2B5EF4-FFF2-40B4-BE49-F238E27FC236}">
                <a16:creationId xmlns:a16="http://schemas.microsoft.com/office/drawing/2014/main" id="{9D19E372-ABB3-0456-4F22-F95BBD82A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9" y="366117"/>
            <a:ext cx="9145316" cy="4777383"/>
          </a:xfrm>
          <a:prstGeom prst="rect">
            <a:avLst/>
          </a:prstGeom>
        </p:spPr>
      </p:pic>
      <p:sp>
        <p:nvSpPr>
          <p:cNvPr id="9" name="Google Shape;517;p28">
            <a:extLst>
              <a:ext uri="{FF2B5EF4-FFF2-40B4-BE49-F238E27FC236}">
                <a16:creationId xmlns:a16="http://schemas.microsoft.com/office/drawing/2014/main" id="{7D4C7871-105A-4A6C-B0A7-55F2E4AABE1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664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 GASTOS DE FUNCIONAMIENTO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F2B7576-7277-40CB-AEE7-B4CD2DDF1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73" y="3779457"/>
            <a:ext cx="1364042" cy="136404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A87A59B-217F-6653-B7F7-30942F9A751E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99331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El contenido generado por inteligencia artificial puede ser incorrecto.">
            <a:extLst>
              <a:ext uri="{FF2B5EF4-FFF2-40B4-BE49-F238E27FC236}">
                <a16:creationId xmlns:a16="http://schemas.microsoft.com/office/drawing/2014/main" id="{445CAECA-D774-BDF1-D7BD-FD0FB84AD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8" y="366117"/>
            <a:ext cx="9148616" cy="4777383"/>
          </a:xfrm>
          <a:prstGeom prst="rect">
            <a:avLst/>
          </a:prstGeom>
        </p:spPr>
      </p:pic>
      <p:sp>
        <p:nvSpPr>
          <p:cNvPr id="9" name="Google Shape;517;p28">
            <a:extLst>
              <a:ext uri="{FF2B5EF4-FFF2-40B4-BE49-F238E27FC236}">
                <a16:creationId xmlns:a16="http://schemas.microsoft.com/office/drawing/2014/main" id="{902C0DD3-489B-4169-AF70-8D15F66F6EB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664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 GASTOS DE FUNCIONAMIENTO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446A378-A132-4D36-8802-01E2909CA4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39"/>
          <a:stretch/>
        </p:blipFill>
        <p:spPr>
          <a:xfrm>
            <a:off x="5201946" y="4101624"/>
            <a:ext cx="1773229" cy="87324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2E23997-0DAD-A201-4E69-3D1AF08A6FDE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935175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17;p28">
            <a:extLst>
              <a:ext uri="{FF2B5EF4-FFF2-40B4-BE49-F238E27FC236}">
                <a16:creationId xmlns:a16="http://schemas.microsoft.com/office/drawing/2014/main" id="{04F2CA43-6F78-41B9-AF21-49FCA48DD2C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664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 GASTOS DE FUNCIONAMIENTO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13D4B3-2538-B599-BA75-319871FD9943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  <p:pic>
        <p:nvPicPr>
          <p:cNvPr id="3" name="Imagen 2" descr="Interfaz de usuario gráfica, Diagrama&#10;&#10;El contenido generado por inteligencia artificial puede ser incorrecto.">
            <a:extLst>
              <a:ext uri="{FF2B5EF4-FFF2-40B4-BE49-F238E27FC236}">
                <a16:creationId xmlns:a16="http://schemas.microsoft.com/office/drawing/2014/main" id="{4C748B1E-DC38-1981-B578-057310730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" y="366117"/>
            <a:ext cx="9139200" cy="477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96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El contenido generado por inteligencia artificial puede ser incorrecto.">
            <a:extLst>
              <a:ext uri="{FF2B5EF4-FFF2-40B4-BE49-F238E27FC236}">
                <a16:creationId xmlns:a16="http://schemas.microsoft.com/office/drawing/2014/main" id="{9B41A3F6-7B86-6D3F-A2B1-F528B62A1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" y="366117"/>
            <a:ext cx="9142774" cy="4777383"/>
          </a:xfrm>
          <a:prstGeom prst="rect">
            <a:avLst/>
          </a:prstGeom>
        </p:spPr>
      </p:pic>
      <p:sp>
        <p:nvSpPr>
          <p:cNvPr id="9" name="Google Shape;517;p28">
            <a:extLst>
              <a:ext uri="{FF2B5EF4-FFF2-40B4-BE49-F238E27FC236}">
                <a16:creationId xmlns:a16="http://schemas.microsoft.com/office/drawing/2014/main" id="{04F2CA43-6F78-41B9-AF21-49FCA48DD2C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664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 GASTOS DE FUNCIONAMIENTO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ADF0284-1713-3BA0-3A10-2E1B740313A5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3646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El contenido generado por inteligencia artificial puede ser incorrecto.">
            <a:extLst>
              <a:ext uri="{FF2B5EF4-FFF2-40B4-BE49-F238E27FC236}">
                <a16:creationId xmlns:a16="http://schemas.microsoft.com/office/drawing/2014/main" id="{3F4BBB12-A4EA-9231-56CF-81BEA04AD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" y="366117"/>
            <a:ext cx="9141128" cy="471487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3B77FC-F732-4E99-8243-3D4E3480C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955" y="3454071"/>
            <a:ext cx="2597539" cy="1629956"/>
          </a:xfrm>
          <a:prstGeom prst="rect">
            <a:avLst/>
          </a:prstGeom>
        </p:spPr>
      </p:pic>
      <p:sp>
        <p:nvSpPr>
          <p:cNvPr id="12" name="Google Shape;517;p28">
            <a:extLst>
              <a:ext uri="{FF2B5EF4-FFF2-40B4-BE49-F238E27FC236}">
                <a16:creationId xmlns:a16="http://schemas.microsoft.com/office/drawing/2014/main" id="{29ACE4C8-BE5C-449C-8306-B33ACA42694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664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 GASTOS DE FUNCIONAMIENTO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76F665D-4BB6-921C-A230-BD32F9D5EF1B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46023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1C2CA3-326C-4898-B287-8B4D1AE37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err="1"/>
              <a:t>Analisis</a:t>
            </a:r>
            <a:r>
              <a:rPr lang="es-MX"/>
              <a:t> del Gasto por tipología, sector y localidad</a:t>
            </a:r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E23B05-762F-4679-B263-F77A38DD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8C156EA-539B-424C-A734-8CBC98EE6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95" y="1085385"/>
            <a:ext cx="4988312" cy="337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 algn="just"/>
            <a:r>
              <a:rPr lang="es-CL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La entrega de este informe trimestral, busca ser una herramienta de gestión y transparencia para la toma de decisiones de la Administración y del Consejo Regional, ya que contiene una mirada independiente de los procesos de inversión y de funcionamiento con el objetivo de controlar y supervisar la eficiente ejecución del gasto del Gobierno Regional para sus diferentes programas de financiamiento, y de los compromisos que puedan afectar su presupuesto y posición financiera en ejercicios presupuestarios futuros. </a:t>
            </a:r>
            <a:endParaRPr lang="es-CL" sz="11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2100" b="1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8B5C6B2-0AFC-4742-B895-117B04ACF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604" y="147167"/>
            <a:ext cx="572014" cy="101011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9107077-250D-48BC-AA80-128E1E0FDAD4}"/>
              </a:ext>
            </a:extLst>
          </p:cNvPr>
          <p:cNvSpPr/>
          <p:nvPr/>
        </p:nvSpPr>
        <p:spPr>
          <a:xfrm>
            <a:off x="5499210" y="3653308"/>
            <a:ext cx="3444798" cy="1070871"/>
          </a:xfrm>
          <a:prstGeom prst="rect">
            <a:avLst/>
          </a:prstGeom>
          <a:solidFill>
            <a:schemeClr val="accent2">
              <a:lumMod val="40000"/>
              <a:lumOff val="60000"/>
              <a:alpha val="67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L" sz="1600">
                <a:solidFill>
                  <a:srgbClr val="FFFF00"/>
                </a:solidFill>
                <a:latin typeface="Bahnschrift Condensed"/>
                <a:ea typeface="Calibri"/>
                <a:cs typeface="Times New Roman"/>
              </a:rPr>
              <a:t>4° Informe Trimestral </a:t>
            </a:r>
          </a:p>
          <a:p>
            <a:pPr algn="ctr"/>
            <a:r>
              <a:rPr lang="es-CL" sz="1600">
                <a:solidFill>
                  <a:srgbClr val="FFFF0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Avance del Ejercicio Presupuestario</a:t>
            </a:r>
          </a:p>
          <a:p>
            <a:pPr algn="ctr"/>
            <a:endParaRPr lang="es-CL" sz="1600">
              <a:solidFill>
                <a:srgbClr val="FFFF00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s-CL" sz="1600">
                <a:solidFill>
                  <a:srgbClr val="FFFF00"/>
                </a:solidFill>
                <a:latin typeface="Bahnschrift Condensed"/>
                <a:ea typeface="Calibri"/>
                <a:cs typeface="Times New Roman"/>
              </a:rPr>
              <a:t>01 de octubre - 31 de diciembre de 2024</a:t>
            </a:r>
            <a:r>
              <a:rPr lang="es-CL" sz="1600">
                <a:solidFill>
                  <a:srgbClr val="88B800"/>
                </a:solidFill>
                <a:latin typeface="Bahnschrift Condensed"/>
                <a:ea typeface="Calibri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0244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8ADD840-B0A9-4351-A461-E6119F24A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8C156EA-539B-424C-A734-8CBC98EE6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61" y="2810107"/>
            <a:ext cx="6529836" cy="179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ヒラギノ角ゴ Pro W3" charset="-128"/>
                <a:cs typeface="Calibri" panose="020F0502020204030204" pitchFamily="34" charset="0"/>
              </a:rPr>
              <a:t>Presupuesto de Inversión Regional</a:t>
            </a: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ヒラギノ角ゴ Pro W3" charset="-128"/>
                <a:cs typeface="Calibri" panose="020F0502020204030204" pitchFamily="34" charset="0"/>
              </a:rPr>
              <a:t>Carteras de Iniciativas de Inversión</a:t>
            </a:r>
            <a:endParaRPr lang="es-ES" sz="27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+mn-ea"/>
              <a:cs typeface="+mn-cs"/>
            </a:endParaRPr>
          </a:p>
          <a:p>
            <a:pPr algn="just"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1800" kern="120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Cuarto Trimestre año 2024</a:t>
            </a: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2100" b="1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8B5C6B2-0AFC-4742-B895-117B04ACF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604" y="147167"/>
            <a:ext cx="572014" cy="101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93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55AC96BC-ADE1-4EE5-8A0C-1A027BB9F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  <a14:imgEffect>
                      <a14:brightnessContrast bright="2000" contrast="-8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76547" y="1872145"/>
            <a:ext cx="5112328" cy="2901246"/>
          </a:xfrm>
          <a:prstGeom prst="rect">
            <a:avLst/>
          </a:prstGeom>
          <a:ln>
            <a:noFill/>
          </a:ln>
        </p:spPr>
      </p:pic>
      <p:sp>
        <p:nvSpPr>
          <p:cNvPr id="27" name="CuadroTexto 26"/>
          <p:cNvSpPr txBox="1"/>
          <p:nvPr/>
        </p:nvSpPr>
        <p:spPr>
          <a:xfrm>
            <a:off x="3684783" y="1309955"/>
            <a:ext cx="2170291" cy="510778"/>
          </a:xfrm>
          <a:prstGeom prst="roundRect">
            <a:avLst/>
          </a:prstGeom>
          <a:solidFill>
            <a:srgbClr val="7CA800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L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M$ 111.513.098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669765" y="563057"/>
            <a:ext cx="220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Presupuesto Inicial</a:t>
            </a:r>
          </a:p>
          <a:p>
            <a:pPr algn="ctr"/>
            <a:r>
              <a:rPr lang="es-CL" sz="2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Ley 2024</a:t>
            </a:r>
          </a:p>
        </p:txBody>
      </p:sp>
      <p:sp>
        <p:nvSpPr>
          <p:cNvPr id="7" name="Google Shape;517;p28"/>
          <p:cNvSpPr txBox="1">
            <a:spLocks/>
          </p:cNvSpPr>
          <p:nvPr/>
        </p:nvSpPr>
        <p:spPr>
          <a:xfrm>
            <a:off x="0" y="0"/>
            <a:ext cx="9144000" cy="3664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E332B2-1FB6-45C0-8179-54AB3425A0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4"/>
          <a:stretch/>
        </p:blipFill>
        <p:spPr>
          <a:xfrm>
            <a:off x="58503" y="366413"/>
            <a:ext cx="3552759" cy="41122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6182D1C-BA64-4089-B9BD-CB75A54AAB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3" t="18643" r="3263" b="16069"/>
          <a:stretch/>
        </p:blipFill>
        <p:spPr>
          <a:xfrm>
            <a:off x="58503" y="4404189"/>
            <a:ext cx="3494256" cy="499706"/>
          </a:xfrm>
          <a:prstGeom prst="rect">
            <a:avLst/>
          </a:prstGeom>
        </p:spPr>
      </p:pic>
      <p:sp>
        <p:nvSpPr>
          <p:cNvPr id="10" name="Flecha derecha 8">
            <a:extLst>
              <a:ext uri="{FF2B5EF4-FFF2-40B4-BE49-F238E27FC236}">
                <a16:creationId xmlns:a16="http://schemas.microsoft.com/office/drawing/2014/main" id="{45F34C34-1F40-44E8-828F-E4E392C5A9D4}"/>
              </a:ext>
            </a:extLst>
          </p:cNvPr>
          <p:cNvSpPr/>
          <p:nvPr/>
        </p:nvSpPr>
        <p:spPr>
          <a:xfrm>
            <a:off x="6098330" y="1371710"/>
            <a:ext cx="700322" cy="387267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820DAE-F4AB-4B63-B2A8-2BB503A7A68C}"/>
              </a:ext>
            </a:extLst>
          </p:cNvPr>
          <p:cNvSpPr txBox="1"/>
          <p:nvPr/>
        </p:nvSpPr>
        <p:spPr>
          <a:xfrm>
            <a:off x="6892199" y="598292"/>
            <a:ext cx="230985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Presupuesto Final 2024</a:t>
            </a:r>
            <a:endParaRPr lang="es-ES">
              <a:solidFill>
                <a:schemeClr val="accent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28E9D37-8D80-493B-A2BF-A6A088D78DC0}"/>
              </a:ext>
            </a:extLst>
          </p:cNvPr>
          <p:cNvSpPr txBox="1"/>
          <p:nvPr/>
        </p:nvSpPr>
        <p:spPr>
          <a:xfrm>
            <a:off x="6915206" y="1309955"/>
            <a:ext cx="2170291" cy="510778"/>
          </a:xfrm>
          <a:prstGeom prst="roundRect">
            <a:avLst/>
          </a:prstGeom>
          <a:solidFill>
            <a:srgbClr val="7CA800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M$ 110.828.177</a:t>
            </a:r>
            <a:endParaRPr lang="es-CL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072842BD-7C1A-4F49-9C4D-D084C159F660}"/>
              </a:ext>
            </a:extLst>
          </p:cNvPr>
          <p:cNvSpPr/>
          <p:nvPr/>
        </p:nvSpPr>
        <p:spPr>
          <a:xfrm>
            <a:off x="4248832" y="1924532"/>
            <a:ext cx="4388022" cy="2747359"/>
          </a:xfrm>
          <a:prstGeom prst="roundRect">
            <a:avLst/>
          </a:prstGeom>
          <a:solidFill>
            <a:schemeClr val="accent3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9BD70FA-4625-4DB2-B466-21FCC63DAFF7}"/>
              </a:ext>
            </a:extLst>
          </p:cNvPr>
          <p:cNvSpPr txBox="1"/>
          <p:nvPr/>
        </p:nvSpPr>
        <p:spPr>
          <a:xfrm>
            <a:off x="4671494" y="2040598"/>
            <a:ext cx="341227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M$684.921.-</a:t>
            </a:r>
            <a:endParaRPr lang="es-CL" sz="24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  <a:p>
            <a:pPr algn="ctr"/>
            <a:r>
              <a:rPr lang="es-CL" sz="1800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VARIACIÓN PRESUPUESTO INICIAL 2024 (0.6%)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3ECF211-D9D1-4EE4-B195-C8FBE4A3EEE0}"/>
              </a:ext>
            </a:extLst>
          </p:cNvPr>
          <p:cNvSpPr txBox="1"/>
          <p:nvPr/>
        </p:nvSpPr>
        <p:spPr>
          <a:xfrm>
            <a:off x="6628686" y="3309277"/>
            <a:ext cx="1919481" cy="129266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AVANCE PRESUPUESTARIO AL 4° TRIMESTRE 2024</a:t>
            </a:r>
          </a:p>
          <a:p>
            <a:pPr algn="ctr"/>
            <a:endParaRPr lang="es-CL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  <a:p>
            <a:pPr algn="ctr"/>
            <a:r>
              <a:rPr lang="es-CL" sz="3600" b="1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87.48%</a:t>
            </a:r>
            <a:endParaRPr lang="es-CL" sz="36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2BE7CE6-5737-45AD-9456-805BC5AFADB5}"/>
              </a:ext>
            </a:extLst>
          </p:cNvPr>
          <p:cNvSpPr txBox="1"/>
          <p:nvPr/>
        </p:nvSpPr>
        <p:spPr>
          <a:xfrm>
            <a:off x="4486644" y="4006018"/>
            <a:ext cx="2170291" cy="510778"/>
          </a:xfrm>
          <a:prstGeom prst="roundRect">
            <a:avLst/>
          </a:prstGeom>
          <a:solidFill>
            <a:srgbClr val="7CA800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M$ 96.956.436</a:t>
            </a:r>
            <a:endParaRPr lang="es-CL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7B735D8-7D96-4F0D-AABA-C213F356F6AB}"/>
              </a:ext>
            </a:extLst>
          </p:cNvPr>
          <p:cNvSpPr txBox="1"/>
          <p:nvPr/>
        </p:nvSpPr>
        <p:spPr>
          <a:xfrm>
            <a:off x="4398138" y="3214083"/>
            <a:ext cx="220032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Gasto Devengado a Diciembre 2024</a:t>
            </a:r>
            <a:endParaRPr lang="es-CL" sz="20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C0901FD-1D4D-9D39-C844-4C2653E67E04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635323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/>
          <p:cNvSpPr txBox="1"/>
          <p:nvPr/>
        </p:nvSpPr>
        <p:spPr>
          <a:xfrm>
            <a:off x="116757" y="446572"/>
            <a:ext cx="2170291" cy="510778"/>
          </a:xfrm>
          <a:prstGeom prst="roundRect">
            <a:avLst/>
          </a:prstGeom>
          <a:solidFill>
            <a:srgbClr val="7CA800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L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M$ 111.513.098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445872" y="494879"/>
            <a:ext cx="3080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Presupuesto Inicial Ley 2024</a:t>
            </a:r>
          </a:p>
        </p:txBody>
      </p:sp>
      <p:sp>
        <p:nvSpPr>
          <p:cNvPr id="7" name="Google Shape;517;p28"/>
          <p:cNvSpPr txBox="1">
            <a:spLocks/>
          </p:cNvSpPr>
          <p:nvPr/>
        </p:nvSpPr>
        <p:spPr>
          <a:xfrm>
            <a:off x="0" y="0"/>
            <a:ext cx="9144000" cy="3664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820DAE-F4AB-4B63-B2A8-2BB503A7A68C}"/>
              </a:ext>
            </a:extLst>
          </p:cNvPr>
          <p:cNvSpPr txBox="1"/>
          <p:nvPr/>
        </p:nvSpPr>
        <p:spPr>
          <a:xfrm>
            <a:off x="2443309" y="4504064"/>
            <a:ext cx="294336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Presupuesto Final 2024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28E9D37-8D80-493B-A2BF-A6A088D78DC0}"/>
              </a:ext>
            </a:extLst>
          </p:cNvPr>
          <p:cNvSpPr txBox="1"/>
          <p:nvPr/>
        </p:nvSpPr>
        <p:spPr>
          <a:xfrm>
            <a:off x="117030" y="4478889"/>
            <a:ext cx="2170291" cy="510778"/>
          </a:xfrm>
          <a:prstGeom prst="roundRect">
            <a:avLst/>
          </a:prstGeom>
          <a:solidFill>
            <a:srgbClr val="7CA800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M$ 110.828.177</a:t>
            </a:r>
            <a:endParaRPr lang="es-CL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0B74819-CAC1-423D-B3EE-E44BF3CD78BF}"/>
              </a:ext>
            </a:extLst>
          </p:cNvPr>
          <p:cNvSpPr/>
          <p:nvPr/>
        </p:nvSpPr>
        <p:spPr>
          <a:xfrm>
            <a:off x="5061974" y="3391515"/>
            <a:ext cx="2531542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s-CL">
              <a:solidFill>
                <a:srgbClr val="7CA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/>
              <a:cs typeface="Leelawadee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BC0647F-50E9-4B00-83FB-0278EA55831F}"/>
              </a:ext>
            </a:extLst>
          </p:cNvPr>
          <p:cNvSpPr/>
          <p:nvPr/>
        </p:nvSpPr>
        <p:spPr>
          <a:xfrm>
            <a:off x="5087316" y="1411150"/>
            <a:ext cx="2371947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s-MX">
              <a:solidFill>
                <a:srgbClr val="7CA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/>
              <a:cs typeface="Leelawadee"/>
            </a:endParaRPr>
          </a:p>
        </p:txBody>
      </p:sp>
      <p:pic>
        <p:nvPicPr>
          <p:cNvPr id="1026" name="Picture 2" descr="Aumento De La Tasa Salarial Del Ingreso Rendimiento Financiero Del Retorno  De La Inversión PNG ,dibujos Financiero, Dinero, Presupuesto PNG y Vector  para Descargar Gratis | Pngtree">
            <a:extLst>
              <a:ext uri="{FF2B5EF4-FFF2-40B4-BE49-F238E27FC236}">
                <a16:creationId xmlns:a16="http://schemas.microsoft.com/office/drawing/2014/main" id="{57D507FB-F3AD-4356-8C48-7A530C775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91" y="1754348"/>
            <a:ext cx="1799820" cy="1799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DBEDF77-D2A7-9871-A959-FAF1619395C7}"/>
              </a:ext>
            </a:extLst>
          </p:cNvPr>
          <p:cNvSpPr/>
          <p:nvPr/>
        </p:nvSpPr>
        <p:spPr>
          <a:xfrm>
            <a:off x="5024088" y="3914176"/>
            <a:ext cx="2317548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s-MX">
              <a:solidFill>
                <a:srgbClr val="7CA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/>
              <a:cs typeface="Leelawadee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BE96C10-BBFC-3B11-D0B3-3C6489A899DE}"/>
              </a:ext>
            </a:extLst>
          </p:cNvPr>
          <p:cNvSpPr/>
          <p:nvPr/>
        </p:nvSpPr>
        <p:spPr>
          <a:xfrm>
            <a:off x="5033037" y="4201742"/>
            <a:ext cx="2531542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s-CL">
              <a:solidFill>
                <a:srgbClr val="7CA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/>
              <a:cs typeface="Leelawadee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8586F2F-2BF2-3FF7-5382-B333C5D27079}"/>
              </a:ext>
            </a:extLst>
          </p:cNvPr>
          <p:cNvSpPr txBox="1"/>
          <p:nvPr/>
        </p:nvSpPr>
        <p:spPr>
          <a:xfrm>
            <a:off x="2580539" y="945631"/>
            <a:ext cx="1801348" cy="374571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2.031.429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910B97D-208D-95B3-E15E-6B69EFD12335}"/>
              </a:ext>
            </a:extLst>
          </p:cNvPr>
          <p:cNvSpPr txBox="1"/>
          <p:nvPr/>
        </p:nvSpPr>
        <p:spPr>
          <a:xfrm>
            <a:off x="2580539" y="1430321"/>
            <a:ext cx="1801348" cy="374571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1.384.606</a:t>
            </a:r>
            <a:endParaRPr lang="es-ES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637F689-5999-F85E-81F4-4A8F5C675A8F}"/>
              </a:ext>
            </a:extLst>
          </p:cNvPr>
          <p:cNvSpPr txBox="1"/>
          <p:nvPr/>
        </p:nvSpPr>
        <p:spPr>
          <a:xfrm>
            <a:off x="2580538" y="1893308"/>
            <a:ext cx="1801348" cy="374571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1.249.502</a:t>
            </a:r>
            <a:endParaRPr lang="es-ES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A94CD14-5DCA-A12C-56DB-39E00FD89E8D}"/>
              </a:ext>
            </a:extLst>
          </p:cNvPr>
          <p:cNvSpPr txBox="1"/>
          <p:nvPr/>
        </p:nvSpPr>
        <p:spPr>
          <a:xfrm>
            <a:off x="2580537" y="2370763"/>
            <a:ext cx="1801348" cy="374571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598.532</a:t>
            </a:r>
            <a:endParaRPr lang="es-ES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F0B673A-5221-4D3D-7AEB-E9A145900332}"/>
              </a:ext>
            </a:extLst>
          </p:cNvPr>
          <p:cNvSpPr txBox="1"/>
          <p:nvPr/>
        </p:nvSpPr>
        <p:spPr>
          <a:xfrm>
            <a:off x="2580536" y="2826516"/>
            <a:ext cx="1801348" cy="374571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190.640</a:t>
            </a:r>
            <a:endParaRPr lang="es-ES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CAF03BF-35ED-E8FA-6DAA-F65B222C7CDD}"/>
              </a:ext>
            </a:extLst>
          </p:cNvPr>
          <p:cNvSpPr txBox="1"/>
          <p:nvPr/>
        </p:nvSpPr>
        <p:spPr>
          <a:xfrm>
            <a:off x="2580535" y="3296737"/>
            <a:ext cx="1801348" cy="374571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3.345.393</a:t>
            </a:r>
            <a:endParaRPr lang="es-ES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5E055A0-A49B-A903-F790-7E3520D7ED27}"/>
              </a:ext>
            </a:extLst>
          </p:cNvPr>
          <p:cNvSpPr txBox="1"/>
          <p:nvPr/>
        </p:nvSpPr>
        <p:spPr>
          <a:xfrm>
            <a:off x="2580535" y="3759724"/>
            <a:ext cx="1801348" cy="374571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25.025</a:t>
            </a:r>
            <a:endParaRPr lang="es-ES"/>
          </a:p>
        </p:txBody>
      </p:sp>
      <p:sp>
        <p:nvSpPr>
          <p:cNvPr id="3" name="Cruz 2">
            <a:extLst>
              <a:ext uri="{FF2B5EF4-FFF2-40B4-BE49-F238E27FC236}">
                <a16:creationId xmlns:a16="http://schemas.microsoft.com/office/drawing/2014/main" id="{D1DBCC1E-2124-4514-BECC-E92806917EF3}"/>
              </a:ext>
            </a:extLst>
          </p:cNvPr>
          <p:cNvSpPr/>
          <p:nvPr/>
        </p:nvSpPr>
        <p:spPr>
          <a:xfrm>
            <a:off x="2835533" y="1036438"/>
            <a:ext cx="199971" cy="180082"/>
          </a:xfrm>
          <a:prstGeom prst="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Cruz 35">
            <a:extLst>
              <a:ext uri="{FF2B5EF4-FFF2-40B4-BE49-F238E27FC236}">
                <a16:creationId xmlns:a16="http://schemas.microsoft.com/office/drawing/2014/main" id="{775900FC-CA37-7A2C-3F30-EE75DCE7E5F0}"/>
              </a:ext>
            </a:extLst>
          </p:cNvPr>
          <p:cNvSpPr/>
          <p:nvPr/>
        </p:nvSpPr>
        <p:spPr>
          <a:xfrm>
            <a:off x="2835532" y="1984114"/>
            <a:ext cx="199971" cy="180082"/>
          </a:xfrm>
          <a:prstGeom prst="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Cruz 36">
            <a:extLst>
              <a:ext uri="{FF2B5EF4-FFF2-40B4-BE49-F238E27FC236}">
                <a16:creationId xmlns:a16="http://schemas.microsoft.com/office/drawing/2014/main" id="{A4A3FBEE-C6BF-0303-5682-D8F6EAEF7EB7}"/>
              </a:ext>
            </a:extLst>
          </p:cNvPr>
          <p:cNvSpPr/>
          <p:nvPr/>
        </p:nvSpPr>
        <p:spPr>
          <a:xfrm>
            <a:off x="2835531" y="2497740"/>
            <a:ext cx="199971" cy="180082"/>
          </a:xfrm>
          <a:prstGeom prst="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Cruz 37">
            <a:extLst>
              <a:ext uri="{FF2B5EF4-FFF2-40B4-BE49-F238E27FC236}">
                <a16:creationId xmlns:a16="http://schemas.microsoft.com/office/drawing/2014/main" id="{75BFA4F0-9FEC-0978-F901-3111AD727467}"/>
              </a:ext>
            </a:extLst>
          </p:cNvPr>
          <p:cNvSpPr/>
          <p:nvPr/>
        </p:nvSpPr>
        <p:spPr>
          <a:xfrm>
            <a:off x="2835530" y="2917322"/>
            <a:ext cx="199971" cy="180082"/>
          </a:xfrm>
          <a:prstGeom prst="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Cruz 38">
            <a:extLst>
              <a:ext uri="{FF2B5EF4-FFF2-40B4-BE49-F238E27FC236}">
                <a16:creationId xmlns:a16="http://schemas.microsoft.com/office/drawing/2014/main" id="{B55395C9-6931-26E7-67C4-08301539BE15}"/>
              </a:ext>
            </a:extLst>
          </p:cNvPr>
          <p:cNvSpPr/>
          <p:nvPr/>
        </p:nvSpPr>
        <p:spPr>
          <a:xfrm>
            <a:off x="2835531" y="3893936"/>
            <a:ext cx="199971" cy="180082"/>
          </a:xfrm>
          <a:prstGeom prst="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Diagrama de flujo: proceso 39">
            <a:extLst>
              <a:ext uri="{FF2B5EF4-FFF2-40B4-BE49-F238E27FC236}">
                <a16:creationId xmlns:a16="http://schemas.microsoft.com/office/drawing/2014/main" id="{ECA20ECE-246D-DB5C-04DD-3A0CCC3D7200}"/>
              </a:ext>
            </a:extLst>
          </p:cNvPr>
          <p:cNvSpPr/>
          <p:nvPr/>
        </p:nvSpPr>
        <p:spPr>
          <a:xfrm>
            <a:off x="2832466" y="1593747"/>
            <a:ext cx="215379" cy="81094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1" name="Diagrama de flujo: proceso 40">
            <a:extLst>
              <a:ext uri="{FF2B5EF4-FFF2-40B4-BE49-F238E27FC236}">
                <a16:creationId xmlns:a16="http://schemas.microsoft.com/office/drawing/2014/main" id="{BFDDB2C4-1C79-4E14-4405-CFB4A4B50CEE}"/>
              </a:ext>
            </a:extLst>
          </p:cNvPr>
          <p:cNvSpPr/>
          <p:nvPr/>
        </p:nvSpPr>
        <p:spPr>
          <a:xfrm>
            <a:off x="2825231" y="3438462"/>
            <a:ext cx="215379" cy="81094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255E85D-D9F0-B3F1-16CA-CBF5873E18AE}"/>
              </a:ext>
            </a:extLst>
          </p:cNvPr>
          <p:cNvSpPr txBox="1"/>
          <p:nvPr/>
        </p:nvSpPr>
        <p:spPr>
          <a:xfrm>
            <a:off x="4475893" y="945630"/>
            <a:ext cx="3935430" cy="3405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L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Saldo Inicial de Caja.</a:t>
            </a:r>
            <a:endParaRPr lang="es-C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61CA3A6-D2A6-9E63-5F7E-03CEFD95B69F}"/>
              </a:ext>
            </a:extLst>
          </p:cNvPr>
          <p:cNvSpPr txBox="1"/>
          <p:nvPr/>
        </p:nvSpPr>
        <p:spPr>
          <a:xfrm>
            <a:off x="4475892" y="1423085"/>
            <a:ext cx="3935430" cy="3405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Res Hacienda </a:t>
            </a:r>
            <a:r>
              <a:rPr lang="es-MX" err="1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Nro</a:t>
            </a:r>
            <a:r>
              <a:rPr lang="es-MX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 632/23.05.24 rebaja a programa 01.</a:t>
            </a:r>
            <a:endParaRPr lang="es-CL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45B3C00F-6BDE-79FC-DAE9-FE04A7A6092C}"/>
              </a:ext>
            </a:extLst>
          </p:cNvPr>
          <p:cNvSpPr txBox="1"/>
          <p:nvPr/>
        </p:nvSpPr>
        <p:spPr>
          <a:xfrm>
            <a:off x="4475891" y="1922243"/>
            <a:ext cx="3935430" cy="3064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200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Fondo Apoyo Contingencia Regional Res H. </a:t>
            </a:r>
            <a:r>
              <a:rPr lang="es-MX" sz="1200" err="1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Nro</a:t>
            </a:r>
            <a:r>
              <a:rPr lang="es-MX" sz="1200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 108/14.02.24.</a:t>
            </a:r>
            <a:endParaRPr lang="es-CL" sz="120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75F4BDE-1802-DD13-F3C0-3F273D86F7E3}"/>
              </a:ext>
            </a:extLst>
          </p:cNvPr>
          <p:cNvSpPr txBox="1"/>
          <p:nvPr/>
        </p:nvSpPr>
        <p:spPr>
          <a:xfrm>
            <a:off x="4475892" y="2385231"/>
            <a:ext cx="3935430" cy="3405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Res Hacienda </a:t>
            </a:r>
            <a:r>
              <a:rPr lang="es-MX" err="1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Nro</a:t>
            </a:r>
            <a:r>
              <a:rPr lang="es-MX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 318/22.04.24 deuda flotante.</a:t>
            </a:r>
            <a:endParaRPr lang="es-MX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49BA6514-F4AC-03EF-DD85-BED1D3781952}"/>
              </a:ext>
            </a:extLst>
          </p:cNvPr>
          <p:cNvSpPr txBox="1"/>
          <p:nvPr/>
        </p:nvSpPr>
        <p:spPr>
          <a:xfrm>
            <a:off x="4475891" y="2840984"/>
            <a:ext cx="3935430" cy="3405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L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Res Gore </a:t>
            </a:r>
            <a:r>
              <a:rPr lang="es-CL" err="1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Nro</a:t>
            </a:r>
            <a:r>
              <a:rPr lang="es-CL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 84/14.07.24 Multas y Anticipos.</a:t>
            </a:r>
            <a:endParaRPr lang="es-ES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90DD8AB4-7446-4AEA-F0FB-37634F499170}"/>
              </a:ext>
            </a:extLst>
          </p:cNvPr>
          <p:cNvSpPr txBox="1"/>
          <p:nvPr/>
        </p:nvSpPr>
        <p:spPr>
          <a:xfrm>
            <a:off x="4475890" y="3354610"/>
            <a:ext cx="3935430" cy="3405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Decreto Hacienda </a:t>
            </a:r>
            <a:r>
              <a:rPr lang="es-MX" err="1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Nro</a:t>
            </a:r>
            <a:r>
              <a:rPr lang="es-MX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 94/12.02.2024 emergencia.</a:t>
            </a:r>
            <a:endParaRPr lang="es-C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648466F4-10A5-BB18-DF44-3CADC88FCE5A}"/>
              </a:ext>
            </a:extLst>
          </p:cNvPr>
          <p:cNvSpPr txBox="1"/>
          <p:nvPr/>
        </p:nvSpPr>
        <p:spPr>
          <a:xfrm>
            <a:off x="4475889" y="3817597"/>
            <a:ext cx="3935430" cy="3405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L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Decreto Hacienda </a:t>
            </a:r>
            <a:r>
              <a:rPr lang="es-CL" err="1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Nro</a:t>
            </a:r>
            <a:r>
              <a:rPr lang="es-CL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 1102/04.09.24 IND.</a:t>
            </a:r>
            <a:endParaRPr lang="es-MX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A7C99C-C88B-C42C-8097-E00358C92A12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12673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517;p28">
            <a:extLst>
              <a:ext uri="{FF2B5EF4-FFF2-40B4-BE49-F238E27FC236}">
                <a16:creationId xmlns:a16="http://schemas.microsoft.com/office/drawing/2014/main" id="{89CD9A12-980F-4B71-A3C5-4B2028CD1CDC}"/>
              </a:ext>
            </a:extLst>
          </p:cNvPr>
          <p:cNvSpPr txBox="1">
            <a:spLocks/>
          </p:cNvSpPr>
          <p:nvPr/>
        </p:nvSpPr>
        <p:spPr>
          <a:xfrm>
            <a:off x="0" y="4"/>
            <a:ext cx="9144000" cy="3664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180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pic>
        <p:nvPicPr>
          <p:cNvPr id="5" name="Imagen 4" descr="Diagrama&#10;&#10;El contenido generado por inteligencia artificial puede ser incorrecto.">
            <a:extLst>
              <a:ext uri="{FF2B5EF4-FFF2-40B4-BE49-F238E27FC236}">
                <a16:creationId xmlns:a16="http://schemas.microsoft.com/office/drawing/2014/main" id="{BC1875E9-90C3-94BE-BE05-20E0017C2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1" y="775047"/>
            <a:ext cx="7594230" cy="43684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E1283CE-4C1F-433E-9137-C2C30CA07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659" y="494445"/>
            <a:ext cx="1582014" cy="194779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5014751-459E-C35E-8267-C3E8100E990B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68658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/>
          <p:cNvSpPr/>
          <p:nvPr/>
        </p:nvSpPr>
        <p:spPr>
          <a:xfrm>
            <a:off x="4845805" y="640423"/>
            <a:ext cx="4298195" cy="246308"/>
          </a:xfrm>
          <a:prstGeom prst="rect">
            <a:avLst/>
          </a:prstGeom>
          <a:solidFill>
            <a:srgbClr val="7CA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PRESUPUESTO CALCULO SUBDERE A DICIEMBRE (FUENTE GORE) </a:t>
            </a:r>
          </a:p>
        </p:txBody>
      </p:sp>
      <p:sp>
        <p:nvSpPr>
          <p:cNvPr id="62" name="Google Shape;517;p28">
            <a:extLst>
              <a:ext uri="{FF2B5EF4-FFF2-40B4-BE49-F238E27FC236}">
                <a16:creationId xmlns:a16="http://schemas.microsoft.com/office/drawing/2014/main" id="{89CD9A12-980F-4B71-A3C5-4B2028CD1CDC}"/>
              </a:ext>
            </a:extLst>
          </p:cNvPr>
          <p:cNvSpPr txBox="1">
            <a:spLocks/>
          </p:cNvSpPr>
          <p:nvPr/>
        </p:nvSpPr>
        <p:spPr>
          <a:xfrm>
            <a:off x="0" y="4"/>
            <a:ext cx="9144000" cy="3664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180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10D4E37-FABD-4422-9085-1468E370AE4E}"/>
              </a:ext>
            </a:extLst>
          </p:cNvPr>
          <p:cNvSpPr txBox="1"/>
          <p:nvPr/>
        </p:nvSpPr>
        <p:spPr>
          <a:xfrm>
            <a:off x="7051734" y="979136"/>
            <a:ext cx="1937983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CL" sz="1200">
                <a:solidFill>
                  <a:srgbClr val="002060"/>
                </a:solidFill>
                <a:latin typeface="Bahnschrift" panose="020B0502040204020203" pitchFamily="34" charset="0"/>
              </a:rPr>
              <a:t>Los subtítulos presupuestarios que no son medidos por SUBDERE para cálculo de cumplimiento de ejecución en los Gobiernos Regionales,  corresponden a recursos que no forman parte de los gastos de inversión, por ejemplo: deuda flotante.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D02A9FE-989F-4712-BC37-8C1813B1BE5D}"/>
              </a:ext>
            </a:extLst>
          </p:cNvPr>
          <p:cNvSpPr txBox="1"/>
          <p:nvPr/>
        </p:nvSpPr>
        <p:spPr>
          <a:xfrm>
            <a:off x="908463" y="4694542"/>
            <a:ext cx="155109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00" b="1">
                <a:solidFill>
                  <a:srgbClr val="666666"/>
                </a:solidFill>
                <a:latin typeface="Trebuchet MS" panose="020B0603020202020204" pitchFamily="34" charset="0"/>
                <a:ea typeface="+mn-ea"/>
                <a:cs typeface="+mn-cs"/>
              </a:rPr>
              <a:t>Fuente SIGFE</a:t>
            </a:r>
          </a:p>
        </p:txBody>
      </p:sp>
      <p:pic>
        <p:nvPicPr>
          <p:cNvPr id="4" name="Imagen 3" descr="Tabla&#10;&#10;El contenido generado por inteligencia artificial puede ser incorrecto.">
            <a:extLst>
              <a:ext uri="{FF2B5EF4-FFF2-40B4-BE49-F238E27FC236}">
                <a16:creationId xmlns:a16="http://schemas.microsoft.com/office/drawing/2014/main" id="{9B8BA269-4600-35BC-AF01-82116FB3D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66" y="981923"/>
            <a:ext cx="6675329" cy="3899901"/>
          </a:xfrm>
          <a:prstGeom prst="rect">
            <a:avLst/>
          </a:prstGeom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A2A6FE83-E9A2-4141-BFA7-445CBA09A807}"/>
              </a:ext>
            </a:extLst>
          </p:cNvPr>
          <p:cNvSpPr/>
          <p:nvPr/>
        </p:nvSpPr>
        <p:spPr>
          <a:xfrm>
            <a:off x="75391" y="4313110"/>
            <a:ext cx="6069877" cy="479713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7E954C-CCBE-E837-7B9F-7A1D022AE280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06722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abla&#10;&#10;El contenido generado por inteligencia artificial puede ser incorrecto.">
            <a:extLst>
              <a:ext uri="{FF2B5EF4-FFF2-40B4-BE49-F238E27FC236}">
                <a16:creationId xmlns:a16="http://schemas.microsoft.com/office/drawing/2014/main" id="{7C245BD0-2600-9ADA-25BC-6082FFCC2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" y="484689"/>
            <a:ext cx="8464512" cy="5027754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5464277" y="366416"/>
            <a:ext cx="3679723" cy="246308"/>
          </a:xfrm>
          <a:prstGeom prst="rect">
            <a:avLst/>
          </a:prstGeom>
          <a:solidFill>
            <a:srgbClr val="7CA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PRESUPUESTO CALCULO SUBDERE 2024</a:t>
            </a:r>
            <a:endParaRPr lang="es-CL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2" name="Google Shape;517;p28">
            <a:extLst>
              <a:ext uri="{FF2B5EF4-FFF2-40B4-BE49-F238E27FC236}">
                <a16:creationId xmlns:a16="http://schemas.microsoft.com/office/drawing/2014/main" id="{89CD9A12-980F-4B71-A3C5-4B2028CD1CDC}"/>
              </a:ext>
            </a:extLst>
          </p:cNvPr>
          <p:cNvSpPr txBox="1">
            <a:spLocks/>
          </p:cNvSpPr>
          <p:nvPr/>
        </p:nvSpPr>
        <p:spPr>
          <a:xfrm>
            <a:off x="0" y="4"/>
            <a:ext cx="9144000" cy="3664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180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EE67F35-74E3-422D-B122-55562931B533}"/>
              </a:ext>
            </a:extLst>
          </p:cNvPr>
          <p:cNvSpPr/>
          <p:nvPr/>
        </p:nvSpPr>
        <p:spPr>
          <a:xfrm>
            <a:off x="328914" y="3219981"/>
            <a:ext cx="6916646" cy="1824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94260C0-6E0E-7352-1E3C-A5C1225848B9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8694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Gráfico, Gráfico de líneas&#10;&#10;El contenido generado por inteligencia artificial puede ser incorrecto.">
            <a:extLst>
              <a:ext uri="{FF2B5EF4-FFF2-40B4-BE49-F238E27FC236}">
                <a16:creationId xmlns:a16="http://schemas.microsoft.com/office/drawing/2014/main" id="{A0D70600-561C-67D3-8FAA-05FC31E61A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46" b="181"/>
          <a:stretch/>
        </p:blipFill>
        <p:spPr>
          <a:xfrm>
            <a:off x="0" y="834389"/>
            <a:ext cx="9144000" cy="399935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8779601-6E0D-4D4B-81CE-074D621BC477}"/>
              </a:ext>
            </a:extLst>
          </p:cNvPr>
          <p:cNvSpPr txBox="1"/>
          <p:nvPr/>
        </p:nvSpPr>
        <p:spPr>
          <a:xfrm>
            <a:off x="319668" y="431358"/>
            <a:ext cx="708474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Comportamiento Gasto Mensual Programa 02 ($ pesos)</a:t>
            </a:r>
          </a:p>
        </p:txBody>
      </p:sp>
      <p:sp>
        <p:nvSpPr>
          <p:cNvPr id="6" name="Google Shape;517;p28">
            <a:extLst>
              <a:ext uri="{FF2B5EF4-FFF2-40B4-BE49-F238E27FC236}">
                <a16:creationId xmlns:a16="http://schemas.microsoft.com/office/drawing/2014/main" id="{0004AF1B-0F8E-4005-AA21-0E1483D4202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664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5A4B4AA-6041-542E-0827-C6EBD7D47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33" y="947672"/>
            <a:ext cx="1749339" cy="124399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0F7C5AC-45F2-B9C4-8E15-BA751FD97B76}"/>
              </a:ext>
            </a:extLst>
          </p:cNvPr>
          <p:cNvSpPr txBox="1"/>
          <p:nvPr/>
        </p:nvSpPr>
        <p:spPr>
          <a:xfrm>
            <a:off x="814191" y="4838177"/>
            <a:ext cx="58199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i="1">
                <a:latin typeface="Times New Roman"/>
              </a:rPr>
              <a:t>Fuente: Información Sistema </a:t>
            </a:r>
            <a:r>
              <a:rPr lang="es-ES" sz="1200" i="1" err="1">
                <a:latin typeface="Times New Roman"/>
              </a:rPr>
              <a:t>Sigfe</a:t>
            </a:r>
            <a:r>
              <a:rPr lang="es-ES" sz="1200" i="1">
                <a:latin typeface="Times New Roman"/>
              </a:rPr>
              <a:t>, elaboración propia.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2350C5D-4F1D-A31A-7DC4-BE2B94FEE0DC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D89A45D-4784-A57D-24E6-8800EA2704D8}"/>
              </a:ext>
            </a:extLst>
          </p:cNvPr>
          <p:cNvSpPr txBox="1"/>
          <p:nvPr/>
        </p:nvSpPr>
        <p:spPr>
          <a:xfrm>
            <a:off x="2301775" y="1434665"/>
            <a:ext cx="2170291" cy="510778"/>
          </a:xfrm>
          <a:prstGeom prst="roundRect">
            <a:avLst/>
          </a:prstGeom>
          <a:solidFill>
            <a:srgbClr val="7CA800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M$ 96.956.436</a:t>
            </a:r>
            <a:endParaRPr lang="es-CL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8E45E5D-7986-D2D4-24D5-1E9BFA808AA0}"/>
              </a:ext>
            </a:extLst>
          </p:cNvPr>
          <p:cNvSpPr txBox="1"/>
          <p:nvPr/>
        </p:nvSpPr>
        <p:spPr>
          <a:xfrm>
            <a:off x="2286757" y="1036605"/>
            <a:ext cx="220032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Gasto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7660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D81E0-2A4E-0E20-4BEA-9D1EEF5F9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8CE8C95F-515C-1AB8-F85B-8EA288DFCD13}"/>
              </a:ext>
            </a:extLst>
          </p:cNvPr>
          <p:cNvSpPr txBox="1"/>
          <p:nvPr/>
        </p:nvSpPr>
        <p:spPr>
          <a:xfrm>
            <a:off x="3956486" y="382373"/>
            <a:ext cx="1847724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v/s</a:t>
            </a:r>
            <a:endParaRPr lang="es-ES"/>
          </a:p>
        </p:txBody>
      </p:sp>
      <p:sp>
        <p:nvSpPr>
          <p:cNvPr id="6" name="Google Shape;517;p28">
            <a:extLst>
              <a:ext uri="{FF2B5EF4-FFF2-40B4-BE49-F238E27FC236}">
                <a16:creationId xmlns:a16="http://schemas.microsoft.com/office/drawing/2014/main" id="{13714B5B-186D-0BDE-8A14-406C6684368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664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8E708A-90CC-3B67-E76A-D81D59454A19}"/>
              </a:ext>
            </a:extLst>
          </p:cNvPr>
          <p:cNvSpPr txBox="1"/>
          <p:nvPr/>
        </p:nvSpPr>
        <p:spPr>
          <a:xfrm>
            <a:off x="814191" y="4838177"/>
            <a:ext cx="58199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i="1">
                <a:latin typeface="Times New Roman"/>
              </a:rPr>
              <a:t>Fuente: Información Sistema </a:t>
            </a:r>
            <a:r>
              <a:rPr lang="es-ES" sz="1200" i="1" err="1">
                <a:latin typeface="Times New Roman"/>
              </a:rPr>
              <a:t>Sigfe</a:t>
            </a:r>
            <a:r>
              <a:rPr lang="es-ES" sz="1200" i="1">
                <a:latin typeface="Times New Roman"/>
              </a:rPr>
              <a:t> y Datos Tesorería GORE, gráfico elaboración propia.</a:t>
            </a:r>
          </a:p>
        </p:txBody>
      </p:sp>
      <p:pic>
        <p:nvPicPr>
          <p:cNvPr id="4" name="Imagen 3" descr="Gráfico, Gráfico de barras&#10;&#10;El contenido generado por inteligencia artificial puede ser incorrecto.">
            <a:extLst>
              <a:ext uri="{FF2B5EF4-FFF2-40B4-BE49-F238E27FC236}">
                <a16:creationId xmlns:a16="http://schemas.microsoft.com/office/drawing/2014/main" id="{F67913FB-DDE4-775C-DE39-1FD8EBD7D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4541"/>
            <a:ext cx="9144000" cy="377872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807C51D-0B40-3426-3CE0-41876308D542}"/>
              </a:ext>
            </a:extLst>
          </p:cNvPr>
          <p:cNvSpPr txBox="1"/>
          <p:nvPr/>
        </p:nvSpPr>
        <p:spPr>
          <a:xfrm>
            <a:off x="1031390" y="744392"/>
            <a:ext cx="2170291" cy="51077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M$ 91.609.229</a:t>
            </a:r>
            <a:endParaRPr lang="es-CL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C8532D3-4F92-0163-2828-7A6DF373B2BF}"/>
              </a:ext>
            </a:extLst>
          </p:cNvPr>
          <p:cNvSpPr txBox="1"/>
          <p:nvPr/>
        </p:nvSpPr>
        <p:spPr>
          <a:xfrm>
            <a:off x="1016372" y="346332"/>
            <a:ext cx="220032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Remesa</a:t>
            </a:r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CDC669B-AE2F-E52E-9F48-08EFE1811217}"/>
              </a:ext>
            </a:extLst>
          </p:cNvPr>
          <p:cNvSpPr txBox="1"/>
          <p:nvPr/>
        </p:nvSpPr>
        <p:spPr>
          <a:xfrm>
            <a:off x="6036097" y="777049"/>
            <a:ext cx="2170291" cy="510778"/>
          </a:xfrm>
          <a:prstGeom prst="roundRect">
            <a:avLst/>
          </a:prstGeom>
          <a:solidFill>
            <a:srgbClr val="7CA800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M$ 96.956.436</a:t>
            </a:r>
            <a:endParaRPr lang="es-CL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3DB5FEE-7487-711A-020D-43F1311A7E3D}"/>
              </a:ext>
            </a:extLst>
          </p:cNvPr>
          <p:cNvSpPr txBox="1"/>
          <p:nvPr/>
        </p:nvSpPr>
        <p:spPr>
          <a:xfrm>
            <a:off x="6021079" y="378989"/>
            <a:ext cx="220032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Gasto</a:t>
            </a:r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616A7B3-BF11-A4F0-D36F-3C4ADF7A21B5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17705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28779601-6E0D-4D4B-81CE-074D621BC477}"/>
              </a:ext>
            </a:extLst>
          </p:cNvPr>
          <p:cNvSpPr txBox="1"/>
          <p:nvPr/>
        </p:nvSpPr>
        <p:spPr>
          <a:xfrm>
            <a:off x="319668" y="431358"/>
            <a:ext cx="851740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L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Comportamiento Histórico Ejecución Presupuestaria Programa Inversión Regional.</a:t>
            </a:r>
          </a:p>
        </p:txBody>
      </p:sp>
      <p:sp>
        <p:nvSpPr>
          <p:cNvPr id="6" name="Google Shape;517;p28">
            <a:extLst>
              <a:ext uri="{FF2B5EF4-FFF2-40B4-BE49-F238E27FC236}">
                <a16:creationId xmlns:a16="http://schemas.microsoft.com/office/drawing/2014/main" id="{0004AF1B-0F8E-4005-AA21-0E1483D4202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664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8F85B1-4ECB-97D2-72ED-983CCCCA9A57}"/>
              </a:ext>
            </a:extLst>
          </p:cNvPr>
          <p:cNvSpPr txBox="1"/>
          <p:nvPr/>
        </p:nvSpPr>
        <p:spPr>
          <a:xfrm>
            <a:off x="555283" y="4485659"/>
            <a:ext cx="80276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i="1">
                <a:latin typeface="Times New Roman"/>
              </a:rPr>
              <a:t>Fuente: Datos SIGFE, se consideran en medición histórica subtítulos 24, 31, 29 y 33, Iniciativas Transferencias Corrientes, </a:t>
            </a:r>
            <a:r>
              <a:rPr lang="es-ES" sz="1200" i="1">
                <a:latin typeface="Times New Roman"/>
                <a:cs typeface="Times New Roman"/>
              </a:rPr>
              <a:t>Iniciativas de Inversión, Activos no Financieros y transferencias</a:t>
            </a:r>
            <a:r>
              <a:rPr lang="es-ES" sz="1200" i="1">
                <a:latin typeface="Times New Roman"/>
              </a:rPr>
              <a:t> de Capital.</a:t>
            </a:r>
          </a:p>
        </p:txBody>
      </p:sp>
      <p:pic>
        <p:nvPicPr>
          <p:cNvPr id="8" name="Imagen 7" descr="Gráfico, Gráfico de líneas&#10;&#10;El contenido generado por inteligencia artificial puede ser incorrecto.">
            <a:extLst>
              <a:ext uri="{FF2B5EF4-FFF2-40B4-BE49-F238E27FC236}">
                <a16:creationId xmlns:a16="http://schemas.microsoft.com/office/drawing/2014/main" id="{4A26AF2D-4F86-0AB6-52F3-37F9027D8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305"/>
            <a:ext cx="9144000" cy="346288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90E48E9-1C63-DD93-14ED-75800A9B607B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95187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7D5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El contenido generado por inteligencia artificial puede ser incorrecto.">
            <a:extLst>
              <a:ext uri="{FF2B5EF4-FFF2-40B4-BE49-F238E27FC236}">
                <a16:creationId xmlns:a16="http://schemas.microsoft.com/office/drawing/2014/main" id="{AEE3C916-E75A-DABE-9414-AA0864D4E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5" y="454068"/>
            <a:ext cx="9056691" cy="4689433"/>
          </a:xfrm>
          <a:prstGeom prst="rect">
            <a:avLst/>
          </a:prstGeom>
        </p:spPr>
      </p:pic>
      <p:sp>
        <p:nvSpPr>
          <p:cNvPr id="6" name="Google Shape;517;p28">
            <a:extLst>
              <a:ext uri="{FF2B5EF4-FFF2-40B4-BE49-F238E27FC236}">
                <a16:creationId xmlns:a16="http://schemas.microsoft.com/office/drawing/2014/main" id="{F15DFCCB-BA80-A30C-5474-F6D6FB511B1C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9144000" cy="4556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012CCFC-DC78-4B07-8F89-268061D68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12" y="2918871"/>
            <a:ext cx="830523" cy="83052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92DDD09-BE6A-48D6-527F-9B679FEB7C04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57487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CF2B5-7FF7-1889-F38E-DDDF2C79C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F075B9-E3A6-663E-4983-9E822867C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err="1"/>
              <a:t>Analisis</a:t>
            </a:r>
            <a:r>
              <a:rPr lang="es-MX"/>
              <a:t> del Gasto por tipología, sector y localidad</a:t>
            </a:r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9247F26-CA55-D525-148F-232DF2425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5BDBA04-D182-B3DA-C9F8-ABEE575ED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61" y="2810107"/>
            <a:ext cx="4815336" cy="179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9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7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ea typeface="ヒラギノ角ゴ Pro W3" charset="-128"/>
                <a:cs typeface="Calibri"/>
              </a:rPr>
              <a:t>Conceptos Claves para entender el Presupuesto</a:t>
            </a:r>
            <a:endParaRPr lang="es-ES">
              <a:solidFill>
                <a:prstClr val="white"/>
              </a:solidFill>
              <a:ea typeface="+mn-ea"/>
              <a:cs typeface="+mn-cs"/>
            </a:endParaRPr>
          </a:p>
          <a:p>
            <a:pPr algn="just"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1800" kern="120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Cuarto Trimestre año 2024</a:t>
            </a: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2100" b="1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353C584-D981-F83A-E399-5E57A85E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604" y="147167"/>
            <a:ext cx="572014" cy="101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05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2CF263D-C6D7-473A-8FAB-C9C9FCD0F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12" t="11274" r="17629" b="22063"/>
          <a:stretch/>
        </p:blipFill>
        <p:spPr>
          <a:xfrm>
            <a:off x="5064296" y="3182350"/>
            <a:ext cx="3439316" cy="2019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B85320C-C44F-4210-88A7-44E75F2F4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77" y="3258439"/>
            <a:ext cx="3439314" cy="1941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F3D0356-B333-4C95-AC8B-BDC3426539DF}"/>
              </a:ext>
            </a:extLst>
          </p:cNvPr>
          <p:cNvSpPr/>
          <p:nvPr/>
        </p:nvSpPr>
        <p:spPr>
          <a:xfrm>
            <a:off x="646436" y="659016"/>
            <a:ext cx="3618086" cy="9532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Subtítulo 24</a:t>
            </a:r>
          </a:p>
          <a:p>
            <a:pPr algn="ctr"/>
            <a:r>
              <a:rPr lang="es-MX" sz="2000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Transferencias Corrientes </a:t>
            </a:r>
          </a:p>
          <a:p>
            <a:pPr algn="ctr"/>
            <a:r>
              <a:rPr lang="es-MX" sz="2000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Privados</a:t>
            </a:r>
            <a:endParaRPr lang="es-CL" sz="2000">
              <a:solidFill>
                <a:srgbClr val="7CA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A38F8F7-5353-442F-B05C-36FF11402238}"/>
              </a:ext>
            </a:extLst>
          </p:cNvPr>
          <p:cNvSpPr/>
          <p:nvPr/>
        </p:nvSpPr>
        <p:spPr>
          <a:xfrm>
            <a:off x="1178653" y="1743480"/>
            <a:ext cx="2553652" cy="680469"/>
          </a:xfrm>
          <a:prstGeom prst="rect">
            <a:avLst/>
          </a:prstGeom>
          <a:solidFill>
            <a:srgbClr val="7CA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Monto Presupuesto</a:t>
            </a:r>
            <a:endParaRPr lang="es-CL" sz="1401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L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M$ 9.133.017</a:t>
            </a:r>
            <a:endParaRPr lang="es-CL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9F904BD-207B-43A0-8841-FF44B04E9B30}"/>
              </a:ext>
            </a:extLst>
          </p:cNvPr>
          <p:cNvSpPr txBox="1"/>
          <p:nvPr/>
        </p:nvSpPr>
        <p:spPr>
          <a:xfrm>
            <a:off x="1503218" y="3687180"/>
            <a:ext cx="2015837" cy="90794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33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93.2%</a:t>
            </a:r>
          </a:p>
          <a:p>
            <a:pPr algn="ctr"/>
            <a:r>
              <a:rPr lang="es-CL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Total Devengado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55D11C1-686B-44AF-B3A1-31F10AA5F177}"/>
              </a:ext>
            </a:extLst>
          </p:cNvPr>
          <p:cNvSpPr/>
          <p:nvPr/>
        </p:nvSpPr>
        <p:spPr>
          <a:xfrm>
            <a:off x="4975807" y="691115"/>
            <a:ext cx="3618086" cy="9532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Subtítulo 24</a:t>
            </a:r>
          </a:p>
          <a:p>
            <a:pPr algn="ctr"/>
            <a:r>
              <a:rPr lang="es-MX" sz="2000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Transferencias Corrientes </a:t>
            </a:r>
          </a:p>
          <a:p>
            <a:pPr algn="ctr"/>
            <a:r>
              <a:rPr lang="es-MX" sz="2000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Públicos</a:t>
            </a:r>
            <a:endParaRPr lang="es-CL" sz="2000">
              <a:solidFill>
                <a:srgbClr val="7CA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E493848-6DAC-4514-AC39-AEF550EC16CD}"/>
              </a:ext>
            </a:extLst>
          </p:cNvPr>
          <p:cNvSpPr/>
          <p:nvPr/>
        </p:nvSpPr>
        <p:spPr>
          <a:xfrm>
            <a:off x="5597159" y="1807678"/>
            <a:ext cx="2553652" cy="680469"/>
          </a:xfrm>
          <a:prstGeom prst="rect">
            <a:avLst/>
          </a:prstGeom>
          <a:solidFill>
            <a:srgbClr val="7CA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Monto Presupuesto</a:t>
            </a:r>
            <a:endParaRPr lang="es-CL" sz="1401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L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M$ 10.618.653</a:t>
            </a:r>
            <a:endParaRPr lang="es-CL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1FFAF0B-41F7-4D3B-925C-AC05AA03DF90}"/>
              </a:ext>
            </a:extLst>
          </p:cNvPr>
          <p:cNvSpPr/>
          <p:nvPr/>
        </p:nvSpPr>
        <p:spPr>
          <a:xfrm>
            <a:off x="1178653" y="2719552"/>
            <a:ext cx="2553652" cy="680469"/>
          </a:xfrm>
          <a:prstGeom prst="rect">
            <a:avLst/>
          </a:prstGeom>
          <a:solidFill>
            <a:srgbClr val="7CA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 sz="140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Monto Devengado</a:t>
            </a:r>
          </a:p>
          <a:p>
            <a:pPr algn="ctr"/>
            <a:r>
              <a:rPr lang="es-CL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M$ 8.510.715</a:t>
            </a:r>
            <a:endParaRPr lang="es-CL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1A8592D-6DE6-4839-9D26-5F0FD55AEE1C}"/>
              </a:ext>
            </a:extLst>
          </p:cNvPr>
          <p:cNvSpPr/>
          <p:nvPr/>
        </p:nvSpPr>
        <p:spPr>
          <a:xfrm>
            <a:off x="5597159" y="2719551"/>
            <a:ext cx="2553652" cy="680469"/>
          </a:xfrm>
          <a:prstGeom prst="rect">
            <a:avLst/>
          </a:prstGeom>
          <a:solidFill>
            <a:srgbClr val="7CA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 sz="140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Monto Devengado</a:t>
            </a:r>
          </a:p>
          <a:p>
            <a:pPr algn="ctr"/>
            <a:r>
              <a:rPr lang="es-CL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M$ 1.662.206</a:t>
            </a:r>
            <a:endParaRPr lang="es-CL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BA13D9F-60EC-45AE-A31A-0C98BC2D85FC}"/>
              </a:ext>
            </a:extLst>
          </p:cNvPr>
          <p:cNvSpPr txBox="1"/>
          <p:nvPr/>
        </p:nvSpPr>
        <p:spPr>
          <a:xfrm>
            <a:off x="5907594" y="3631424"/>
            <a:ext cx="1932782" cy="907941"/>
          </a:xfrm>
          <a:prstGeom prst="rect">
            <a:avLst/>
          </a:prstGeom>
          <a:solidFill>
            <a:schemeClr val="bg1">
              <a:lumMod val="95000"/>
              <a:alpha val="71000"/>
            </a:schemeClr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33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15.7%</a:t>
            </a:r>
          </a:p>
          <a:p>
            <a:pPr algn="ctr"/>
            <a:r>
              <a:rPr lang="es-CL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Total Devengado</a:t>
            </a:r>
          </a:p>
        </p:txBody>
      </p:sp>
      <p:sp>
        <p:nvSpPr>
          <p:cNvPr id="5" name="Google Shape;517;p28">
            <a:extLst>
              <a:ext uri="{FF2B5EF4-FFF2-40B4-BE49-F238E27FC236}">
                <a16:creationId xmlns:a16="http://schemas.microsoft.com/office/drawing/2014/main" id="{BB806119-5CA8-D4B0-557C-E1F22B236859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9144000" cy="4556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5D660-D0D9-D3E3-2486-3B3359937ABA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13578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09ECFC-3EBF-0B22-5D3F-E3C8FE773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17;p28">
            <a:extLst>
              <a:ext uri="{FF2B5EF4-FFF2-40B4-BE49-F238E27FC236}">
                <a16:creationId xmlns:a16="http://schemas.microsoft.com/office/drawing/2014/main" id="{67B54093-192A-4AED-9CAE-76DF1ACD07DB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9144000" cy="4556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pic>
        <p:nvPicPr>
          <p:cNvPr id="2" name="Imagen 1" descr="Tabla&#10;&#10;El contenido generado por inteligencia artificial puede ser incorrecto.">
            <a:extLst>
              <a:ext uri="{FF2B5EF4-FFF2-40B4-BE49-F238E27FC236}">
                <a16:creationId xmlns:a16="http://schemas.microsoft.com/office/drawing/2014/main" id="{479C179C-4071-B9F3-FE62-C1CF1ECDA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3" y="1686381"/>
            <a:ext cx="7440852" cy="3455488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AB18647-79E4-58F9-80BF-8000026BF585}"/>
              </a:ext>
            </a:extLst>
          </p:cNvPr>
          <p:cNvSpPr/>
          <p:nvPr/>
        </p:nvSpPr>
        <p:spPr>
          <a:xfrm>
            <a:off x="247169" y="455468"/>
            <a:ext cx="4459007" cy="9287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Subtítulo 24</a:t>
            </a:r>
          </a:p>
          <a:p>
            <a:pPr algn="ctr"/>
            <a:r>
              <a:rPr lang="es-MX" sz="2000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Transferencias Corrientes </a:t>
            </a:r>
            <a:endParaRPr lang="es-MX"/>
          </a:p>
          <a:p>
            <a:pPr algn="ctr"/>
            <a:r>
              <a:rPr lang="es-MX" sz="2000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Privados Saldos No Ejecutados</a:t>
            </a:r>
            <a:endParaRPr lang="es-CL" sz="2000">
              <a:solidFill>
                <a:srgbClr val="7CA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DEBFA9D6-5679-C049-1ED8-78BE4B658A41}"/>
              </a:ext>
            </a:extLst>
          </p:cNvPr>
          <p:cNvSpPr/>
          <p:nvPr/>
        </p:nvSpPr>
        <p:spPr>
          <a:xfrm>
            <a:off x="6796768" y="1683882"/>
            <a:ext cx="1581830" cy="346165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2234F1-86CE-6DE2-8CC4-FB0128B4FB90}"/>
              </a:ext>
            </a:extLst>
          </p:cNvPr>
          <p:cNvSpPr txBox="1"/>
          <p:nvPr/>
        </p:nvSpPr>
        <p:spPr>
          <a:xfrm>
            <a:off x="7128410" y="454123"/>
            <a:ext cx="2015837" cy="100453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33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93.2%</a:t>
            </a:r>
          </a:p>
          <a:p>
            <a:pPr algn="ctr"/>
            <a:r>
              <a:rPr lang="es-CL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Total Devengado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8A998B-4683-5E56-44B5-7F30264F6773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413570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A22A78-6BE6-F236-5F5A-17DE55B16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17;p28">
            <a:extLst>
              <a:ext uri="{FF2B5EF4-FFF2-40B4-BE49-F238E27FC236}">
                <a16:creationId xmlns:a16="http://schemas.microsoft.com/office/drawing/2014/main" id="{809A257B-FDE3-912A-F28D-051DDE025ED9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9144000" cy="4556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pic>
        <p:nvPicPr>
          <p:cNvPr id="7" name="Imagen 6" descr="Tabla&#10;&#10;El contenido generado por inteligencia artificial puede ser incorrecto.">
            <a:extLst>
              <a:ext uri="{FF2B5EF4-FFF2-40B4-BE49-F238E27FC236}">
                <a16:creationId xmlns:a16="http://schemas.microsoft.com/office/drawing/2014/main" id="{6024FEB0-63D3-E2F3-07D2-20CC8DA3A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8" y="1381777"/>
            <a:ext cx="6840606" cy="37617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F186B70-0EE4-09BD-1A8C-5133A3AD4BE7}"/>
              </a:ext>
            </a:extLst>
          </p:cNvPr>
          <p:cNvSpPr txBox="1"/>
          <p:nvPr/>
        </p:nvSpPr>
        <p:spPr>
          <a:xfrm>
            <a:off x="7128410" y="454123"/>
            <a:ext cx="2015837" cy="100453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33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15.7%</a:t>
            </a:r>
          </a:p>
          <a:p>
            <a:pPr algn="ctr"/>
            <a:r>
              <a:rPr lang="es-CL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Total Devengado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65A560D-C065-981F-F906-7D50CD2EDE00}"/>
              </a:ext>
            </a:extLst>
          </p:cNvPr>
          <p:cNvSpPr/>
          <p:nvPr/>
        </p:nvSpPr>
        <p:spPr>
          <a:xfrm>
            <a:off x="5637439" y="1291996"/>
            <a:ext cx="1581830" cy="385354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E7FA6D1-6688-B60A-1B7D-6CD09E1050EC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E38B8A76-74BD-2059-A865-46698B006C38}"/>
              </a:ext>
            </a:extLst>
          </p:cNvPr>
          <p:cNvSpPr/>
          <p:nvPr/>
        </p:nvSpPr>
        <p:spPr>
          <a:xfrm>
            <a:off x="302033" y="425160"/>
            <a:ext cx="3618086" cy="9532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Subtítulo 24</a:t>
            </a:r>
          </a:p>
          <a:p>
            <a:pPr algn="ctr"/>
            <a:r>
              <a:rPr lang="es-MX" sz="2000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Transferencias Corrientes </a:t>
            </a:r>
          </a:p>
          <a:p>
            <a:pPr algn="ctr"/>
            <a:r>
              <a:rPr lang="es-MX" sz="2000">
                <a:solidFill>
                  <a:srgbClr val="7CA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Públicos No Ejecutados</a:t>
            </a:r>
            <a:endParaRPr lang="es-CL" sz="2000">
              <a:solidFill>
                <a:srgbClr val="7CA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85694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El contenido generado por inteligencia artificial puede ser incorrecto.">
            <a:extLst>
              <a:ext uri="{FF2B5EF4-FFF2-40B4-BE49-F238E27FC236}">
                <a16:creationId xmlns:a16="http://schemas.microsoft.com/office/drawing/2014/main" id="{A23D3CC9-E522-2971-83A9-EB34A7475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" y="452746"/>
            <a:ext cx="9142531" cy="469075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2128DEA-790F-4C7F-B9AB-86B92EA1A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76114" y="2982987"/>
            <a:ext cx="958956" cy="6248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62AED73-1553-45E2-864A-5F6F379D23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210"/>
          <a:stretch/>
        </p:blipFill>
        <p:spPr>
          <a:xfrm flipH="1">
            <a:off x="6155745" y="3035481"/>
            <a:ext cx="1265329" cy="568896"/>
          </a:xfrm>
          <a:prstGeom prst="rect">
            <a:avLst/>
          </a:prstGeom>
        </p:spPr>
      </p:pic>
      <p:sp>
        <p:nvSpPr>
          <p:cNvPr id="13" name="Google Shape;517;p28">
            <a:extLst>
              <a:ext uri="{FF2B5EF4-FFF2-40B4-BE49-F238E27FC236}">
                <a16:creationId xmlns:a16="http://schemas.microsoft.com/office/drawing/2014/main" id="{00D701F2-3416-90FC-25B7-DA80C96A1F13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9144000" cy="4556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67A3224-FBC7-5F8B-B32D-E5409B4DB0BC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110473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El contenido generado por inteligencia artificial puede ser incorrecto.">
            <a:extLst>
              <a:ext uri="{FF2B5EF4-FFF2-40B4-BE49-F238E27FC236}">
                <a16:creationId xmlns:a16="http://schemas.microsoft.com/office/drawing/2014/main" id="{8A4EF073-FE31-7D97-B87C-4DDB5D706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" y="452746"/>
            <a:ext cx="9142169" cy="469075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9C7742-2FF9-4D47-A502-2B94194BE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779" y="3311552"/>
            <a:ext cx="1049154" cy="792432"/>
          </a:xfrm>
          <a:prstGeom prst="rect">
            <a:avLst/>
          </a:prstGeom>
        </p:spPr>
      </p:pic>
      <p:sp>
        <p:nvSpPr>
          <p:cNvPr id="12" name="Google Shape;517;p28">
            <a:extLst>
              <a:ext uri="{FF2B5EF4-FFF2-40B4-BE49-F238E27FC236}">
                <a16:creationId xmlns:a16="http://schemas.microsoft.com/office/drawing/2014/main" id="{B62A3B92-E95E-4F64-EDB6-3E72C146F6E9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9144000" cy="4556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A9A460-26CD-CEC5-86B2-9C986D41774D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48187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Aplicación&#10;&#10;El contenido generado por inteligencia artificial puede ser incorrecto.">
            <a:extLst>
              <a:ext uri="{FF2B5EF4-FFF2-40B4-BE49-F238E27FC236}">
                <a16:creationId xmlns:a16="http://schemas.microsoft.com/office/drawing/2014/main" id="{27334EF5-55B4-38BA-6935-7263FF4EF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0" y="452746"/>
            <a:ext cx="9145020" cy="4690754"/>
          </a:xfrm>
          <a:prstGeom prst="rect">
            <a:avLst/>
          </a:prstGeom>
        </p:spPr>
      </p:pic>
      <p:sp>
        <p:nvSpPr>
          <p:cNvPr id="7" name="Google Shape;517;p28">
            <a:extLst>
              <a:ext uri="{FF2B5EF4-FFF2-40B4-BE49-F238E27FC236}">
                <a16:creationId xmlns:a16="http://schemas.microsoft.com/office/drawing/2014/main" id="{9EB399B1-4F7F-6211-F103-31AD857EEA2A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9144000" cy="4556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9559DE2-DA7F-46EB-84E3-02CDA4FE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723" y="2990600"/>
            <a:ext cx="1011712" cy="63187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AC5960C-9C3A-19F9-DE8C-D39B70448F91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79391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Gráfico, Gráfico de barras&#10;&#10;El contenido generado por inteligencia artificial puede ser incorrecto.">
            <a:extLst>
              <a:ext uri="{FF2B5EF4-FFF2-40B4-BE49-F238E27FC236}">
                <a16:creationId xmlns:a16="http://schemas.microsoft.com/office/drawing/2014/main" id="{C6AED915-6ED1-F270-5330-B09C4E7E2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09" y="574332"/>
            <a:ext cx="8713519" cy="4140309"/>
          </a:xfrm>
          <a:prstGeom prst="rect">
            <a:avLst/>
          </a:prstGeom>
        </p:spPr>
      </p:pic>
      <p:sp>
        <p:nvSpPr>
          <p:cNvPr id="3" name="Google Shape;517;p28">
            <a:extLst>
              <a:ext uri="{FF2B5EF4-FFF2-40B4-BE49-F238E27FC236}">
                <a16:creationId xmlns:a16="http://schemas.microsoft.com/office/drawing/2014/main" id="{9EB92AA6-528A-3CEA-6AC9-6148487C5975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9144000" cy="4556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6EF9DDB-E7A1-1097-A5E1-6F198983615B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74387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FB06D98-5296-4190-9FCB-52153E6D7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22"/>
            <a:ext cx="9144000" cy="51435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8C156EA-539B-424C-A734-8CBC98EE6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61" y="2810107"/>
            <a:ext cx="6529836" cy="179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ヒラギノ角ゴ Pro W3" charset="-128"/>
                <a:cs typeface="Calibri" panose="020F0502020204030204" pitchFamily="34" charset="0"/>
              </a:rPr>
              <a:t>Análisis Gasto</a:t>
            </a: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ヒラギノ角ゴ Pro W3" charset="-128"/>
                <a:cs typeface="Calibri" panose="020F0502020204030204" pitchFamily="34" charset="0"/>
              </a:rPr>
              <a:t>Presupuesto de Inversión Regional</a:t>
            </a: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ヒラギノ角ゴ Pro W3" charset="-128"/>
                <a:cs typeface="Calibri" panose="020F0502020204030204" pitchFamily="34" charset="0"/>
              </a:rPr>
              <a:t>Tipología, Territorios y Sector Económico</a:t>
            </a:r>
            <a:endParaRPr lang="es-ES" sz="27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+mn-ea"/>
              <a:cs typeface="+mn-cs"/>
            </a:endParaRPr>
          </a:p>
          <a:p>
            <a:pPr algn="just"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1800" kern="120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Cuarto Trimestre año 2024</a:t>
            </a: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2100" b="1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8B5C6B2-0AFC-4742-B895-117B04ACF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604" y="147167"/>
            <a:ext cx="572014" cy="101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14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1">
            <a:extLst>
              <a:ext uri="{FF2B5EF4-FFF2-40B4-BE49-F238E27FC236}">
                <a16:creationId xmlns:a16="http://schemas.microsoft.com/office/drawing/2014/main" id="{A1A9AAC1-D6B6-42B4-AE7B-F64D872D3197}"/>
              </a:ext>
            </a:extLst>
          </p:cNvPr>
          <p:cNvSpPr txBox="1"/>
          <p:nvPr/>
        </p:nvSpPr>
        <p:spPr>
          <a:xfrm>
            <a:off x="262518" y="108686"/>
            <a:ext cx="9117727" cy="37133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513013" algn="l"/>
              </a:tabLst>
            </a:pPr>
            <a:r>
              <a:rPr lang="es-CL" sz="160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Gasto Devengado Tercer Trimestre│ Según Tipologías</a:t>
            </a:r>
          </a:p>
        </p:txBody>
      </p:sp>
      <p:pic>
        <p:nvPicPr>
          <p:cNvPr id="2" name="Imagen 1" descr="Diagrama&#10;&#10;El contenido generado por inteligencia artificial puede ser incorrecto.">
            <a:extLst>
              <a:ext uri="{FF2B5EF4-FFF2-40B4-BE49-F238E27FC236}">
                <a16:creationId xmlns:a16="http://schemas.microsoft.com/office/drawing/2014/main" id="{4A29E94B-EA45-1E54-F5B9-197F5EB4D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94" y="107066"/>
            <a:ext cx="9150389" cy="5037880"/>
          </a:xfrm>
          <a:prstGeom prst="rect">
            <a:avLst/>
          </a:prstGeom>
        </p:spPr>
      </p:pic>
      <p:sp>
        <p:nvSpPr>
          <p:cNvPr id="4" name="Google Shape;517;p28">
            <a:extLst>
              <a:ext uri="{FF2B5EF4-FFF2-40B4-BE49-F238E27FC236}">
                <a16:creationId xmlns:a16="http://schemas.microsoft.com/office/drawing/2014/main" id="{ED1FE556-F4C4-2F82-6B2A-23C33D05D907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9144000" cy="4556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86873BB-668A-BFD8-2D9E-59A4AAFBF1AF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81871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1F5436-0276-6892-7524-725A835EB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17;p28">
            <a:extLst>
              <a:ext uri="{FF2B5EF4-FFF2-40B4-BE49-F238E27FC236}">
                <a16:creationId xmlns:a16="http://schemas.microsoft.com/office/drawing/2014/main" id="{A3A7B88A-A125-AFD6-7883-C620DCBDF516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9144000" cy="4556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pic>
        <p:nvPicPr>
          <p:cNvPr id="16" name="Imagen 15" descr="Gráfico&#10;&#10;El contenido generado por inteligencia artificial puede ser incorrecto.">
            <a:extLst>
              <a:ext uri="{FF2B5EF4-FFF2-40B4-BE49-F238E27FC236}">
                <a16:creationId xmlns:a16="http://schemas.microsoft.com/office/drawing/2014/main" id="{A21FF4CA-FA2C-C9DD-21F0-4F5EC57F6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738188"/>
            <a:ext cx="8848725" cy="36671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8D5BDFA-F67B-213A-0E20-A1E3D84040F5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850362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89A9F-FB95-CBA8-C855-A64ADD9A8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Imagen 5" descr="Escala de tiempo&#10;&#10;El contenido generado por inteligencia artificial puede ser incorrecto.">
            <a:extLst>
              <a:ext uri="{FF2B5EF4-FFF2-40B4-BE49-F238E27FC236}">
                <a16:creationId xmlns:a16="http://schemas.microsoft.com/office/drawing/2014/main" id="{AB668D8D-F525-CA0E-187C-0A4499C10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507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076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79F2A51B-8833-42C2-A202-893ECB977491}"/>
              </a:ext>
            </a:extLst>
          </p:cNvPr>
          <p:cNvSpPr/>
          <p:nvPr/>
        </p:nvSpPr>
        <p:spPr>
          <a:xfrm>
            <a:off x="628185" y="1702420"/>
            <a:ext cx="2598235" cy="295135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EAD75373-5E4B-412C-A829-89B0037CDF25}"/>
              </a:ext>
            </a:extLst>
          </p:cNvPr>
          <p:cNvSpPr/>
          <p:nvPr/>
        </p:nvSpPr>
        <p:spPr>
          <a:xfrm>
            <a:off x="1204332" y="832624"/>
            <a:ext cx="1464527" cy="1442225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D1352EB-C547-4598-86A7-6A7B8190486E}"/>
              </a:ext>
            </a:extLst>
          </p:cNvPr>
          <p:cNvSpPr txBox="1"/>
          <p:nvPr/>
        </p:nvSpPr>
        <p:spPr>
          <a:xfrm>
            <a:off x="589371" y="2232568"/>
            <a:ext cx="2598234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1200" b="1">
                <a:solidFill>
                  <a:schemeClr val="bg1"/>
                </a:solidFill>
                <a:latin typeface="Arial Black" panose="020B0A04020102020204" pitchFamily="34" charset="0"/>
              </a:rPr>
              <a:t>Construcción Corredor Transporte Público Colón</a:t>
            </a:r>
          </a:p>
          <a:p>
            <a:pPr algn="ctr"/>
            <a:r>
              <a:rPr lang="es-MX" sz="1200" b="1">
                <a:solidFill>
                  <a:schemeClr val="accent6"/>
                </a:solidFill>
                <a:latin typeface="Arial Black"/>
              </a:rPr>
              <a:t>M</a:t>
            </a:r>
            <a:r>
              <a:rPr lang="es-CL" sz="1200" b="1">
                <a:solidFill>
                  <a:schemeClr val="accent6"/>
                </a:solidFill>
                <a:latin typeface="Arial Black"/>
              </a:rPr>
              <a:t>$2.138.211</a:t>
            </a:r>
            <a:endParaRPr lang="es-CL" sz="1200" b="1">
              <a:solidFill>
                <a:schemeClr val="accent6"/>
              </a:solidFill>
              <a:latin typeface="Arial Black" panose="020B0A04020102020204" pitchFamily="34" charset="0"/>
            </a:endParaRPr>
          </a:p>
          <a:p>
            <a:pPr algn="ctr"/>
            <a:endParaRPr lang="es-CL" sz="1200" b="1">
              <a:solidFill>
                <a:schemeClr val="accent6"/>
              </a:solidFill>
              <a:latin typeface="Arial Black"/>
            </a:endParaRPr>
          </a:p>
          <a:p>
            <a:pPr algn="ctr"/>
            <a:r>
              <a:rPr lang="es-CL" sz="1200" b="1">
                <a:solidFill>
                  <a:schemeClr val="bg1"/>
                </a:solidFill>
                <a:latin typeface="Arial Black"/>
              </a:rPr>
              <a:t>Mejoramiento Calle Abraham Romero Chiguayante</a:t>
            </a:r>
            <a:endParaRPr lang="es-MX">
              <a:solidFill>
                <a:schemeClr val="bg1"/>
              </a:solidFill>
            </a:endParaRPr>
          </a:p>
          <a:p>
            <a:pPr algn="ctr"/>
            <a:r>
              <a:rPr lang="es-MX" sz="1200" b="1">
                <a:solidFill>
                  <a:schemeClr val="accent6"/>
                </a:solidFill>
                <a:latin typeface="Arial Black"/>
              </a:rPr>
              <a:t>M$1.843.275</a:t>
            </a:r>
            <a:endParaRPr lang="es-MX" sz="1200" b="1">
              <a:solidFill>
                <a:schemeClr val="accent6"/>
              </a:solidFill>
              <a:latin typeface="Arial Black" panose="020B0A04020102020204" pitchFamily="34" charset="0"/>
            </a:endParaRPr>
          </a:p>
          <a:p>
            <a:pPr algn="ctr"/>
            <a:endParaRPr lang="es-CL" sz="1200" b="1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1200" b="1">
                <a:solidFill>
                  <a:schemeClr val="bg1"/>
                </a:solidFill>
                <a:latin typeface="Arial Black" panose="020B0A04020102020204" pitchFamily="34" charset="0"/>
              </a:rPr>
              <a:t>Mejoramiento Gestión Tránsito R160 y Puente </a:t>
            </a:r>
            <a:r>
              <a:rPr lang="es-MX" sz="1200" b="1" err="1">
                <a:solidFill>
                  <a:schemeClr val="bg1"/>
                </a:solidFill>
                <a:latin typeface="Arial Black" panose="020B0A04020102020204" pitchFamily="34" charset="0"/>
              </a:rPr>
              <a:t>Llacolén</a:t>
            </a:r>
            <a:endParaRPr lang="es-MX" sz="1200" b="1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1200" b="1">
                <a:solidFill>
                  <a:schemeClr val="accent6"/>
                </a:solidFill>
                <a:latin typeface="Arial Black"/>
              </a:rPr>
              <a:t>M$1.684.000</a:t>
            </a:r>
            <a:endParaRPr lang="es-CL" sz="1200" b="1">
              <a:solidFill>
                <a:schemeClr val="accent6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B8DE333-01EC-4DCF-B2AF-DF6BE02C4CCC}"/>
              </a:ext>
            </a:extLst>
          </p:cNvPr>
          <p:cNvSpPr/>
          <p:nvPr/>
        </p:nvSpPr>
        <p:spPr>
          <a:xfrm>
            <a:off x="986178" y="4653776"/>
            <a:ext cx="18822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0" cap="none" spc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Subtítulo 31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43D4987-C37E-4852-8BEF-0688688C510C}"/>
              </a:ext>
            </a:extLst>
          </p:cNvPr>
          <p:cNvSpPr/>
          <p:nvPr/>
        </p:nvSpPr>
        <p:spPr>
          <a:xfrm>
            <a:off x="3425389" y="1702420"/>
            <a:ext cx="2598235" cy="295135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DFA0863-F97F-4786-A487-0A6FAA31A451}"/>
              </a:ext>
            </a:extLst>
          </p:cNvPr>
          <p:cNvSpPr/>
          <p:nvPr/>
        </p:nvSpPr>
        <p:spPr>
          <a:xfrm>
            <a:off x="4001536" y="832624"/>
            <a:ext cx="1464527" cy="1442225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1635662-04CB-4A35-B252-B37847BB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143" y="860683"/>
            <a:ext cx="1724723" cy="1328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AB3F2CB-78A3-48AF-B7C5-9AF4DFD932CD}"/>
              </a:ext>
            </a:extLst>
          </p:cNvPr>
          <p:cNvSpPr txBox="1"/>
          <p:nvPr/>
        </p:nvSpPr>
        <p:spPr>
          <a:xfrm>
            <a:off x="3386574" y="2188845"/>
            <a:ext cx="2598234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200" b="1">
                <a:solidFill>
                  <a:schemeClr val="bg1"/>
                </a:solidFill>
                <a:latin typeface="Arial Black"/>
              </a:rPr>
              <a:t>Rep. Vehículos Operativos VIII Zona Carabineros </a:t>
            </a:r>
            <a:r>
              <a:rPr lang="es-MX" sz="1200" b="1">
                <a:solidFill>
                  <a:schemeClr val="accent6"/>
                </a:solidFill>
                <a:latin typeface="Arial Black"/>
              </a:rPr>
              <a:t>M</a:t>
            </a:r>
            <a:r>
              <a:rPr lang="es-CL" sz="1200" b="1">
                <a:solidFill>
                  <a:schemeClr val="accent6"/>
                </a:solidFill>
                <a:latin typeface="Arial Black"/>
              </a:rPr>
              <a:t>$2.147.831</a:t>
            </a:r>
            <a:endParaRPr lang="es-CL" sz="1200" b="1">
              <a:solidFill>
                <a:schemeClr val="accent6"/>
              </a:solidFill>
              <a:latin typeface="Arial Black" panose="020B0A04020102020204" pitchFamily="34" charset="0"/>
            </a:endParaRPr>
          </a:p>
          <a:p>
            <a:pPr algn="ctr"/>
            <a:endParaRPr lang="es-CL" sz="1200" b="1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1200" b="1">
                <a:solidFill>
                  <a:schemeClr val="bg1"/>
                </a:solidFill>
                <a:latin typeface="Arial Black"/>
              </a:rPr>
              <a:t>Vehículos Diversas Dirección Municipalidad </a:t>
            </a:r>
            <a:r>
              <a:rPr lang="es-MX" sz="1200" b="1" err="1">
                <a:solidFill>
                  <a:schemeClr val="bg1"/>
                </a:solidFill>
                <a:latin typeface="Arial Black"/>
              </a:rPr>
              <a:t>Hualpen</a:t>
            </a:r>
            <a:endParaRPr lang="es-MX" err="1">
              <a:solidFill>
                <a:schemeClr val="bg1"/>
              </a:solidFill>
            </a:endParaRPr>
          </a:p>
          <a:p>
            <a:pPr algn="ctr"/>
            <a:r>
              <a:rPr lang="es-MX" sz="1200" b="1">
                <a:solidFill>
                  <a:schemeClr val="accent6"/>
                </a:solidFill>
                <a:latin typeface="Arial Black"/>
              </a:rPr>
              <a:t>M$549.219</a:t>
            </a:r>
            <a:endParaRPr lang="es-MX" sz="1200" b="1">
              <a:solidFill>
                <a:schemeClr val="accent6"/>
              </a:solidFill>
              <a:latin typeface="Arial Black" panose="020B0A04020102020204" pitchFamily="34" charset="0"/>
            </a:endParaRPr>
          </a:p>
          <a:p>
            <a:pPr algn="ctr"/>
            <a:endParaRPr lang="es-CL" sz="1200" b="1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1200" b="1">
                <a:solidFill>
                  <a:schemeClr val="bg1"/>
                </a:solidFill>
                <a:latin typeface="Arial Black"/>
              </a:rPr>
              <a:t>Dos Cargadores Frontales Comuna Santa Juana</a:t>
            </a:r>
            <a:endParaRPr lang="es-MX" sz="1200" b="1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1200" b="1">
                <a:solidFill>
                  <a:schemeClr val="accent6"/>
                </a:solidFill>
                <a:latin typeface="Arial Black"/>
              </a:rPr>
              <a:t>M$412.930</a:t>
            </a:r>
            <a:endParaRPr lang="es-CL" sz="1200" b="1">
              <a:solidFill>
                <a:schemeClr val="accent6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FE620AB-B064-4F60-BDE2-112F72743050}"/>
              </a:ext>
            </a:extLst>
          </p:cNvPr>
          <p:cNvSpPr/>
          <p:nvPr/>
        </p:nvSpPr>
        <p:spPr>
          <a:xfrm>
            <a:off x="3783382" y="4653776"/>
            <a:ext cx="18822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0" cap="none" spc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Subtítulo 29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B8CDF3E8-E141-4705-B2D6-F038B36D8D25}"/>
              </a:ext>
            </a:extLst>
          </p:cNvPr>
          <p:cNvSpPr/>
          <p:nvPr/>
        </p:nvSpPr>
        <p:spPr>
          <a:xfrm>
            <a:off x="6261408" y="1730479"/>
            <a:ext cx="2598235" cy="295135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F54C15B-6552-4D70-A1F7-9446F7483F38}"/>
              </a:ext>
            </a:extLst>
          </p:cNvPr>
          <p:cNvSpPr/>
          <p:nvPr/>
        </p:nvSpPr>
        <p:spPr>
          <a:xfrm>
            <a:off x="6837555" y="860683"/>
            <a:ext cx="1464527" cy="1442225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8B4DCE4-B204-40B0-819C-23747F017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77" y="767316"/>
            <a:ext cx="1724723" cy="1465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6547834-6EA3-4F41-9561-766FB92B977C}"/>
              </a:ext>
            </a:extLst>
          </p:cNvPr>
          <p:cNvSpPr txBox="1"/>
          <p:nvPr/>
        </p:nvSpPr>
        <p:spPr>
          <a:xfrm>
            <a:off x="6279991" y="2236661"/>
            <a:ext cx="2598234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1200" b="1">
                <a:solidFill>
                  <a:schemeClr val="bg1"/>
                </a:solidFill>
                <a:latin typeface="Arial Black"/>
              </a:rPr>
              <a:t>Mejoramiento</a:t>
            </a:r>
            <a:r>
              <a:rPr lang="es-MX" sz="1200" b="1">
                <a:solidFill>
                  <a:schemeClr val="bg1"/>
                </a:solidFill>
                <a:latin typeface="Arial Black"/>
              </a:rPr>
              <a:t> 2 canchas futbol amateur Lomas Coloradas</a:t>
            </a:r>
            <a:endParaRPr lang="es-ES">
              <a:solidFill>
                <a:schemeClr val="bg1"/>
              </a:solidFill>
            </a:endParaRPr>
          </a:p>
          <a:p>
            <a:pPr algn="ctr"/>
            <a:r>
              <a:rPr lang="es-MX" sz="1200" b="1">
                <a:solidFill>
                  <a:schemeClr val="accent6"/>
                </a:solidFill>
                <a:latin typeface="Arial Black"/>
              </a:rPr>
              <a:t>M$1.139.533</a:t>
            </a:r>
            <a:endParaRPr lang="es-MX" sz="1200" b="1">
              <a:solidFill>
                <a:schemeClr val="accent6"/>
              </a:solidFill>
              <a:latin typeface="Arial Black" panose="020B0A04020102020204" pitchFamily="34" charset="0"/>
            </a:endParaRPr>
          </a:p>
          <a:p>
            <a:pPr algn="ctr"/>
            <a:endParaRPr lang="es-MX" sz="1200" b="1">
              <a:solidFill>
                <a:schemeClr val="accent6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1200" b="1">
                <a:solidFill>
                  <a:schemeClr val="bg1"/>
                </a:solidFill>
                <a:latin typeface="Arial Black"/>
              </a:rPr>
              <a:t>Mejoramiento Estadio Estación Yumbel</a:t>
            </a:r>
          </a:p>
          <a:p>
            <a:pPr algn="ctr"/>
            <a:r>
              <a:rPr lang="es-MX" sz="1200" b="1">
                <a:solidFill>
                  <a:schemeClr val="accent6"/>
                </a:solidFill>
                <a:latin typeface="Arial Black"/>
              </a:rPr>
              <a:t>M$869.866</a:t>
            </a:r>
            <a:endParaRPr lang="es-MX"/>
          </a:p>
          <a:p>
            <a:pPr algn="ctr"/>
            <a:endParaRPr lang="es-MX" sz="1200" b="1">
              <a:solidFill>
                <a:srgbClr val="E9C46A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CL" sz="1200" b="1">
                <a:solidFill>
                  <a:schemeClr val="bg1"/>
                </a:solidFill>
                <a:latin typeface="Arial Black"/>
              </a:rPr>
              <a:t>Mejoramiento Cancha Futbol Libertad Talcahuano</a:t>
            </a:r>
            <a:endParaRPr lang="en-US" sz="1200">
              <a:solidFill>
                <a:schemeClr val="bg1"/>
              </a:solidFill>
              <a:latin typeface="Arial Black"/>
            </a:endParaRPr>
          </a:p>
          <a:p>
            <a:pPr algn="ctr"/>
            <a:r>
              <a:rPr lang="es-MX" sz="1200" b="1">
                <a:solidFill>
                  <a:schemeClr val="accent6"/>
                </a:solidFill>
                <a:latin typeface="Arial Black"/>
              </a:rPr>
              <a:t>M</a:t>
            </a:r>
            <a:r>
              <a:rPr lang="es-CL" sz="1200" b="1">
                <a:solidFill>
                  <a:schemeClr val="accent6"/>
                </a:solidFill>
                <a:latin typeface="Arial Black"/>
              </a:rPr>
              <a:t>$790.402</a:t>
            </a:r>
            <a:endParaRPr lang="es-MX">
              <a:solidFill>
                <a:schemeClr val="accent6"/>
              </a:solidFill>
              <a:latin typeface="Arial Black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E3D63AA-8FC2-4B15-9A0C-0A9D53B85D6F}"/>
              </a:ext>
            </a:extLst>
          </p:cNvPr>
          <p:cNvSpPr/>
          <p:nvPr/>
        </p:nvSpPr>
        <p:spPr>
          <a:xfrm>
            <a:off x="6619401" y="4681835"/>
            <a:ext cx="18822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0" cap="none" spc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Subtítulo 33</a:t>
            </a:r>
          </a:p>
        </p:txBody>
      </p:sp>
      <p:sp>
        <p:nvSpPr>
          <p:cNvPr id="21" name="CuadroTexto 11">
            <a:extLst>
              <a:ext uri="{FF2B5EF4-FFF2-40B4-BE49-F238E27FC236}">
                <a16:creationId xmlns:a16="http://schemas.microsoft.com/office/drawing/2014/main" id="{B5942F1E-408E-4D81-AB03-BBC46319F1AD}"/>
              </a:ext>
            </a:extLst>
          </p:cNvPr>
          <p:cNvSpPr txBox="1"/>
          <p:nvPr/>
        </p:nvSpPr>
        <p:spPr>
          <a:xfrm>
            <a:off x="262518" y="108686"/>
            <a:ext cx="9117727" cy="37133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513013" algn="l"/>
              </a:tabLst>
            </a:pPr>
            <a:r>
              <a:rPr lang="es-CL" sz="160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Gasto Devengado Tercer Trimestre│ Principales Iniciativas por Subtítulo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4526FC-C24F-4A1C-9CF7-C10ABFFA1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236" y="820735"/>
            <a:ext cx="1662545" cy="1415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Google Shape;517;p28">
            <a:extLst>
              <a:ext uri="{FF2B5EF4-FFF2-40B4-BE49-F238E27FC236}">
                <a16:creationId xmlns:a16="http://schemas.microsoft.com/office/drawing/2014/main" id="{CB4A08DD-8D7E-C4F7-C663-E7D42F30B303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9144000" cy="4556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F9FE4B3-E41B-2F9C-AE13-93E791298786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44426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1">
            <a:extLst>
              <a:ext uri="{FF2B5EF4-FFF2-40B4-BE49-F238E27FC236}">
                <a16:creationId xmlns:a16="http://schemas.microsoft.com/office/drawing/2014/main" id="{666E5655-44B5-4125-A653-1B2F33805061}"/>
              </a:ext>
            </a:extLst>
          </p:cNvPr>
          <p:cNvSpPr txBox="1"/>
          <p:nvPr/>
        </p:nvSpPr>
        <p:spPr>
          <a:xfrm>
            <a:off x="262518" y="108686"/>
            <a:ext cx="9117727" cy="37133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Gasto Devengado Tercer Trimestre│ Según Año Financiamiento</a:t>
            </a:r>
          </a:p>
        </p:txBody>
      </p:sp>
      <p:sp>
        <p:nvSpPr>
          <p:cNvPr id="5" name="Google Shape;517;p28">
            <a:extLst>
              <a:ext uri="{FF2B5EF4-FFF2-40B4-BE49-F238E27FC236}">
                <a16:creationId xmlns:a16="http://schemas.microsoft.com/office/drawing/2014/main" id="{1BB9A793-C058-7C79-0853-D3A18A30C4DF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9144000" cy="4556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INVERSIÓN REGIONAL</a:t>
            </a:r>
          </a:p>
        </p:txBody>
      </p:sp>
      <p:pic>
        <p:nvPicPr>
          <p:cNvPr id="7" name="Imagen 6" descr="Imagen que contiene Histograma">
            <a:extLst>
              <a:ext uri="{FF2B5EF4-FFF2-40B4-BE49-F238E27FC236}">
                <a16:creationId xmlns:a16="http://schemas.microsoft.com/office/drawing/2014/main" id="{6EA12630-A7E0-FF45-A13E-6441B9BAD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8" y="784867"/>
            <a:ext cx="9021019" cy="328439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4EE7888-167F-6310-B7AB-A54FADF9091C}"/>
              </a:ext>
            </a:extLst>
          </p:cNvPr>
          <p:cNvSpPr txBox="1"/>
          <p:nvPr/>
        </p:nvSpPr>
        <p:spPr>
          <a:xfrm>
            <a:off x="330309" y="4191051"/>
            <a:ext cx="858118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u="sng"/>
              <a:t>Nota: </a:t>
            </a:r>
            <a:r>
              <a:rPr lang="es-ES"/>
              <a:t>El gasto ejecutado durante el año 2024, corresponde en un 65% a iniciativas que fueron aprobados los recursos por el Consejo Regional entre los años 2022 y 2023.  Un 18.8% del gasto del año 2024 corresponde a iniciativas aprobadas durante los años 2020 y 2021.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A0913F8-7F42-3821-BD31-F218CA751DCF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43942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1">
            <a:extLst>
              <a:ext uri="{FF2B5EF4-FFF2-40B4-BE49-F238E27FC236}">
                <a16:creationId xmlns:a16="http://schemas.microsoft.com/office/drawing/2014/main" id="{4A93233E-F906-48A7-9E6E-795E4362F3E9}"/>
              </a:ext>
            </a:extLst>
          </p:cNvPr>
          <p:cNvSpPr txBox="1"/>
          <p:nvPr/>
        </p:nvSpPr>
        <p:spPr>
          <a:xfrm>
            <a:off x="262518" y="108686"/>
            <a:ext cx="9117727" cy="37133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Gasto Devengado Tercer Trimestre│ Según Territorios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28B99BD-A4E6-4AA6-BF40-B3598770976C}"/>
              </a:ext>
            </a:extLst>
          </p:cNvPr>
          <p:cNvSpPr/>
          <p:nvPr/>
        </p:nvSpPr>
        <p:spPr>
          <a:xfrm>
            <a:off x="262518" y="3965739"/>
            <a:ext cx="2002645" cy="9950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MX" sz="2400" b="1">
                <a:solidFill>
                  <a:srgbClr val="88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M</a:t>
            </a:r>
            <a:r>
              <a:rPr lang="es-CL" sz="2400" b="1">
                <a:solidFill>
                  <a:srgbClr val="88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$7.642.212</a:t>
            </a:r>
            <a:endParaRPr lang="es-CL" sz="2400" b="1">
              <a:solidFill>
                <a:srgbClr val="88B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  <a:p>
            <a:pPr algn="ctr"/>
            <a:r>
              <a:rPr lang="es-C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Chiguayante</a:t>
            </a:r>
            <a:endParaRPr lang="es-CL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5F344697-34D3-4EDA-85B5-B37F5C3B0456}"/>
              </a:ext>
            </a:extLst>
          </p:cNvPr>
          <p:cNvSpPr/>
          <p:nvPr/>
        </p:nvSpPr>
        <p:spPr>
          <a:xfrm>
            <a:off x="4821381" y="3965739"/>
            <a:ext cx="2002645" cy="9950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MX" sz="2400" b="1">
                <a:solidFill>
                  <a:srgbClr val="88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M</a:t>
            </a:r>
            <a:r>
              <a:rPr lang="es-CL" sz="2400" b="1">
                <a:solidFill>
                  <a:srgbClr val="88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$6.136.195</a:t>
            </a:r>
            <a:endParaRPr lang="es-CL" sz="2400" b="1">
              <a:solidFill>
                <a:srgbClr val="88B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  <a:p>
            <a:pPr algn="ctr"/>
            <a:r>
              <a:rPr lang="es-C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Lebu</a:t>
            </a:r>
            <a:endParaRPr lang="es-CL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4D6AA35-492A-4F8B-A0EB-7C6025ACA2D7}"/>
              </a:ext>
            </a:extLst>
          </p:cNvPr>
          <p:cNvSpPr/>
          <p:nvPr/>
        </p:nvSpPr>
        <p:spPr>
          <a:xfrm>
            <a:off x="7115081" y="3994177"/>
            <a:ext cx="2002645" cy="9950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MX" sz="2400" b="1">
                <a:solidFill>
                  <a:srgbClr val="88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M</a:t>
            </a:r>
            <a:r>
              <a:rPr lang="es-CL" sz="2400" b="1">
                <a:solidFill>
                  <a:srgbClr val="88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$3.702.115</a:t>
            </a:r>
          </a:p>
          <a:p>
            <a:pPr algn="ctr"/>
            <a:r>
              <a:rPr lang="es-C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Cabrero</a:t>
            </a:r>
            <a:endParaRPr lang="es-CL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B42F645C-8BCC-4D75-AB2E-B831D6023A65}"/>
              </a:ext>
            </a:extLst>
          </p:cNvPr>
          <p:cNvSpPr/>
          <p:nvPr/>
        </p:nvSpPr>
        <p:spPr>
          <a:xfrm>
            <a:off x="2527681" y="3965739"/>
            <a:ext cx="2002645" cy="9950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MX" sz="2400" b="1">
                <a:solidFill>
                  <a:srgbClr val="88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M</a:t>
            </a:r>
            <a:r>
              <a:rPr lang="es-CL" sz="2400" b="1">
                <a:solidFill>
                  <a:srgbClr val="88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$ 6.535.596</a:t>
            </a:r>
            <a:endParaRPr lang="es-CL" sz="2400" b="1">
              <a:solidFill>
                <a:srgbClr val="88B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  <a:p>
            <a:pPr algn="ctr"/>
            <a:r>
              <a:rPr lang="es-C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Tomé</a:t>
            </a:r>
            <a:endParaRPr lang="es-CL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</p:txBody>
      </p:sp>
      <p:sp>
        <p:nvSpPr>
          <p:cNvPr id="10" name="Google Shape;517;p28">
            <a:extLst>
              <a:ext uri="{FF2B5EF4-FFF2-40B4-BE49-F238E27FC236}">
                <a16:creationId xmlns:a16="http://schemas.microsoft.com/office/drawing/2014/main" id="{90FBE03F-7EA9-507C-EFFC-14A44145AD5D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9144000" cy="4556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PROGRAMA DE INVERSIÓN REGIONAL</a:t>
            </a:r>
            <a:endParaRPr lang="es-MX" sz="2400" b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13" name="Imagen 12" descr="Gráfico, Gráfico de rectángulos&#10;&#10;El contenido generado por inteligencia artificial puede ser incorrecto.">
            <a:extLst>
              <a:ext uri="{FF2B5EF4-FFF2-40B4-BE49-F238E27FC236}">
                <a16:creationId xmlns:a16="http://schemas.microsoft.com/office/drawing/2014/main" id="{32728E61-8F13-8816-1EF7-0DA783A8B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62" y="475323"/>
            <a:ext cx="7299286" cy="338986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5DEDF5A-883B-C673-1EA8-461A5F4ECB0E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817244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1">
            <a:extLst>
              <a:ext uri="{FF2B5EF4-FFF2-40B4-BE49-F238E27FC236}">
                <a16:creationId xmlns:a16="http://schemas.microsoft.com/office/drawing/2014/main" id="{4A93233E-F906-48A7-9E6E-795E4362F3E9}"/>
              </a:ext>
            </a:extLst>
          </p:cNvPr>
          <p:cNvSpPr txBox="1"/>
          <p:nvPr/>
        </p:nvSpPr>
        <p:spPr>
          <a:xfrm>
            <a:off x="262518" y="108686"/>
            <a:ext cx="9117727" cy="37133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Gasto Devengado Tercer Trimestre│ Según Sector y Territorios</a:t>
            </a:r>
          </a:p>
        </p:txBody>
      </p:sp>
      <p:pic>
        <p:nvPicPr>
          <p:cNvPr id="5122" name="Picture 2" descr="Pidieron aprobar el proyecto para mejorar acceso a Parque Industrial de  Talcahuano">
            <a:extLst>
              <a:ext uri="{FF2B5EF4-FFF2-40B4-BE49-F238E27FC236}">
                <a16:creationId xmlns:a16="http://schemas.microsoft.com/office/drawing/2014/main" id="{48A066DE-C72C-42AD-880B-31DF5E3BB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7" y="3115604"/>
            <a:ext cx="2536508" cy="1915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encrypted-tbn0.gstatic.com/images?q=tbn:ANd9GcQAkp4iW6JNZO_FHDx2yV1kEzJmBd-OgknSuw&amp;s">
            <a:extLst>
              <a:ext uri="{FF2B5EF4-FFF2-40B4-BE49-F238E27FC236}">
                <a16:creationId xmlns:a16="http://schemas.microsoft.com/office/drawing/2014/main" id="{4A784728-A0BE-4E68-8721-A814A558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865" y="708607"/>
            <a:ext cx="4132122" cy="1627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Gráfico, Gráfico de proyección solar&#10;&#10;El contenido generado por inteligencia artificial puede ser incorrecto.">
            <a:extLst>
              <a:ext uri="{FF2B5EF4-FFF2-40B4-BE49-F238E27FC236}">
                <a16:creationId xmlns:a16="http://schemas.microsoft.com/office/drawing/2014/main" id="{D96A235B-6E63-B505-2ABD-46FAFE97C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16" y="452385"/>
            <a:ext cx="3274698" cy="2635434"/>
          </a:xfrm>
          <a:prstGeom prst="rect">
            <a:avLst/>
          </a:prstGeom>
        </p:spPr>
      </p:pic>
      <p:sp>
        <p:nvSpPr>
          <p:cNvPr id="7" name="Google Shape;517;p28">
            <a:extLst>
              <a:ext uri="{FF2B5EF4-FFF2-40B4-BE49-F238E27FC236}">
                <a16:creationId xmlns:a16="http://schemas.microsoft.com/office/drawing/2014/main" id="{C3413894-B668-1EB3-774E-F81966C8A3BF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9144000" cy="4556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PROGRAMA DE INVERSIÓN REGIONAL </a:t>
            </a:r>
            <a:endParaRPr lang="es-MX" sz="2000" b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3" name="Imagen 2" descr="Escala de tiempo&#10;&#10;El contenido generado por inteligencia artificial puede ser incorrecto.">
            <a:extLst>
              <a:ext uri="{FF2B5EF4-FFF2-40B4-BE49-F238E27FC236}">
                <a16:creationId xmlns:a16="http://schemas.microsoft.com/office/drawing/2014/main" id="{5078C583-6A03-AFDC-85B7-90B605C92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930" y="2404753"/>
            <a:ext cx="4266211" cy="262741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21A32C3-86D9-6613-24AB-2347FEEEC418}"/>
              </a:ext>
            </a:extLst>
          </p:cNvPr>
          <p:cNvSpPr txBox="1"/>
          <p:nvPr/>
        </p:nvSpPr>
        <p:spPr>
          <a:xfrm>
            <a:off x="449036" y="0"/>
            <a:ext cx="58864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rgbClr val="7CA800"/>
                </a:solidFill>
              </a:rPr>
              <a:t>Gobierno</a:t>
            </a:r>
            <a:r>
              <a:rPr lang="en-US" sz="1200" b="1">
                <a:solidFill>
                  <a:srgbClr val="7CA800"/>
                </a:solidFill>
              </a:rPr>
              <a:t> Regional del </a:t>
            </a:r>
            <a:r>
              <a:rPr lang="en-US" sz="1200" b="1" err="1">
                <a:solidFill>
                  <a:srgbClr val="7CA800"/>
                </a:solidFill>
              </a:rPr>
              <a:t>BioBio</a:t>
            </a:r>
            <a:r>
              <a:rPr lang="en-US" sz="1200" b="1">
                <a:solidFill>
                  <a:srgbClr val="7CA800"/>
                </a:solidFill>
              </a:rPr>
              <a:t> </a:t>
            </a:r>
            <a:r>
              <a:rPr lang="en-US" sz="1200">
                <a:solidFill>
                  <a:srgbClr val="7CA800"/>
                </a:solidFill>
              </a:rPr>
              <a:t>│</a:t>
            </a:r>
            <a:r>
              <a:rPr lang="en-US" sz="1200" b="1" i="1">
                <a:solidFill>
                  <a:schemeClr val="bg1"/>
                </a:solidFill>
                <a:latin typeface="Times"/>
              </a:rPr>
              <a:t>Unidad de Control</a:t>
            </a:r>
            <a:endParaRPr lang="es-ES" sz="1200" b="1" i="1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862509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CC9D973-7824-4803-BFB0-556368E3A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34"/>
            <a:ext cx="9144000" cy="51435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8C156EA-539B-424C-A734-8CBC98EE6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61" y="2810107"/>
            <a:ext cx="4891668" cy="179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ヒラギノ角ゴ Pro W3" charset="-128"/>
                <a:cs typeface="Calibri" panose="020F0502020204030204" pitchFamily="34" charset="0"/>
              </a:rPr>
              <a:t>Análisis Iniciativas Aprobadas por el Consejo Regional año 2024 e Histórico</a:t>
            </a:r>
            <a:endParaRPr lang="es-ES" sz="27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+mn-ea"/>
              <a:cs typeface="+mn-cs"/>
            </a:endParaRPr>
          </a:p>
          <a:p>
            <a:pPr algn="just"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1800" kern="120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Cuarto Trimestre año 2024</a:t>
            </a: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2100" b="1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8B5C6B2-0AFC-4742-B895-117B04ACF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604" y="147167"/>
            <a:ext cx="572014" cy="101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933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Gráfico, Gráfico en cascada&#10;&#10;El contenido generado por inteligencia artificial puede ser incorrecto.">
            <a:extLst>
              <a:ext uri="{FF2B5EF4-FFF2-40B4-BE49-F238E27FC236}">
                <a16:creationId xmlns:a16="http://schemas.microsoft.com/office/drawing/2014/main" id="{A352B45D-872F-3026-A5C1-CCE0C3F525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56" b="1211"/>
          <a:stretch/>
        </p:blipFill>
        <p:spPr>
          <a:xfrm>
            <a:off x="0" y="482166"/>
            <a:ext cx="9241971" cy="3760870"/>
          </a:xfrm>
          <a:prstGeom prst="rect">
            <a:avLst/>
          </a:prstGeom>
        </p:spPr>
      </p:pic>
      <p:sp>
        <p:nvSpPr>
          <p:cNvPr id="4" name="CuadroTexto 11">
            <a:extLst>
              <a:ext uri="{FF2B5EF4-FFF2-40B4-BE49-F238E27FC236}">
                <a16:creationId xmlns:a16="http://schemas.microsoft.com/office/drawing/2014/main" id="{4A93233E-F906-48A7-9E6E-795E4362F3E9}"/>
              </a:ext>
            </a:extLst>
          </p:cNvPr>
          <p:cNvSpPr txBox="1"/>
          <p:nvPr/>
        </p:nvSpPr>
        <p:spPr>
          <a:xfrm>
            <a:off x="262518" y="108686"/>
            <a:ext cx="9117727" cy="37133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Financiamiento CORE Años 2021 al 2023 (M$ Pesos)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9C9B417-3D6A-4E4E-91D5-603D929D51E3}"/>
              </a:ext>
            </a:extLst>
          </p:cNvPr>
          <p:cNvSpPr/>
          <p:nvPr/>
        </p:nvSpPr>
        <p:spPr>
          <a:xfrm>
            <a:off x="226145" y="4049901"/>
            <a:ext cx="2056472" cy="8789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 sz="2400" b="1">
                <a:solidFill>
                  <a:srgbClr val="88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M$136.549.675</a:t>
            </a:r>
            <a:endParaRPr lang="es-CL" sz="2400" b="1">
              <a:solidFill>
                <a:srgbClr val="88B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  <a:p>
            <a:pPr algn="ctr"/>
            <a:r>
              <a:rPr lang="es-C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Año 2021</a:t>
            </a:r>
          </a:p>
          <a:p>
            <a:pPr algn="ctr"/>
            <a:r>
              <a:rPr lang="es-MX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N</a:t>
            </a:r>
            <a:r>
              <a:rPr lang="es-CL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ro Iniciativas 267</a:t>
            </a:r>
            <a:endParaRPr lang="es-CL">
              <a:solidFill>
                <a:schemeClr val="accent4"/>
              </a:solidFill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7E690B72-4735-46C2-9B4F-A16398381AA6}"/>
              </a:ext>
            </a:extLst>
          </p:cNvPr>
          <p:cNvSpPr/>
          <p:nvPr/>
        </p:nvSpPr>
        <p:spPr>
          <a:xfrm>
            <a:off x="2607660" y="4033572"/>
            <a:ext cx="1958501" cy="8789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 sz="2400" b="1">
                <a:solidFill>
                  <a:srgbClr val="88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M$195.633.123</a:t>
            </a:r>
            <a:endParaRPr lang="es-CL" sz="2400" b="1">
              <a:solidFill>
                <a:srgbClr val="88B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  <a:p>
            <a:pPr algn="ctr"/>
            <a:r>
              <a:rPr lang="es-C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Año 2022</a:t>
            </a:r>
          </a:p>
          <a:p>
            <a:pPr algn="ctr"/>
            <a:r>
              <a:rPr lang="es-MX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N</a:t>
            </a:r>
            <a:r>
              <a:rPr lang="es-CL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Leelawadee" panose="020B0502040204020203" pitchFamily="34" charset="-34"/>
              </a:rPr>
              <a:t>ro Iniciativas 402</a:t>
            </a:r>
            <a:endParaRPr lang="es-CL">
              <a:solidFill>
                <a:schemeClr val="accent4"/>
              </a:solidFill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8F476AF0-0324-4F93-B00A-0C7E43258D91}"/>
              </a:ext>
            </a:extLst>
          </p:cNvPr>
          <p:cNvSpPr/>
          <p:nvPr/>
        </p:nvSpPr>
        <p:spPr>
          <a:xfrm>
            <a:off x="4825890" y="4036296"/>
            <a:ext cx="2040143" cy="8762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 sz="2400" b="1">
                <a:solidFill>
                  <a:srgbClr val="88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M$236.605.496</a:t>
            </a:r>
            <a:endParaRPr lang="es-CL" sz="2400" b="1">
              <a:solidFill>
                <a:srgbClr val="88B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  <a:p>
            <a:pPr algn="ctr"/>
            <a:r>
              <a:rPr lang="es-C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Año 2023</a:t>
            </a:r>
          </a:p>
          <a:p>
            <a:pPr algn="ctr"/>
            <a:r>
              <a:rPr lang="es-MX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N</a:t>
            </a:r>
            <a:r>
              <a:rPr lang="es-CL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ro Iniciativas 456</a:t>
            </a:r>
            <a:endParaRPr lang="es-CL">
              <a:solidFill>
                <a:schemeClr val="accent4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5262F77-E13E-44D9-8663-E7C330C9450E}"/>
              </a:ext>
            </a:extLst>
          </p:cNvPr>
          <p:cNvSpPr txBox="1"/>
          <p:nvPr/>
        </p:nvSpPr>
        <p:spPr>
          <a:xfrm>
            <a:off x="6779941" y="4928839"/>
            <a:ext cx="2460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>
                <a:latin typeface="Agency FB" panose="020B0503020202020204" pitchFamily="34" charset="0"/>
              </a:rPr>
              <a:t>Fuente: Base Consolidada FNDR – DIPIR “Histórico” </a:t>
            </a:r>
            <a:endParaRPr lang="es-CL" sz="1100">
              <a:latin typeface="Agency FB" panose="020B0503020202020204" pitchFamily="34" charset="0"/>
            </a:endParaRPr>
          </a:p>
        </p:txBody>
      </p:sp>
      <p:sp>
        <p:nvSpPr>
          <p:cNvPr id="5" name="Google Shape;517;p28">
            <a:extLst>
              <a:ext uri="{FF2B5EF4-FFF2-40B4-BE49-F238E27FC236}">
                <a16:creationId xmlns:a16="http://schemas.microsoft.com/office/drawing/2014/main" id="{6EAEC4D3-DB1E-EC79-5B8D-589FC710DEA3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9144000" cy="4556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RECURSOS APROBADOS CORE │ </a:t>
            </a:r>
            <a:r>
              <a:rPr lang="es-MX"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Recursos Aprobados CORE Histórico</a:t>
            </a:r>
            <a:endParaRPr lang="es-ES" b="0">
              <a:solidFill>
                <a:schemeClr val="bg1"/>
              </a:solidFill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D65451D-8FF9-D3CF-F861-905088F55992}"/>
              </a:ext>
            </a:extLst>
          </p:cNvPr>
          <p:cNvSpPr/>
          <p:nvPr/>
        </p:nvSpPr>
        <p:spPr>
          <a:xfrm>
            <a:off x="6989426" y="4036296"/>
            <a:ext cx="2040143" cy="8762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 sz="2400" b="1">
                <a:solidFill>
                  <a:srgbClr val="88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M$186.847.937</a:t>
            </a:r>
            <a:endParaRPr lang="es-CL" sz="2400" b="1">
              <a:solidFill>
                <a:srgbClr val="88B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  <a:p>
            <a:pPr algn="ctr"/>
            <a:r>
              <a:rPr lang="es-C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Año 2024</a:t>
            </a:r>
          </a:p>
          <a:p>
            <a:pPr algn="ctr"/>
            <a:r>
              <a:rPr lang="es-MX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N</a:t>
            </a:r>
            <a:r>
              <a:rPr lang="es-CL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ro Iniciativas 198</a:t>
            </a:r>
            <a:endParaRPr lang="es-CL">
              <a:solidFill>
                <a:schemeClr val="accent4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75165FB-2E28-9E3F-E7DE-E30937416274}"/>
              </a:ext>
            </a:extLst>
          </p:cNvPr>
          <p:cNvSpPr txBox="1"/>
          <p:nvPr/>
        </p:nvSpPr>
        <p:spPr>
          <a:xfrm>
            <a:off x="3584" y="4920675"/>
            <a:ext cx="5325497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MX" sz="1100">
                <a:latin typeface="Agency FB"/>
              </a:rPr>
              <a:t>NOTA: los valores totales pueden tener variación, como resultado de los procesos de reevaluación de las iniciativas.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5861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8A066DE-C72C-42AD-880B-31DF5E3BB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359319" y="453677"/>
            <a:ext cx="2462433" cy="1189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11">
            <a:extLst>
              <a:ext uri="{FF2B5EF4-FFF2-40B4-BE49-F238E27FC236}">
                <a16:creationId xmlns:a16="http://schemas.microsoft.com/office/drawing/2014/main" id="{4A93233E-F906-48A7-9E6E-795E4362F3E9}"/>
              </a:ext>
            </a:extLst>
          </p:cNvPr>
          <p:cNvSpPr txBox="1"/>
          <p:nvPr/>
        </p:nvSpPr>
        <p:spPr>
          <a:xfrm>
            <a:off x="262518" y="108686"/>
            <a:ext cx="9117727" cy="37133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Financiamiento CORE al 30 septiembre 2024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25E7CEF-0B55-4D03-BA21-D5B614626263}"/>
              </a:ext>
            </a:extLst>
          </p:cNvPr>
          <p:cNvSpPr/>
          <p:nvPr/>
        </p:nvSpPr>
        <p:spPr>
          <a:xfrm>
            <a:off x="2979454" y="683068"/>
            <a:ext cx="1497795" cy="5761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MX" sz="2400" b="1">
                <a:solidFill>
                  <a:srgbClr val="88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198</a:t>
            </a:r>
            <a:endParaRPr lang="es-CL" sz="2400" b="1">
              <a:solidFill>
                <a:srgbClr val="88B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Leelawadee" panose="020B0502040204020203" pitchFamily="34" charset="-34"/>
            </a:endParaRPr>
          </a:p>
          <a:p>
            <a:pPr algn="ctr"/>
            <a:r>
              <a:rPr lang="es-C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cs typeface="Leelawadee"/>
              </a:rPr>
              <a:t>Iniciativas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E672DED-54B8-49DF-8009-5FBBB42054CD}"/>
              </a:ext>
            </a:extLst>
          </p:cNvPr>
          <p:cNvSpPr txBox="1"/>
          <p:nvPr/>
        </p:nvSpPr>
        <p:spPr>
          <a:xfrm>
            <a:off x="167679" y="707562"/>
            <a:ext cx="2190876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L" sz="2600" b="1">
                <a:solidFill>
                  <a:srgbClr val="88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M$186.847.937</a:t>
            </a:r>
            <a:endParaRPr lang="es-CL" sz="2600" b="1">
              <a:solidFill>
                <a:srgbClr val="88B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7" name="Google Shape;517;p28">
            <a:extLst>
              <a:ext uri="{FF2B5EF4-FFF2-40B4-BE49-F238E27FC236}">
                <a16:creationId xmlns:a16="http://schemas.microsoft.com/office/drawing/2014/main" id="{D2FBE4CA-5E2D-700B-5C5B-444D50E88BC3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9144000" cy="4556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RECURSOS APROBADOS CORE │ </a:t>
            </a:r>
            <a:r>
              <a:rPr lang="es-MX"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Análisis Recursos CORE Aprobados 2024</a:t>
            </a:r>
          </a:p>
        </p:txBody>
      </p:sp>
      <p:pic>
        <p:nvPicPr>
          <p:cNvPr id="9" name="Imagen 8" descr="Gráfico, Gráfico circular&#10;&#10;El contenido generado por inteligencia artificial puede ser incorrecto.">
            <a:extLst>
              <a:ext uri="{FF2B5EF4-FFF2-40B4-BE49-F238E27FC236}">
                <a16:creationId xmlns:a16="http://schemas.microsoft.com/office/drawing/2014/main" id="{43328B5E-D0D4-C8F3-4539-6A52088E4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43" y="1772018"/>
            <a:ext cx="4189056" cy="3239569"/>
          </a:xfrm>
          <a:prstGeom prst="rect">
            <a:avLst/>
          </a:prstGeom>
        </p:spPr>
      </p:pic>
      <p:pic>
        <p:nvPicPr>
          <p:cNvPr id="10" name="Imagen 9" descr="Gráfico&#10;&#10;El contenido generado por inteligencia artificial puede ser incorrecto.">
            <a:extLst>
              <a:ext uri="{FF2B5EF4-FFF2-40B4-BE49-F238E27FC236}">
                <a16:creationId xmlns:a16="http://schemas.microsoft.com/office/drawing/2014/main" id="{CFDEC0CC-E8F5-13AE-9CB7-EE57D613B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687" y="496678"/>
            <a:ext cx="3931182" cy="451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812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1">
            <a:extLst>
              <a:ext uri="{FF2B5EF4-FFF2-40B4-BE49-F238E27FC236}">
                <a16:creationId xmlns:a16="http://schemas.microsoft.com/office/drawing/2014/main" id="{D329DB6F-7A73-4D6F-8EAD-F302975BA3F2}"/>
              </a:ext>
            </a:extLst>
          </p:cNvPr>
          <p:cNvSpPr txBox="1"/>
          <p:nvPr/>
        </p:nvSpPr>
        <p:spPr>
          <a:xfrm>
            <a:off x="262518" y="108686"/>
            <a:ext cx="9117727" cy="37133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Principales Iniciativas Financiadas por el Consejo Regional Tercer Trimestre 2024</a:t>
            </a:r>
          </a:p>
        </p:txBody>
      </p:sp>
      <p:sp>
        <p:nvSpPr>
          <p:cNvPr id="5" name="Google Shape;517;p28">
            <a:extLst>
              <a:ext uri="{FF2B5EF4-FFF2-40B4-BE49-F238E27FC236}">
                <a16:creationId xmlns:a16="http://schemas.microsoft.com/office/drawing/2014/main" id="{0584B4A8-9A3A-40B9-180A-275C2219AA38}"/>
              </a:ext>
            </a:extLst>
          </p:cNvPr>
          <p:cNvSpPr txBox="1">
            <a:spLocks/>
          </p:cNvSpPr>
          <p:nvPr/>
        </p:nvSpPr>
        <p:spPr>
          <a:xfrm>
            <a:off x="0" y="3"/>
            <a:ext cx="9144000" cy="4556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r"/>
            <a:r>
              <a:rPr lang="es-MX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RECURSOS APROBADOS CORE │ </a:t>
            </a:r>
            <a:r>
              <a:rPr lang="es-MX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Principales iniciativas aprobadas año 2024</a:t>
            </a:r>
          </a:p>
        </p:txBody>
      </p:sp>
      <p:pic>
        <p:nvPicPr>
          <p:cNvPr id="4" name="Imagen 3" descr="Captura de pantalla de un celular&#10;&#10;El contenido generado por inteligencia artificial puede ser incorrecto.">
            <a:extLst>
              <a:ext uri="{FF2B5EF4-FFF2-40B4-BE49-F238E27FC236}">
                <a16:creationId xmlns:a16="http://schemas.microsoft.com/office/drawing/2014/main" id="{A0AFAAA2-A5C7-1B32-621B-315513A3D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93" y="573704"/>
            <a:ext cx="8262257" cy="445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37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4AA84F-B302-4E5C-924F-7FD3A6DDD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8C156EA-539B-424C-A734-8CBC98EE6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61" y="2810107"/>
            <a:ext cx="4891668" cy="179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ヒラギノ角ゴ Pro W3" charset="-128"/>
                <a:cs typeface="Calibri" panose="020F0502020204030204" pitchFamily="34" charset="0"/>
              </a:rPr>
              <a:t>Seguimiento Licitaciones</a:t>
            </a:r>
            <a:endParaRPr lang="es-ES" sz="27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+mn-ea"/>
              <a:cs typeface="+mn-cs"/>
            </a:endParaRPr>
          </a:p>
          <a:p>
            <a:pPr algn="just"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1800" kern="120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Cuarto Trimestre año 2024</a:t>
            </a: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500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  <a:p>
            <a:pPr defTabSz="342909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2100" b="1" kern="1200">
              <a:solidFill>
                <a:srgbClr val="006C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ヒラギノ角ゴ Pro W3" charset="-128"/>
              <a:cs typeface="Verdana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8B5C6B2-0AFC-4742-B895-117B04ACF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604" y="147167"/>
            <a:ext cx="572014" cy="101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281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17;p28"/>
          <p:cNvSpPr txBox="1">
            <a:spLocks noGrp="1"/>
          </p:cNvSpPr>
          <p:nvPr>
            <p:ph type="title"/>
          </p:nvPr>
        </p:nvSpPr>
        <p:spPr>
          <a:xfrm>
            <a:off x="0" y="4"/>
            <a:ext cx="9144000" cy="366412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algn="r"/>
            <a:r>
              <a:rPr lang="en" sz="180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ESTADOS DE PROCESOS LICITATORIOS </a:t>
            </a:r>
            <a:r>
              <a:rPr lang="es-CL" sz="180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FUNCIONAMIENTO</a:t>
            </a:r>
            <a:endParaRPr sz="180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3573" y="546836"/>
            <a:ext cx="298836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Leelawadee"/>
              </a:rPr>
              <a:t>4° TRIMESTRE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EB700802-0D3B-7C13-05E8-59FB8E07B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06020"/>
              </p:ext>
            </p:extLst>
          </p:nvPr>
        </p:nvGraphicFramePr>
        <p:xfrm>
          <a:off x="260350" y="1453935"/>
          <a:ext cx="8623300" cy="1965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3736654428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178071206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2350273478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782015816"/>
                    </a:ext>
                  </a:extLst>
                </a:gridCol>
              </a:tblGrid>
              <a:tr h="3276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>
                          <a:solidFill>
                            <a:srgbClr val="0000FF"/>
                          </a:solidFill>
                          <a:effectLst/>
                          <a:latin typeface="Segoe UI" panose="020B0502040204020203" pitchFamily="34" charset="0"/>
                        </a:rPr>
                        <a:t>ID LICITACIÓN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>
                          <a:solidFill>
                            <a:srgbClr val="0000FF"/>
                          </a:solidFill>
                          <a:effectLst/>
                          <a:latin typeface="Segoe UI" panose="020B0502040204020203" pitchFamily="34" charset="0"/>
                        </a:rPr>
                        <a:t>NOMBRE LICITACIÓN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>
                          <a:solidFill>
                            <a:srgbClr val="0000FF"/>
                          </a:solidFill>
                          <a:effectLst/>
                          <a:latin typeface="Segoe UI" panose="020B0502040204020203" pitchFamily="34" charset="0"/>
                        </a:rPr>
                        <a:t>ESTADO LICITACIÓN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>
                          <a:solidFill>
                            <a:srgbClr val="0000FF"/>
                          </a:solidFill>
                          <a:effectLst/>
                          <a:latin typeface="Segoe UI" panose="020B0502040204020203" pitchFamily="34" charset="0"/>
                        </a:rPr>
                        <a:t>FECHA PUBLICACIÓN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860491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831-26-LE24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Mantención puertas automáticas de acceso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Adjudicada a uno o varios proveedores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20-11-2024 17:21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246376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831-24-LQ24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SERVICIOS DE ASEO GOBIERNO REGIONAL DEL BIOBIO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Adjudicada a uno o varios proveedores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12-12-2024 16:04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979089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831-25-LP24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PLATAFORMA TECNOLÓGICA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Cerrada a recibir más ofertas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11-11-2024 10:46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74390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831-28-LE24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CONTRATAR EL SERVICIO DE TELEFONÍA CELULAR E INTER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Adjudicada a uno o varios proveedores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29-11-2024 9:19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1469745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831-30-LQ24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SERVICIO DE DISEÑO SUMINISTRO Y MONTAJE ALARMA.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Sin ofertas recibidas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05-12-2024 15:29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983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5836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6D492-5D4C-F88B-C905-7ACABC9B8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760C7E-19A0-F4B6-ACAF-336A7701C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Aplicación&#10;&#10;El contenido generado por inteligencia artificial puede ser incorrecto.">
            <a:extLst>
              <a:ext uri="{FF2B5EF4-FFF2-40B4-BE49-F238E27FC236}">
                <a16:creationId xmlns:a16="http://schemas.microsoft.com/office/drawing/2014/main" id="{39700C19-070B-DB5C-66C8-C2FAB788E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59" y="0"/>
            <a:ext cx="9164410" cy="515710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EBB1160-E916-EB4A-9DF1-30E5BFE7D468}"/>
              </a:ext>
            </a:extLst>
          </p:cNvPr>
          <p:cNvSpPr txBox="1"/>
          <p:nvPr/>
        </p:nvSpPr>
        <p:spPr>
          <a:xfrm>
            <a:off x="1471326" y="897002"/>
            <a:ext cx="610076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>
                <a:latin typeface="Arial Black"/>
              </a:rPr>
              <a:t>COMO SE LEE LA LEY DE PRESUPUESTOS</a:t>
            </a:r>
          </a:p>
        </p:txBody>
      </p:sp>
    </p:spTree>
    <p:extLst>
      <p:ext uri="{BB962C8B-B14F-4D97-AF65-F5344CB8AC3E}">
        <p14:creationId xmlns:p14="http://schemas.microsoft.com/office/powerpoint/2010/main" val="8606545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AB750EF9-78FA-3EC9-4FBA-690FF6BB0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17;p28">
            <a:extLst>
              <a:ext uri="{FF2B5EF4-FFF2-40B4-BE49-F238E27FC236}">
                <a16:creationId xmlns:a16="http://schemas.microsoft.com/office/drawing/2014/main" id="{A4AA69ED-830F-D682-F9A6-864BBB992C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"/>
            <a:ext cx="9144000" cy="366412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algn="r"/>
            <a:r>
              <a:rPr lang="en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ESTADOS DE PROCESOS LICITATORIOS </a:t>
            </a:r>
            <a:r>
              <a:rPr lang="es-CL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PROGRAMA DE INVERSIÓN REGIONAL</a:t>
            </a:r>
            <a:endParaRPr sz="180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744A309-2BB2-D662-853D-9C663FBE7444}"/>
              </a:ext>
            </a:extLst>
          </p:cNvPr>
          <p:cNvSpPr txBox="1"/>
          <p:nvPr/>
        </p:nvSpPr>
        <p:spPr>
          <a:xfrm>
            <a:off x="5773229" y="368706"/>
            <a:ext cx="298836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Leelawadee"/>
              </a:rPr>
              <a:t>4° TRIMESTRE</a:t>
            </a:r>
          </a:p>
        </p:txBody>
      </p:sp>
      <p:sp>
        <p:nvSpPr>
          <p:cNvPr id="8" name="Forma libre 7">
            <a:extLst>
              <a:ext uri="{FF2B5EF4-FFF2-40B4-BE49-F238E27FC236}">
                <a16:creationId xmlns:a16="http://schemas.microsoft.com/office/drawing/2014/main" id="{39931168-E9BA-51BC-F3F8-D7D6EF9D255A}"/>
              </a:ext>
            </a:extLst>
          </p:cNvPr>
          <p:cNvSpPr/>
          <p:nvPr/>
        </p:nvSpPr>
        <p:spPr>
          <a:xfrm>
            <a:off x="144643" y="179470"/>
            <a:ext cx="1352907" cy="588084"/>
          </a:xfrm>
          <a:custGeom>
            <a:avLst/>
            <a:gdLst>
              <a:gd name="connsiteX0" fmla="*/ 0 w 1463992"/>
              <a:gd name="connsiteY0" fmla="*/ 757998 h 1515995"/>
              <a:gd name="connsiteX1" fmla="*/ 731996 w 1463992"/>
              <a:gd name="connsiteY1" fmla="*/ 0 h 1515995"/>
              <a:gd name="connsiteX2" fmla="*/ 1463992 w 1463992"/>
              <a:gd name="connsiteY2" fmla="*/ 757998 h 1515995"/>
              <a:gd name="connsiteX3" fmla="*/ 731996 w 1463992"/>
              <a:gd name="connsiteY3" fmla="*/ 1515996 h 1515995"/>
              <a:gd name="connsiteX4" fmla="*/ 0 w 1463992"/>
              <a:gd name="connsiteY4" fmla="*/ 757998 h 151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92" h="1515995">
                <a:moveTo>
                  <a:pt x="0" y="757998"/>
                </a:moveTo>
                <a:cubicBezTo>
                  <a:pt x="0" y="339367"/>
                  <a:pt x="327726" y="0"/>
                  <a:pt x="731996" y="0"/>
                </a:cubicBezTo>
                <a:cubicBezTo>
                  <a:pt x="1136266" y="0"/>
                  <a:pt x="1463992" y="339367"/>
                  <a:pt x="1463992" y="757998"/>
                </a:cubicBezTo>
                <a:cubicBezTo>
                  <a:pt x="1463992" y="1176629"/>
                  <a:pt x="1136266" y="1515996"/>
                  <a:pt x="731996" y="1515996"/>
                </a:cubicBezTo>
                <a:cubicBezTo>
                  <a:pt x="327726" y="1515996"/>
                  <a:pt x="0" y="1176629"/>
                  <a:pt x="0" y="75799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4556" tIns="232172" rIns="224556" bIns="232172" numCol="1" spcCol="1270" anchor="ctr" anchorCtr="0">
            <a:noAutofit/>
          </a:bodyPr>
          <a:lstStyle/>
          <a:p>
            <a:pPr algn="ctr" defTabSz="3556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001" b="1" kern="1200">
                <a:latin typeface="Leelawadee" panose="020B0502040204020203" pitchFamily="34" charset="-34"/>
                <a:cs typeface="Leelawadee" panose="020B0502040204020203" pitchFamily="34" charset="-34"/>
              </a:rPr>
              <a:t>CONTEXTO</a:t>
            </a:r>
          </a:p>
        </p:txBody>
      </p:sp>
      <p:pic>
        <p:nvPicPr>
          <p:cNvPr id="6" name="Imagen 5" descr="Gráfico, Gráfico circular&#10;&#10;El contenido generado por inteligencia artificial puede ser incorrecto.">
            <a:extLst>
              <a:ext uri="{FF2B5EF4-FFF2-40B4-BE49-F238E27FC236}">
                <a16:creationId xmlns:a16="http://schemas.microsoft.com/office/drawing/2014/main" id="{E9382BB1-38BE-A0D0-A567-146C3EF78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6" y="2002971"/>
            <a:ext cx="3905251" cy="261393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7EB8B82-D671-B888-6ABD-4D56274B70A4}"/>
              </a:ext>
            </a:extLst>
          </p:cNvPr>
          <p:cNvSpPr txBox="1"/>
          <p:nvPr/>
        </p:nvSpPr>
        <p:spPr>
          <a:xfrm>
            <a:off x="346982" y="4623026"/>
            <a:ext cx="871617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i="1">
                <a:latin typeface="Times"/>
              </a:rPr>
              <a:t>Fuente: Información entregada por DIPIR en Acta de Entrega Administración , cuarto trimestre al 30.11.2024</a:t>
            </a:r>
          </a:p>
        </p:txBody>
      </p:sp>
      <p:pic>
        <p:nvPicPr>
          <p:cNvPr id="11" name="Imagen 10" descr="Interfaz de usuario gráfica, Tabla&#10;&#10;El contenido generado por inteligencia artificial puede ser incorrecto.">
            <a:extLst>
              <a:ext uri="{FF2B5EF4-FFF2-40B4-BE49-F238E27FC236}">
                <a16:creationId xmlns:a16="http://schemas.microsoft.com/office/drawing/2014/main" id="{1BFE233E-F723-18BD-39CC-F8DE72D1F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932" y="659946"/>
            <a:ext cx="4595726" cy="395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362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D9B2BFB4-B28C-AB8E-280F-60D184061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17;p28">
            <a:extLst>
              <a:ext uri="{FF2B5EF4-FFF2-40B4-BE49-F238E27FC236}">
                <a16:creationId xmlns:a16="http://schemas.microsoft.com/office/drawing/2014/main" id="{493E6550-0290-FE91-2405-F9B8A4169E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"/>
            <a:ext cx="9144000" cy="366412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algn="r"/>
            <a:r>
              <a:rPr lang="en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ESTADOS DE PROCESOS LICITATORIOS </a:t>
            </a:r>
            <a:r>
              <a:rPr lang="es-CL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PROGRAMA DE INVERSIÓN REGIONAL</a:t>
            </a:r>
            <a:endParaRPr sz="180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E565843-6370-4262-70A5-C97B8CDDBF6C}"/>
              </a:ext>
            </a:extLst>
          </p:cNvPr>
          <p:cNvSpPr txBox="1"/>
          <p:nvPr/>
        </p:nvSpPr>
        <p:spPr>
          <a:xfrm>
            <a:off x="5773229" y="368706"/>
            <a:ext cx="298836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Leelawadee"/>
              </a:rPr>
              <a:t>4° TRIMESTRE</a:t>
            </a:r>
          </a:p>
        </p:txBody>
      </p:sp>
      <p:pic>
        <p:nvPicPr>
          <p:cNvPr id="3" name="Imagen 2" descr="Interfaz de usuario gráfica, Texto, Correo electrónico&#10;&#10;El contenido generado por inteligencia artificial puede ser incorrecto.">
            <a:extLst>
              <a:ext uri="{FF2B5EF4-FFF2-40B4-BE49-F238E27FC236}">
                <a16:creationId xmlns:a16="http://schemas.microsoft.com/office/drawing/2014/main" id="{90F0D4E0-5B05-446A-9F7D-74AD3775F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0943"/>
            <a:ext cx="9144000" cy="33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531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17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66413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R</a:t>
            </a:r>
            <a:r>
              <a:rPr lang="en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ECLAMACIONES DE TERCEROS CONTRATADOS </a:t>
            </a:r>
            <a:r>
              <a:rPr lang="es-CL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PROGRAMA DE FUNCIONAMIENTO</a:t>
            </a:r>
            <a:endParaRPr sz="1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-118734" y="602358"/>
            <a:ext cx="2988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eelawadee" panose="020B0502040204020203" pitchFamily="34" charset="-34"/>
              </a:rPr>
              <a:t>3° TRIMESTRE</a:t>
            </a:r>
          </a:p>
        </p:txBody>
      </p:sp>
      <p:sp>
        <p:nvSpPr>
          <p:cNvPr id="5" name="Forma libre 4"/>
          <p:cNvSpPr/>
          <p:nvPr/>
        </p:nvSpPr>
        <p:spPr>
          <a:xfrm rot="5400000">
            <a:off x="1195046" y="1999462"/>
            <a:ext cx="360811" cy="279183"/>
          </a:xfrm>
          <a:custGeom>
            <a:avLst/>
            <a:gdLst>
              <a:gd name="connsiteX0" fmla="*/ 0 w 360811"/>
              <a:gd name="connsiteY0" fmla="*/ 96935 h 484676"/>
              <a:gd name="connsiteX1" fmla="*/ 180406 w 360811"/>
              <a:gd name="connsiteY1" fmla="*/ 96935 h 484676"/>
              <a:gd name="connsiteX2" fmla="*/ 180406 w 360811"/>
              <a:gd name="connsiteY2" fmla="*/ 0 h 484676"/>
              <a:gd name="connsiteX3" fmla="*/ 360811 w 360811"/>
              <a:gd name="connsiteY3" fmla="*/ 242338 h 484676"/>
              <a:gd name="connsiteX4" fmla="*/ 180406 w 360811"/>
              <a:gd name="connsiteY4" fmla="*/ 484676 h 484676"/>
              <a:gd name="connsiteX5" fmla="*/ 180406 w 360811"/>
              <a:gd name="connsiteY5" fmla="*/ 387741 h 484676"/>
              <a:gd name="connsiteX6" fmla="*/ 0 w 360811"/>
              <a:gd name="connsiteY6" fmla="*/ 387741 h 484676"/>
              <a:gd name="connsiteX7" fmla="*/ 0 w 360811"/>
              <a:gd name="connsiteY7" fmla="*/ 96935 h 48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811" h="484676">
                <a:moveTo>
                  <a:pt x="0" y="96935"/>
                </a:moveTo>
                <a:lnTo>
                  <a:pt x="180406" y="96935"/>
                </a:lnTo>
                <a:lnTo>
                  <a:pt x="180406" y="0"/>
                </a:lnTo>
                <a:lnTo>
                  <a:pt x="360811" y="242338"/>
                </a:lnTo>
                <a:lnTo>
                  <a:pt x="180406" y="484676"/>
                </a:lnTo>
                <a:lnTo>
                  <a:pt x="180406" y="387741"/>
                </a:lnTo>
                <a:lnTo>
                  <a:pt x="0" y="387741"/>
                </a:lnTo>
                <a:lnTo>
                  <a:pt x="0" y="96935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936" rIns="108244" bIns="9693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000" kern="120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" name="Forma libre 7"/>
          <p:cNvSpPr/>
          <p:nvPr/>
        </p:nvSpPr>
        <p:spPr>
          <a:xfrm>
            <a:off x="698996" y="1238414"/>
            <a:ext cx="1352906" cy="588083"/>
          </a:xfrm>
          <a:custGeom>
            <a:avLst/>
            <a:gdLst>
              <a:gd name="connsiteX0" fmla="*/ 0 w 1463992"/>
              <a:gd name="connsiteY0" fmla="*/ 757998 h 1515995"/>
              <a:gd name="connsiteX1" fmla="*/ 731996 w 1463992"/>
              <a:gd name="connsiteY1" fmla="*/ 0 h 1515995"/>
              <a:gd name="connsiteX2" fmla="*/ 1463992 w 1463992"/>
              <a:gd name="connsiteY2" fmla="*/ 757998 h 1515995"/>
              <a:gd name="connsiteX3" fmla="*/ 731996 w 1463992"/>
              <a:gd name="connsiteY3" fmla="*/ 1515996 h 1515995"/>
              <a:gd name="connsiteX4" fmla="*/ 0 w 1463992"/>
              <a:gd name="connsiteY4" fmla="*/ 757998 h 151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92" h="1515995">
                <a:moveTo>
                  <a:pt x="0" y="757998"/>
                </a:moveTo>
                <a:cubicBezTo>
                  <a:pt x="0" y="339367"/>
                  <a:pt x="327726" y="0"/>
                  <a:pt x="731996" y="0"/>
                </a:cubicBezTo>
                <a:cubicBezTo>
                  <a:pt x="1136266" y="0"/>
                  <a:pt x="1463992" y="339367"/>
                  <a:pt x="1463992" y="757998"/>
                </a:cubicBezTo>
                <a:cubicBezTo>
                  <a:pt x="1463992" y="1176629"/>
                  <a:pt x="1136266" y="1515996"/>
                  <a:pt x="731996" y="1515996"/>
                </a:cubicBezTo>
                <a:cubicBezTo>
                  <a:pt x="327726" y="1515996"/>
                  <a:pt x="0" y="1176629"/>
                  <a:pt x="0" y="757998"/>
                </a:cubicBez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4557" tIns="232172" rIns="224557" bIns="232172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000" b="1" kern="1200">
                <a:latin typeface="Leelawadee" panose="020B0502040204020203" pitchFamily="34" charset="-34"/>
                <a:cs typeface="Leelawadee" panose="020B0502040204020203" pitchFamily="34" charset="-34"/>
              </a:rPr>
              <a:t>CONTEXTO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88008" y="2412548"/>
            <a:ext cx="2073699" cy="2551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s-CL" sz="1000">
                <a:solidFill>
                  <a:srgbClr val="00206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“</a:t>
            </a:r>
            <a:r>
              <a:rPr lang="es-CL" sz="1000" b="1" u="sng">
                <a:solidFill>
                  <a:srgbClr val="00206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La unidad de control deberá informar al gobernador regional y al consejo regional sobre las reclamaciones de terceros que hayan sido contratados por el gobierno regional</a:t>
            </a:r>
            <a:r>
              <a:rPr lang="es-CL" sz="1000" b="1">
                <a:solidFill>
                  <a:srgbClr val="00206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s-CL" sz="1000">
                <a:solidFill>
                  <a:srgbClr val="00206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para la adquisición de activos no financieros o la ejecución de iniciativas de inversión dentro de la región, o de servicios públicos o instituciones receptoras de transferencias establecidas en convenios con el gobierno regional”.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8597655-8E45-49E8-9338-9305D659AE17}"/>
              </a:ext>
            </a:extLst>
          </p:cNvPr>
          <p:cNvSpPr txBox="1"/>
          <p:nvPr/>
        </p:nvSpPr>
        <p:spPr>
          <a:xfrm>
            <a:off x="3434576" y="2139053"/>
            <a:ext cx="5397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eelawadee" panose="020B0502040204020203" pitchFamily="34" charset="-34"/>
              </a:rPr>
              <a:t>No hay reclamaciones para el tercer trimestre.</a:t>
            </a:r>
            <a:endParaRPr lang="es-CL" sz="200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64516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678781" y="4370787"/>
            <a:ext cx="5840016" cy="64293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s-ES" sz="240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www.goredelosrios.cl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093747" y="4632919"/>
            <a:ext cx="2027429" cy="4987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601" b="1">
                <a:solidFill>
                  <a:schemeClr val="bg1"/>
                </a:solidFill>
                <a:cs typeface="Leelawadee" panose="020B0502040204020203" pitchFamily="34" charset="-34"/>
              </a:rPr>
              <a:t>VALDIVIA, 31 DE JULIO DE 2023</a:t>
            </a:r>
          </a:p>
          <a:p>
            <a:pPr algn="r"/>
            <a:r>
              <a:rPr lang="es-CL" sz="601" b="1">
                <a:solidFill>
                  <a:schemeClr val="bg1"/>
                </a:solidFill>
                <a:cs typeface="Leelawadee" panose="020B0502040204020203" pitchFamily="34" charset="-34"/>
              </a:rPr>
              <a:t>JUAN CARLOS VERAGUA SEGURA</a:t>
            </a:r>
          </a:p>
          <a:p>
            <a:pPr algn="r"/>
            <a:r>
              <a:rPr lang="es-CL" sz="601" b="1">
                <a:solidFill>
                  <a:schemeClr val="bg1"/>
                </a:solidFill>
                <a:cs typeface="Leelawadee" panose="020B0502040204020203" pitchFamily="34" charset="-34"/>
              </a:rPr>
              <a:t>JEFE UNIDAD DE CONTROL Y AUDITORÍA INTERNA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DD79268-DBC5-404D-9DE1-1B00094AB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19"/>
            <a:ext cx="9144000" cy="5143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733393F-758B-491E-966D-A52DDDE1E0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23" y="152181"/>
            <a:ext cx="791161" cy="108784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C37569BC-A0DE-432C-8D32-5542962AB66E}"/>
              </a:ext>
            </a:extLst>
          </p:cNvPr>
          <p:cNvSpPr txBox="1">
            <a:spLocks/>
          </p:cNvSpPr>
          <p:nvPr/>
        </p:nvSpPr>
        <p:spPr>
          <a:xfrm>
            <a:off x="296953" y="932964"/>
            <a:ext cx="8603673" cy="839531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DESCARGAR PRESENTACIÓN Y ANEXOS</a:t>
            </a:r>
            <a:br>
              <a:rPr lang="es-CL" sz="2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</a:br>
            <a:br>
              <a:rPr lang="es-CL" sz="2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</a:br>
            <a:endParaRPr lang="es-CL" sz="1300" b="1" u="sng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/>
            </a:endParaRPr>
          </a:p>
        </p:txBody>
      </p:sp>
      <p:pic>
        <p:nvPicPr>
          <p:cNvPr id="2" name="Imagen 1" descr="Gráfico de dispersión, Código QR&#10;&#10;El contenido generado por inteligencia artificial puede ser incorrecto.">
            <a:extLst>
              <a:ext uri="{FF2B5EF4-FFF2-40B4-BE49-F238E27FC236}">
                <a16:creationId xmlns:a16="http://schemas.microsoft.com/office/drawing/2014/main" id="{8A74DD9C-19DB-4501-222D-E1B7ED3E5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04" y="1426580"/>
            <a:ext cx="3086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0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BEA7A-2945-A089-B5D3-A8959B9AF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1CEF0D58-19E3-EB09-5AC6-AFAB5669212A}"/>
              </a:ext>
            </a:extLst>
          </p:cNvPr>
          <p:cNvSpPr txBox="1">
            <a:spLocks/>
          </p:cNvSpPr>
          <p:nvPr/>
        </p:nvSpPr>
        <p:spPr>
          <a:xfrm>
            <a:off x="1678781" y="4370787"/>
            <a:ext cx="5840016" cy="64293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s-ES" sz="240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www.goredelosrios.cl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372FEDD-F069-0F5D-7008-B3C05A07B000}"/>
              </a:ext>
            </a:extLst>
          </p:cNvPr>
          <p:cNvSpPr txBox="1">
            <a:spLocks/>
          </p:cNvSpPr>
          <p:nvPr/>
        </p:nvSpPr>
        <p:spPr>
          <a:xfrm>
            <a:off x="7093747" y="4632919"/>
            <a:ext cx="2027429" cy="4987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601" b="1">
                <a:solidFill>
                  <a:schemeClr val="bg1"/>
                </a:solidFill>
                <a:cs typeface="Leelawadee" panose="020B0502040204020203" pitchFamily="34" charset="-34"/>
              </a:rPr>
              <a:t>VALDIVIA, 31 DE JULIO DE 2023</a:t>
            </a:r>
          </a:p>
          <a:p>
            <a:pPr algn="r"/>
            <a:r>
              <a:rPr lang="es-CL" sz="601" b="1">
                <a:solidFill>
                  <a:schemeClr val="bg1"/>
                </a:solidFill>
                <a:cs typeface="Leelawadee" panose="020B0502040204020203" pitchFamily="34" charset="-34"/>
              </a:rPr>
              <a:t>JUAN CARLOS VERAGUA SEGURA</a:t>
            </a:r>
          </a:p>
          <a:p>
            <a:pPr algn="r"/>
            <a:r>
              <a:rPr lang="es-CL" sz="601" b="1">
                <a:solidFill>
                  <a:schemeClr val="bg1"/>
                </a:solidFill>
                <a:cs typeface="Leelawadee" panose="020B0502040204020203" pitchFamily="34" charset="-34"/>
              </a:rPr>
              <a:t>JEFE UNIDAD DE CONTROL Y AUDITORÍA INTERNA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E068A3-CB3A-0779-41B5-633A971D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19"/>
            <a:ext cx="9144000" cy="5143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760BA1-9009-D17E-ED6D-1B1DEBFB5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23" y="152181"/>
            <a:ext cx="791161" cy="108784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CFBCB492-E42F-7B42-4832-C6F5871C5E57}"/>
              </a:ext>
            </a:extLst>
          </p:cNvPr>
          <p:cNvSpPr txBox="1">
            <a:spLocks/>
          </p:cNvSpPr>
          <p:nvPr/>
        </p:nvSpPr>
        <p:spPr>
          <a:xfrm>
            <a:off x="296953" y="932964"/>
            <a:ext cx="8603673" cy="261190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GRACIAS POR SU ATENCIÓN </a:t>
            </a:r>
            <a:br>
              <a:rPr lang="es-CL" sz="2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</a:br>
            <a:br>
              <a:rPr lang="es-CL" sz="2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</a:br>
            <a:r>
              <a:rPr lang="es-CL" sz="18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</a:rPr>
              <a:t>DATOS DE CONTACTO</a:t>
            </a:r>
            <a:br>
              <a:rPr lang="es-CL" sz="18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</a:br>
            <a:r>
              <a:rPr lang="es-CL" sz="18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jveragua@gorebiobio.cl</a:t>
            </a:r>
            <a:endParaRPr lang="es-CL" sz="1800" b="1" u="sng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97901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Texto, Aplicación, Chat o mensaje de 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DBBF8131-B77E-ECD8-AE66-984684704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8"/>
            <a:ext cx="9144000" cy="514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08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6D3BF8-3A49-2734-E289-CDDE7D7C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Imagen 6" descr="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1FABB408-FF97-EBE1-DAB2-0ECFDB3A7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" y="-1360"/>
            <a:ext cx="91358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06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F850C1-7516-6C6E-7452-FC7864E9D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Diagrama, 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58E7BC9E-154B-4998-EA10-8AC173B83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29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E83453-1339-E648-45DB-BC50E2510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Diagrama, 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2EFB3718-B557-8A8F-ADA8-14B3AFC39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801" y="1957"/>
            <a:ext cx="9198801" cy="513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30220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 Elements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64653"/>
      </a:accent1>
      <a:accent2>
        <a:srgbClr val="2A9D8F"/>
      </a:accent2>
      <a:accent3>
        <a:srgbClr val="8AB17D"/>
      </a:accent3>
      <a:accent4>
        <a:srgbClr val="E76F51"/>
      </a:accent4>
      <a:accent5>
        <a:srgbClr val="F4A261"/>
      </a:accent5>
      <a:accent6>
        <a:srgbClr val="E9C46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1546</Words>
  <Application>Microsoft Office PowerPoint</Application>
  <PresentationFormat>Presentación en pantalla (16:9)</PresentationFormat>
  <Paragraphs>322</Paragraphs>
  <Slides>54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72" baseType="lpstr">
      <vt:lpstr>Agency FB</vt:lpstr>
      <vt:lpstr>Arial</vt:lpstr>
      <vt:lpstr>Arial Black</vt:lpstr>
      <vt:lpstr>Bahnschrift</vt:lpstr>
      <vt:lpstr>Bahnschrift Condensed</vt:lpstr>
      <vt:lpstr>Calibri</vt:lpstr>
      <vt:lpstr>Fira Sans</vt:lpstr>
      <vt:lpstr>Fira Sans Extra Condensed</vt:lpstr>
      <vt:lpstr>Leelawadee</vt:lpstr>
      <vt:lpstr>Roboto</vt:lpstr>
      <vt:lpstr>Segoe UI</vt:lpstr>
      <vt:lpstr>Segoe UI Black</vt:lpstr>
      <vt:lpstr>Times</vt:lpstr>
      <vt:lpstr>Times New Roman</vt:lpstr>
      <vt:lpstr>Trebuchet MS</vt:lpstr>
      <vt:lpstr>Verdana</vt:lpstr>
      <vt:lpstr>ヒラギノ角ゴ Pro W3</vt:lpstr>
      <vt:lpstr>Design Elements Infographics by Slidesgo</vt:lpstr>
      <vt:lpstr>Presentación de PowerPoint</vt:lpstr>
      <vt:lpstr>Analisis del Gasto por tipología, sector y localidad</vt:lpstr>
      <vt:lpstr>Analisis del Gasto por tipología, sector y localidad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Analisis del Gasto por tipología, sector y localidad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ESTADOS DE PROCESOS LICITATORIOS PROGRAMA DE FUNCIONAMIENTO</vt:lpstr>
      <vt:lpstr>ESTADOS DE PROCESOS LICITATORIOS PROGRAMA DE INVERSIÓN REGIONAL</vt:lpstr>
      <vt:lpstr>ESTADOS DE PROCESOS LICITATORIOS PROGRAMA DE INVERSIÓN REGIONAL</vt:lpstr>
      <vt:lpstr>RECLAMACIONES DE TERCEROS CONTRATADOS PROGRAMA DE FUNCIONAMIENTO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Propuesta Infographics</dc:title>
  <dc:creator>Marjolaine Celis</dc:creator>
  <cp:lastModifiedBy>Juan Veragua Segura</cp:lastModifiedBy>
  <cp:revision>8</cp:revision>
  <cp:lastPrinted>2022-05-02T21:10:59Z</cp:lastPrinted>
  <dcterms:modified xsi:type="dcterms:W3CDTF">2025-02-04T17:45:19Z</dcterms:modified>
</cp:coreProperties>
</file>