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3"/>
  </p:notesMasterIdLst>
  <p:sldIdLst>
    <p:sldId id="956" r:id="rId2"/>
    <p:sldId id="398" r:id="rId3"/>
    <p:sldId id="964" r:id="rId4"/>
    <p:sldId id="375" r:id="rId5"/>
    <p:sldId id="324" r:id="rId6"/>
    <p:sldId id="967" r:id="rId7"/>
    <p:sldId id="972" r:id="rId8"/>
    <p:sldId id="968" r:id="rId9"/>
    <p:sldId id="1006" r:id="rId10"/>
    <p:sldId id="963" r:id="rId11"/>
    <p:sldId id="975" r:id="rId12"/>
    <p:sldId id="1007" r:id="rId13"/>
    <p:sldId id="302" r:id="rId14"/>
    <p:sldId id="1008" r:id="rId15"/>
    <p:sldId id="259" r:id="rId16"/>
    <p:sldId id="256" r:id="rId17"/>
    <p:sldId id="257" r:id="rId18"/>
    <p:sldId id="258" r:id="rId19"/>
    <p:sldId id="973" r:id="rId20"/>
    <p:sldId id="989" r:id="rId21"/>
    <p:sldId id="399" r:id="rId22"/>
  </p:sldIdLst>
  <p:sldSz cx="12192000" cy="6858000"/>
  <p:notesSz cx="6858000" cy="9313863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eragua Segura" initials="JVS" lastIdx="1" clrIdx="0">
    <p:extLst>
      <p:ext uri="{19B8F6BF-5375-455C-9EA6-DF929625EA0E}">
        <p15:presenceInfo xmlns:p15="http://schemas.microsoft.com/office/powerpoint/2012/main" userId="S-1-5-21-3458932468-2947358473-233460117-9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57B5DC7B-FAB4-4E90-A864-749AC7AAAF8D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46555"/>
            <a:ext cx="2971800" cy="46731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5BCF3F13-73F7-4799-8D95-27915291B9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426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63958-687A-4446-9436-125C0DA0720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49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9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2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29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91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0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8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6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A4B2-34DA-42A6-AAE6-E58641F2C8C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911D-1A18-42B0-BB74-467DFEFC13D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82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1638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183854"/>
            <a:ext cx="1054880" cy="145046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GOBIERNO REGIONAL DEL BIOBÍO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COMISION DE GOBIERNO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Bahnschrift Condensed" panose="020B0502040204020203" pitchFamily="34" charset="0"/>
              </a:rPr>
              <a:t>Miércoles 05 de Febrero de 2025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90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424393" y="1706402"/>
            <a:ext cx="4935007" cy="3581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500" dirty="0">
                <a:solidFill>
                  <a:srgbClr val="002060"/>
                </a:solidFill>
                <a:latin typeface="Bahnschrift" panose="020B0502040204020203" pitchFamily="34" charset="0"/>
              </a:rPr>
              <a:t>El Consejo Regional del Biobío, mediante Certificado N°7549º14 del 27 de julio, “Aprueba la contratación de una Auditoria Externa en virtud del art.36 bis letra b) Ley N°19.175.</a:t>
            </a:r>
          </a:p>
          <a:p>
            <a:pPr algn="just"/>
            <a:endParaRPr lang="es-ES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Adjudicación: 29.11.2023, resolución exenta </a:t>
            </a:r>
            <a:r>
              <a:rPr lang="es-ES" sz="1500" dirty="0" err="1">
                <a:solidFill>
                  <a:srgbClr val="002060"/>
                </a:solidFill>
                <a:latin typeface="Bahnschrift" panose="020B0502040204020203" pitchFamily="34" charset="0"/>
              </a:rPr>
              <a:t>N°</a:t>
            </a: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 4309 del 29.11.2023.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Monto Adjudicado: $40.000.000.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Ofertas: 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Proveedor: </a:t>
            </a:r>
            <a:r>
              <a:rPr lang="es-E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Xlibrium</a:t>
            </a: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Cabello y Fuenzalida Consultores Asociados </a:t>
            </a:r>
            <a:r>
              <a:rPr lang="es-ES" sz="1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Ltda</a:t>
            </a: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UTP.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Alcance de la Auditoría: Transferencias de Capital 33-01, privados, años 2021-2023.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Total de días de ejecución: 213 días corridos.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Inicio formal del proceso de auditoría: 04.03.2024.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002060"/>
                </a:solidFill>
                <a:latin typeface="Bahnschrift" panose="020B0502040204020203" pitchFamily="34" charset="0"/>
              </a:rPr>
              <a:t>Contraparte Técnica GORE: Cristian Andrade Salgado.</a:t>
            </a:r>
            <a:endParaRPr lang="es-CL" sz="15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EXTERNA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6321AF-E3A8-4CFA-AA42-89C4D316F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141" y="2066521"/>
            <a:ext cx="4605866" cy="286116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C49E50AB-38D2-4A9E-AB67-E0440EF40DED}"/>
              </a:ext>
            </a:extLst>
          </p:cNvPr>
          <p:cNvSpPr/>
          <p:nvPr/>
        </p:nvSpPr>
        <p:spPr>
          <a:xfrm>
            <a:off x="1374115" y="7336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AUDITORÍA</a:t>
            </a:r>
          </a:p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Y </a:t>
            </a:r>
          </a:p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FISCALIZACIÓN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7AFB8D-B413-4ECF-8F15-C88B0426B63B}"/>
              </a:ext>
            </a:extLst>
          </p:cNvPr>
          <p:cNvSpPr txBox="1"/>
          <p:nvPr/>
        </p:nvSpPr>
        <p:spPr>
          <a:xfrm>
            <a:off x="424393" y="5647267"/>
            <a:ext cx="1124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encontramos en la etapa de revisión por parte de la empresa auditora de las respuestas a las observaciones presentadas por el Gobierno Regional al </a:t>
            </a:r>
            <a:r>
              <a:rPr lang="es-E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preinforme</a:t>
            </a: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posterior a ello se entrega el informe final previa revisión de la Contratarte Técnica, lo cual debería quedar resuelto durante el mes de marzo de 2025 .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029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REGIONAL DE LA REPÚBLICA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578C8-D976-4C4A-AB2E-BA15556120C5}"/>
              </a:ext>
            </a:extLst>
          </p:cNvPr>
          <p:cNvSpPr/>
          <p:nvPr/>
        </p:nvSpPr>
        <p:spPr>
          <a:xfrm>
            <a:off x="9575727" y="756226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00182B-3FB1-48D5-8C33-068F3992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68"/>
          <a:stretch/>
        </p:blipFill>
        <p:spPr>
          <a:xfrm>
            <a:off x="338668" y="905933"/>
            <a:ext cx="7560732" cy="55057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042418C-0925-4080-9F80-9156819B39F4}"/>
              </a:ext>
            </a:extLst>
          </p:cNvPr>
          <p:cNvSpPr txBox="1"/>
          <p:nvPr/>
        </p:nvSpPr>
        <p:spPr>
          <a:xfrm>
            <a:off x="7772400" y="2074332"/>
            <a:ext cx="419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9 requerimientos en total.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5 requerimientos pendientes.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4 procesos de auditoría terminadas: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N°636, Programa Fundación Artesanías Chile.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N°635, Programa Fundación LEITAT Chile.(sumario)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N°722, Programa Fundación Artistas del Acero.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</a:t>
            </a:r>
            <a:r>
              <a:rPr lang="es-CL" sz="1600" dirty="0" err="1">
                <a:solidFill>
                  <a:srgbClr val="002060"/>
                </a:solidFill>
              </a:rPr>
              <a:t>N°</a:t>
            </a:r>
            <a:r>
              <a:rPr lang="es-CL" sz="1600" dirty="0">
                <a:solidFill>
                  <a:srgbClr val="002060"/>
                </a:solidFill>
              </a:rPr>
              <a:t> 823, sobre auditoría gastos, transferencias y uso de recursos públicos 2024.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Reparos por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45555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971224-4EDE-44C1-A78A-766E6DA1B80A}"/>
              </a:ext>
            </a:extLst>
          </p:cNvPr>
          <p:cNvSpPr/>
          <p:nvPr/>
        </p:nvSpPr>
        <p:spPr>
          <a:xfrm>
            <a:off x="973666" y="279400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RESPUESTAS A REQUERIMIENTOS DE LA CONTRALORÍA REGIONAL DE LA REPÚBLICA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578C8-D976-4C4A-AB2E-BA15556120C5}"/>
              </a:ext>
            </a:extLst>
          </p:cNvPr>
          <p:cNvSpPr/>
          <p:nvPr/>
        </p:nvSpPr>
        <p:spPr>
          <a:xfrm>
            <a:off x="9575727" y="756226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032DAD-2779-448B-9604-9B79E36932C8}"/>
              </a:ext>
            </a:extLst>
          </p:cNvPr>
          <p:cNvSpPr txBox="1"/>
          <p:nvPr/>
        </p:nvSpPr>
        <p:spPr>
          <a:xfrm>
            <a:off x="7967133" y="2133599"/>
            <a:ext cx="39962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9 requerimientos en total.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5 requerimientos pendientes.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4 procesos de auditoría en curso: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N°636, Programa Fundación Artesanías Chile.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N°635, Programa Fundación LEITAT Chile.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N°722, Programa Fundación Artistas del Acero.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srgbClr val="002060"/>
                </a:solidFill>
              </a:rPr>
              <a:t>Remite Informe Final </a:t>
            </a:r>
            <a:r>
              <a:rPr lang="es-CL" sz="1600" dirty="0" err="1">
                <a:solidFill>
                  <a:srgbClr val="002060"/>
                </a:solidFill>
              </a:rPr>
              <a:t>N°</a:t>
            </a:r>
            <a:r>
              <a:rPr lang="es-CL" sz="1600" dirty="0">
                <a:solidFill>
                  <a:srgbClr val="002060"/>
                </a:solidFill>
              </a:rPr>
              <a:t> 823, sobre auditoría gastos, transferencias y uso de recursos públicos 2024.</a:t>
            </a:r>
            <a:endParaRPr lang="es-CL" sz="16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00182B-3FB1-48D5-8C33-068F39921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85" r="3466"/>
          <a:stretch/>
        </p:blipFill>
        <p:spPr>
          <a:xfrm>
            <a:off x="573025" y="1092199"/>
            <a:ext cx="730944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9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358AD5-543D-4E07-89D6-B386956331A6}"/>
              </a:ext>
            </a:extLst>
          </p:cNvPr>
          <p:cNvSpPr/>
          <p:nvPr/>
        </p:nvSpPr>
        <p:spPr>
          <a:xfrm>
            <a:off x="838200" y="295995"/>
            <a:ext cx="11137164" cy="392159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PROGRAMAS EN REVISIÓN POR PARTE DE LA CGR, SUBTÍTULO 3301, PRIVADOS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466D04-6FBA-4258-B6F8-FEB7F929D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2"/>
          <a:stretch/>
        </p:blipFill>
        <p:spPr>
          <a:xfrm>
            <a:off x="3646648" y="1320799"/>
            <a:ext cx="5328019" cy="4892674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C9443ECA-2D98-49C8-8623-4EC5AFE2D5B5}"/>
              </a:ext>
            </a:extLst>
          </p:cNvPr>
          <p:cNvSpPr/>
          <p:nvPr/>
        </p:nvSpPr>
        <p:spPr>
          <a:xfrm>
            <a:off x="677260" y="295995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</p:spTree>
    <p:extLst>
      <p:ext uri="{BB962C8B-B14F-4D97-AF65-F5344CB8AC3E}">
        <p14:creationId xmlns:p14="http://schemas.microsoft.com/office/powerpoint/2010/main" val="408290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369694"/>
            <a:ext cx="85463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SISTEMA DE INTEGRIDAD EN LA GESTIÓN GORE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C643A1-AFA5-40E4-9D53-C9536402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63907"/>
            <a:ext cx="4074851" cy="232119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07D924F-0E18-4144-B9B2-0A2A850B5933}"/>
              </a:ext>
            </a:extLst>
          </p:cNvPr>
          <p:cNvSpPr/>
          <p:nvPr/>
        </p:nvSpPr>
        <p:spPr>
          <a:xfrm>
            <a:off x="5202316" y="1028343"/>
            <a:ext cx="68176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2F5597"/>
                </a:solidFill>
              </a:rPr>
              <a:t>Asesoría experta de doña Ximena Sepúlveda, abogada, Master </a:t>
            </a:r>
            <a:r>
              <a:rPr lang="es-ES" sz="1600" b="1" dirty="0" err="1">
                <a:solidFill>
                  <a:srgbClr val="2F5597"/>
                </a:solidFill>
              </a:rPr>
              <a:t>Of</a:t>
            </a:r>
            <a:r>
              <a:rPr lang="es-ES" sz="1600" b="1" dirty="0">
                <a:solidFill>
                  <a:srgbClr val="2F5597"/>
                </a:solidFill>
              </a:rPr>
              <a:t> </a:t>
            </a:r>
            <a:r>
              <a:rPr lang="es-ES" sz="1600" b="1" dirty="0" err="1">
                <a:solidFill>
                  <a:srgbClr val="2F5597"/>
                </a:solidFill>
              </a:rPr>
              <a:t>Laws</a:t>
            </a:r>
            <a:r>
              <a:rPr lang="es-ES" sz="1600" b="1" dirty="0">
                <a:solidFill>
                  <a:srgbClr val="2F5597"/>
                </a:solidFill>
              </a:rPr>
              <a:t>, especialista en derecho, tecnologías y Compliance, bajo seguimiento de la Unidad de Control.</a:t>
            </a:r>
          </a:p>
          <a:p>
            <a:pPr algn="just"/>
            <a:endParaRPr lang="es-ES" sz="1600" b="1" dirty="0">
              <a:solidFill>
                <a:srgbClr val="2F5597"/>
              </a:solidFill>
            </a:endParaRPr>
          </a:p>
          <a:p>
            <a:pPr algn="just"/>
            <a:r>
              <a:rPr lang="es-ES" sz="1600" b="1" dirty="0">
                <a:solidFill>
                  <a:srgbClr val="2F5597"/>
                </a:solidFill>
              </a:rPr>
              <a:t>Etapa 1(terminada):</a:t>
            </a:r>
          </a:p>
          <a:p>
            <a:pPr algn="just"/>
            <a:endParaRPr lang="es-ES" sz="1600" dirty="0">
              <a:solidFill>
                <a:srgbClr val="2F559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Informe de riesgos legales.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Informe de análisis de vulnerabilidades.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Matriz de Riesgos Legales.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Matriz de Riesgos en Ciberseguridad.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Presentación de resultados.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2F559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2F5597"/>
                </a:solidFill>
              </a:rPr>
              <a:t>Etapa 2(productos entregados para revisión GORE):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2F5597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2F5597"/>
                </a:solidFill>
              </a:rPr>
              <a:t>Modelo de integridad para el Gobierno Regional, que incluye: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2F5597"/>
                </a:solidFill>
              </a:rPr>
              <a:t>Actualizar el código de ética institucional.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2F5597"/>
                </a:solidFill>
              </a:rPr>
              <a:t>Establecer una política, manual y cláusulas para convenios sobre del sistema preventivo de lavado de activos, financiamiento del terrorismo y delitos funcionarios.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2F5597"/>
                </a:solidFill>
              </a:rPr>
              <a:t>Establecer una política que regule los conflictos de intereses en el Gobierno Regional.</a:t>
            </a:r>
            <a:endParaRPr lang="es-CL" sz="1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232D84-2FDB-46BB-9EB7-22B3709C3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762" y="3894110"/>
            <a:ext cx="2152124" cy="2802481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92049A2-C6D3-4720-AF1E-E68348941B55}"/>
              </a:ext>
            </a:extLst>
          </p:cNvPr>
          <p:cNvSpPr/>
          <p:nvPr/>
        </p:nvSpPr>
        <p:spPr>
          <a:xfrm>
            <a:off x="397932" y="242694"/>
            <a:ext cx="1590666" cy="14857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903EC7-9A07-49B2-994E-0346392F9F9B}"/>
              </a:ext>
            </a:extLst>
          </p:cNvPr>
          <p:cNvSpPr txBox="1"/>
          <p:nvPr/>
        </p:nvSpPr>
        <p:spPr>
          <a:xfrm>
            <a:off x="607769" y="616231"/>
            <a:ext cx="117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</a:t>
            </a:r>
          </a:p>
          <a:p>
            <a:pPr algn="ctr"/>
            <a:r>
              <a:rPr lang="es-CL" sz="1400" b="1" dirty="0">
                <a:solidFill>
                  <a:schemeClr val="accent2"/>
                </a:solidFill>
              </a:rPr>
              <a:t>DE INTEGRIDAD</a:t>
            </a:r>
          </a:p>
        </p:txBody>
      </p:sp>
    </p:spTree>
    <p:extLst>
      <p:ext uri="{BB962C8B-B14F-4D97-AF65-F5344CB8AC3E}">
        <p14:creationId xmlns:p14="http://schemas.microsoft.com/office/powerpoint/2010/main" val="67336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3B636-B499-42C1-BEED-C451552D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A47B89-BA81-4FD3-A658-76B7FA7CA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" b="9969"/>
          <a:stretch/>
        </p:blipFill>
        <p:spPr>
          <a:xfrm>
            <a:off x="135198" y="286052"/>
            <a:ext cx="11530988" cy="5342153"/>
          </a:xfr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26C274EB-54B6-4BD6-AF6D-ECE2CB5F98FD}"/>
              </a:ext>
            </a:extLst>
          </p:cNvPr>
          <p:cNvSpPr/>
          <p:nvPr/>
        </p:nvSpPr>
        <p:spPr>
          <a:xfrm>
            <a:off x="10365892" y="5254668"/>
            <a:ext cx="1590666" cy="14857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4C6DE4-0D97-4327-95CE-D37F0E82CAA8}"/>
              </a:ext>
            </a:extLst>
          </p:cNvPr>
          <p:cNvSpPr txBox="1"/>
          <p:nvPr/>
        </p:nvSpPr>
        <p:spPr>
          <a:xfrm>
            <a:off x="10575729" y="5628205"/>
            <a:ext cx="117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</a:t>
            </a:r>
          </a:p>
          <a:p>
            <a:pPr algn="ctr"/>
            <a:r>
              <a:rPr lang="es-CL" sz="1400" b="1" dirty="0">
                <a:solidFill>
                  <a:schemeClr val="accent2"/>
                </a:solidFill>
              </a:rPr>
              <a:t>DE INTEGRIDAD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806AE28-D1C7-4711-98AE-AF1054C60EED}"/>
              </a:ext>
            </a:extLst>
          </p:cNvPr>
          <p:cNvSpPr/>
          <p:nvPr/>
        </p:nvSpPr>
        <p:spPr>
          <a:xfrm>
            <a:off x="1428747" y="5740950"/>
            <a:ext cx="851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Proceso desarrollado por la Unidad de Control desde el mes de agosto de 2024.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Construcción de diseño, soporte y materias.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Más de 80 áreas de reporte de información.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Acta de Entrega con fecha de corte al 30.11.2024.</a:t>
            </a:r>
          </a:p>
        </p:txBody>
      </p:sp>
    </p:spTree>
    <p:extLst>
      <p:ext uri="{BB962C8B-B14F-4D97-AF65-F5344CB8AC3E}">
        <p14:creationId xmlns:p14="http://schemas.microsoft.com/office/powerpoint/2010/main" val="427160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CAFDC-AC30-4C2C-94B6-6F6CF9CDD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449B7-8175-43E0-809A-358DB302EC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1DCE58-9614-4A6B-B35E-1C44217D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61" y="0"/>
            <a:ext cx="10558677" cy="6858000"/>
          </a:xfrm>
          <a:prstGeom prst="rect">
            <a:avLst/>
          </a:prstGeo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AE9B89DA-999E-4310-8E06-1FCE7A54E685}"/>
              </a:ext>
            </a:extLst>
          </p:cNvPr>
          <p:cNvSpPr/>
          <p:nvPr/>
        </p:nvSpPr>
        <p:spPr>
          <a:xfrm>
            <a:off x="3743864" y="1311216"/>
            <a:ext cx="2424023" cy="1578634"/>
          </a:xfrm>
          <a:prstGeom prst="wedgeRectCallout">
            <a:avLst>
              <a:gd name="adj1" fmla="val 97296"/>
              <a:gd name="adj2" fmla="val 668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 facilita el ingreso al contenido del Acta a través de link directos en la tabla de contenido.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A40683D-C26A-4E24-8784-63B6374371FE}"/>
              </a:ext>
            </a:extLst>
          </p:cNvPr>
          <p:cNvSpPr/>
          <p:nvPr/>
        </p:nvSpPr>
        <p:spPr>
          <a:xfrm>
            <a:off x="10580005" y="111101"/>
            <a:ext cx="1590666" cy="14857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E69315-BDE1-41C6-8DC9-29D7D8BE6CAC}"/>
              </a:ext>
            </a:extLst>
          </p:cNvPr>
          <p:cNvSpPr txBox="1"/>
          <p:nvPr/>
        </p:nvSpPr>
        <p:spPr>
          <a:xfrm>
            <a:off x="10789843" y="434732"/>
            <a:ext cx="117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</a:t>
            </a:r>
          </a:p>
          <a:p>
            <a:pPr algn="ctr"/>
            <a:r>
              <a:rPr lang="es-CL" sz="1400" b="1" dirty="0">
                <a:solidFill>
                  <a:schemeClr val="accent2"/>
                </a:solidFill>
              </a:rPr>
              <a:t>DE INTEGRIDAD</a:t>
            </a:r>
          </a:p>
        </p:txBody>
      </p:sp>
    </p:spTree>
    <p:extLst>
      <p:ext uri="{BB962C8B-B14F-4D97-AF65-F5344CB8AC3E}">
        <p14:creationId xmlns:p14="http://schemas.microsoft.com/office/powerpoint/2010/main" val="41327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27317-8F75-4D24-9EA7-339EF0E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50A13-F5D9-47EC-8804-A2D623B8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1227DA-A88A-4753-A348-FA427671F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0" y="0"/>
            <a:ext cx="560972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E827D02C-8C7E-41D3-ADA8-D3257125CD49}"/>
              </a:ext>
            </a:extLst>
          </p:cNvPr>
          <p:cNvGrpSpPr/>
          <p:nvPr/>
        </p:nvGrpSpPr>
        <p:grpSpPr>
          <a:xfrm>
            <a:off x="6028988" y="0"/>
            <a:ext cx="5414211" cy="6858000"/>
            <a:chOff x="6028988" y="-38958"/>
            <a:chExt cx="541421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13914E1-EB25-413B-9BAD-E958A923A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8988" y="-38958"/>
              <a:ext cx="5414211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084A507-2E1B-4537-A639-A4CBE5F66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1191"/>
            <a:stretch/>
          </p:blipFill>
          <p:spPr>
            <a:xfrm>
              <a:off x="6447924" y="6176964"/>
              <a:ext cx="2107353" cy="603398"/>
            </a:xfrm>
            <a:prstGeom prst="rect">
              <a:avLst/>
            </a:prstGeom>
          </p:spPr>
        </p:pic>
      </p:grp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32EAEB06-FE5B-411B-816D-68B9A49CF13D}"/>
              </a:ext>
            </a:extLst>
          </p:cNvPr>
          <p:cNvSpPr/>
          <p:nvPr/>
        </p:nvSpPr>
        <p:spPr>
          <a:xfrm>
            <a:off x="6363515" y="2406770"/>
            <a:ext cx="1917843" cy="1311216"/>
          </a:xfrm>
          <a:prstGeom prst="wedgeRectCallout">
            <a:avLst>
              <a:gd name="adj1" fmla="val -105730"/>
              <a:gd name="adj2" fmla="val -10046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La documentación presentada se encuentra validada con firma digital por los Jefes División.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1CCFD400-F171-4889-A19C-82CD81E573FD}"/>
              </a:ext>
            </a:extLst>
          </p:cNvPr>
          <p:cNvSpPr/>
          <p:nvPr/>
        </p:nvSpPr>
        <p:spPr>
          <a:xfrm>
            <a:off x="2565016" y="4001294"/>
            <a:ext cx="2424023" cy="1578634"/>
          </a:xfrm>
          <a:prstGeom prst="wedgeRectCallout">
            <a:avLst>
              <a:gd name="adj1" fmla="val 70606"/>
              <a:gd name="adj2" fmla="val 8925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Los antecedentes y anexos presentados pueden ser descargados directamente del Acta o desde los Certificados firmados por los Jefes de División, a través de los íconos de descarga.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10B8627-0228-4F07-9020-BC6ABB79B2F2}"/>
              </a:ext>
            </a:extLst>
          </p:cNvPr>
          <p:cNvSpPr/>
          <p:nvPr/>
        </p:nvSpPr>
        <p:spPr>
          <a:xfrm>
            <a:off x="10021326" y="0"/>
            <a:ext cx="1590666" cy="14857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41CBA64-2F56-4D2C-8C06-47DCAE28798A}"/>
              </a:ext>
            </a:extLst>
          </p:cNvPr>
          <p:cNvSpPr txBox="1"/>
          <p:nvPr/>
        </p:nvSpPr>
        <p:spPr>
          <a:xfrm>
            <a:off x="10231163" y="373537"/>
            <a:ext cx="117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</a:t>
            </a:r>
          </a:p>
          <a:p>
            <a:pPr algn="ctr"/>
            <a:r>
              <a:rPr lang="es-CL" sz="1400" b="1" dirty="0">
                <a:solidFill>
                  <a:schemeClr val="accent2"/>
                </a:solidFill>
              </a:rPr>
              <a:t>DE INTEGRIDAD</a:t>
            </a:r>
          </a:p>
        </p:txBody>
      </p:sp>
    </p:spTree>
    <p:extLst>
      <p:ext uri="{BB962C8B-B14F-4D97-AF65-F5344CB8AC3E}">
        <p14:creationId xmlns:p14="http://schemas.microsoft.com/office/powerpoint/2010/main" val="144306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33ACD55-3622-4A9B-B193-4556DCB0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768" y="3004464"/>
            <a:ext cx="3501965" cy="2552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BD3EF1B-776F-4B56-B29F-E2E96603DEA5}"/>
              </a:ext>
            </a:extLst>
          </p:cNvPr>
          <p:cNvGrpSpPr/>
          <p:nvPr/>
        </p:nvGrpSpPr>
        <p:grpSpPr>
          <a:xfrm>
            <a:off x="514616" y="1276709"/>
            <a:ext cx="5414211" cy="5346033"/>
            <a:chOff x="6259808" y="0"/>
            <a:chExt cx="5414211" cy="678036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98DDC34-3401-41F2-BDF6-F8FD9E812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3019"/>
            <a:stretch/>
          </p:blipFill>
          <p:spPr>
            <a:xfrm>
              <a:off x="6259808" y="0"/>
              <a:ext cx="5414211" cy="39077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228C0DF-08BD-4B12-B249-8F938CD58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1191"/>
            <a:stretch/>
          </p:blipFill>
          <p:spPr>
            <a:xfrm>
              <a:off x="6447924" y="6176964"/>
              <a:ext cx="2107353" cy="603398"/>
            </a:xfrm>
            <a:prstGeom prst="rect">
              <a:avLst/>
            </a:prstGeom>
          </p:spPr>
        </p:pic>
      </p:grp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6AA3F04E-1E10-4A6A-A771-3DB237A5F66E}"/>
              </a:ext>
            </a:extLst>
          </p:cNvPr>
          <p:cNvSpPr/>
          <p:nvPr/>
        </p:nvSpPr>
        <p:spPr>
          <a:xfrm>
            <a:off x="6402757" y="1425830"/>
            <a:ext cx="2424023" cy="1578634"/>
          </a:xfrm>
          <a:prstGeom prst="wedgeRectCallout">
            <a:avLst>
              <a:gd name="adj1" fmla="val -87713"/>
              <a:gd name="adj2" fmla="val 751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Los documentos que respaldan el Acta a los cuales se accede a través de los íconos se encuentran en la plataforma de SharePoint del Gobierno Regional.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81B79BA-01F8-4FAB-8678-DA22155B8150}"/>
              </a:ext>
            </a:extLst>
          </p:cNvPr>
          <p:cNvSpPr/>
          <p:nvPr/>
        </p:nvSpPr>
        <p:spPr>
          <a:xfrm>
            <a:off x="9763134" y="186436"/>
            <a:ext cx="1590666" cy="1485739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CC1D14-6CEA-4CC0-87EF-D9EDB84BFFD6}"/>
              </a:ext>
            </a:extLst>
          </p:cNvPr>
          <p:cNvSpPr txBox="1"/>
          <p:nvPr/>
        </p:nvSpPr>
        <p:spPr>
          <a:xfrm>
            <a:off x="9972971" y="559973"/>
            <a:ext cx="117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accent2"/>
                </a:solidFill>
              </a:rPr>
              <a:t>SISTEMA </a:t>
            </a:r>
          </a:p>
          <a:p>
            <a:pPr algn="ctr"/>
            <a:r>
              <a:rPr lang="es-CL" sz="1400" b="1" dirty="0">
                <a:solidFill>
                  <a:schemeClr val="accent2"/>
                </a:solidFill>
              </a:rPr>
              <a:t>DE INTEGRIDAD</a:t>
            </a:r>
          </a:p>
        </p:txBody>
      </p:sp>
    </p:spTree>
    <p:extLst>
      <p:ext uri="{BB962C8B-B14F-4D97-AF65-F5344CB8AC3E}">
        <p14:creationId xmlns:p14="http://schemas.microsoft.com/office/powerpoint/2010/main" val="37687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348874" y="1095844"/>
            <a:ext cx="9145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Comisión de servicios del jefe de Control entre el 07 al 11 de octubre de 2024 por proceso de inducción del Jefe de Control de la Región de Los Ríos.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Reunión con Contralora Nacional el 26.11.2024.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Revisión sobre análisis de cuentas y conciliaciones bancarias.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Auditoría de validación sobre cada una de las metas comprometidas por los distintos equipos del Gobierno Regional para el Convenio de Desempeño Colectivo 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Revisión de disponibilidad en efectivo, fondo fijo GORE.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Instancias de coordinación con las diferentes Divisiones para el diseño de procedimientos, auditoría, respuestas a Contraloría(Preinforme e Informe Final), control preventivo de legalidad, acta de entrega, entre otras.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Reuniones de coordinación con Contraloría Regional del Biobío (6).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3817629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86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3DAFC37-C9F5-41D5-A501-6A864EF3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15" y="4343094"/>
            <a:ext cx="8595348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ヒラギノ角ゴ Pro W3" charset="-128"/>
                <a:cs typeface="Calibri" panose="020F0502020204030204" pitchFamily="34" charset="0"/>
              </a:rPr>
              <a:t>4°INFORME TRIMESTRAL DE GESTIÓN INTERNA 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Calibri Light" panose="020F030202020403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Juan Carlos Veragua Segura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Jefe de Unidad de Control</a:t>
            </a:r>
          </a:p>
          <a:p>
            <a:pPr lvl="0" algn="just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Concepción, 05 de Febrero de 2025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6CB7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ahnschrift Condensed" panose="020B0502040204020203" pitchFamily="34" charset="0"/>
              <a:ea typeface="ヒラギノ角ゴ Pro W3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8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GESTIÓN INTERNA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B4591-1C29-449D-AA29-D9B6C57202FE}"/>
              </a:ext>
            </a:extLst>
          </p:cNvPr>
          <p:cNvSpPr txBox="1"/>
          <p:nvPr/>
        </p:nvSpPr>
        <p:spPr>
          <a:xfrm>
            <a:off x="2649023" y="1129893"/>
            <a:ext cx="88571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Análisis para presentación de glosas 2025.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Reitero de instrucciones para cumplimiento de procedimientos sobre conflicto de intereses a personal GORE, vía correo electrónico el 18.11.2024.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Participación en el proceso de inducción para Consejeros Regionales, 11.12.2024.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Presentación para Consejeros Regionales salientes, respecto a proceso de cierre sobre entrega de equipos, declaraciones de intereses y patrimonio, Lobby y rendiciones de cuentas.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Coordinación del SISREC al interior del servicio.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002060"/>
                </a:solidFill>
              </a:rPr>
              <a:t>Fortalecimiento de competencias del equipo de la Unidad de Control: aprobación del Diplomado de Control de Gestión Estratégico, Universidad del Desarrollo, en coordinación  con la academia SUBDERE (2 integrantes).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rgbClr val="002060"/>
              </a:solidFill>
            </a:endParaRPr>
          </a:p>
        </p:txBody>
      </p:sp>
      <p:grpSp>
        <p:nvGrpSpPr>
          <p:cNvPr id="4" name="Google Shape;2296;p38">
            <a:extLst>
              <a:ext uri="{FF2B5EF4-FFF2-40B4-BE49-F238E27FC236}">
                <a16:creationId xmlns:a16="http://schemas.microsoft.com/office/drawing/2014/main" id="{4D81DA9C-1749-432E-8A37-F301C3B797CA}"/>
              </a:ext>
            </a:extLst>
          </p:cNvPr>
          <p:cNvGrpSpPr/>
          <p:nvPr/>
        </p:nvGrpSpPr>
        <p:grpSpPr>
          <a:xfrm>
            <a:off x="437733" y="2759989"/>
            <a:ext cx="3817629" cy="1338022"/>
            <a:chOff x="4315688" y="3033763"/>
            <a:chExt cx="3893916" cy="1338022"/>
          </a:xfrm>
        </p:grpSpPr>
        <p:grpSp>
          <p:nvGrpSpPr>
            <p:cNvPr id="5" name="Google Shape;2297;p38">
              <a:extLst>
                <a:ext uri="{FF2B5EF4-FFF2-40B4-BE49-F238E27FC236}">
                  <a16:creationId xmlns:a16="http://schemas.microsoft.com/office/drawing/2014/main" id="{9CD49902-970A-4D28-B52F-D2F0CD9B53A8}"/>
                </a:ext>
              </a:extLst>
            </p:cNvPr>
            <p:cNvGrpSpPr/>
            <p:nvPr/>
          </p:nvGrpSpPr>
          <p:grpSpPr>
            <a:xfrm>
              <a:off x="4315688" y="3033772"/>
              <a:ext cx="1202236" cy="1264115"/>
              <a:chOff x="5442783" y="1474800"/>
              <a:chExt cx="1343581" cy="1412734"/>
            </a:xfrm>
          </p:grpSpPr>
          <p:grpSp>
            <p:nvGrpSpPr>
              <p:cNvPr id="12" name="Google Shape;2298;p38">
                <a:extLst>
                  <a:ext uri="{FF2B5EF4-FFF2-40B4-BE49-F238E27FC236}">
                    <a16:creationId xmlns:a16="http://schemas.microsoft.com/office/drawing/2014/main" id="{A69BDF06-5D21-4A7C-A234-ACE39F77644E}"/>
                  </a:ext>
                </a:extLst>
              </p:cNvPr>
              <p:cNvGrpSpPr/>
              <p:nvPr/>
            </p:nvGrpSpPr>
            <p:grpSpPr>
              <a:xfrm>
                <a:off x="5913709" y="1474800"/>
                <a:ext cx="637217" cy="433305"/>
                <a:chOff x="5913709" y="1474800"/>
                <a:chExt cx="637217" cy="433305"/>
              </a:xfrm>
            </p:grpSpPr>
            <p:sp>
              <p:nvSpPr>
                <p:cNvPr id="38" name="Google Shape;2309;p38">
                  <a:extLst>
                    <a:ext uri="{FF2B5EF4-FFF2-40B4-BE49-F238E27FC236}">
                      <a16:creationId xmlns:a16="http://schemas.microsoft.com/office/drawing/2014/main" id="{80747769-E904-4BE6-A185-3778884E9DA1}"/>
                    </a:ext>
                  </a:extLst>
                </p:cNvPr>
                <p:cNvSpPr/>
                <p:nvPr/>
              </p:nvSpPr>
              <p:spPr>
                <a:xfrm>
                  <a:off x="5961019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310;p38">
                  <a:extLst>
                    <a:ext uri="{FF2B5EF4-FFF2-40B4-BE49-F238E27FC236}">
                      <a16:creationId xmlns:a16="http://schemas.microsoft.com/office/drawing/2014/main" id="{6D07414C-10D6-47CD-9E91-9DFF9833B7A7}"/>
                    </a:ext>
                  </a:extLst>
                </p:cNvPr>
                <p:cNvSpPr/>
                <p:nvPr/>
              </p:nvSpPr>
              <p:spPr>
                <a:xfrm>
                  <a:off x="5913709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3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2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6" y="1304"/>
                        <a:pt x="2556" y="1379"/>
                      </a:cubicBezTo>
                      <a:cubicBezTo>
                        <a:pt x="2556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4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27" y="1304"/>
                        <a:pt x="627" y="1379"/>
                      </a:cubicBezTo>
                      <a:lnTo>
                        <a:pt x="627" y="3459"/>
                      </a:lnTo>
                      <a:cubicBezTo>
                        <a:pt x="627" y="3635"/>
                        <a:pt x="501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0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311;p38">
                  <a:extLst>
                    <a:ext uri="{FF2B5EF4-FFF2-40B4-BE49-F238E27FC236}">
                      <a16:creationId xmlns:a16="http://schemas.microsoft.com/office/drawing/2014/main" id="{C76D922A-D6D0-488F-966B-CEDA94879CC9}"/>
                    </a:ext>
                  </a:extLst>
                </p:cNvPr>
                <p:cNvSpPr/>
                <p:nvPr/>
              </p:nvSpPr>
              <p:spPr>
                <a:xfrm>
                  <a:off x="6196458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79" y="326"/>
                        <a:pt x="1479" y="752"/>
                      </a:cubicBezTo>
                      <a:cubicBezTo>
                        <a:pt x="1479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312;p38">
                  <a:extLst>
                    <a:ext uri="{FF2B5EF4-FFF2-40B4-BE49-F238E27FC236}">
                      <a16:creationId xmlns:a16="http://schemas.microsoft.com/office/drawing/2014/main" id="{CD209D5A-895C-4385-AB6A-93A23B67039F}"/>
                    </a:ext>
                  </a:extLst>
                </p:cNvPr>
                <p:cNvSpPr/>
                <p:nvPr/>
              </p:nvSpPr>
              <p:spPr>
                <a:xfrm>
                  <a:off x="6149147" y="1556104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33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682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06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4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8" y="7269"/>
                      </a:cubicBezTo>
                      <a:lnTo>
                        <a:pt x="1228" y="7269"/>
                      </a:lnTo>
                      <a:cubicBezTo>
                        <a:pt x="1028" y="7269"/>
                        <a:pt x="852" y="7118"/>
                        <a:pt x="852" y="6918"/>
                      </a:cubicBezTo>
                      <a:lnTo>
                        <a:pt x="852" y="1379"/>
                      </a:lnTo>
                      <a:cubicBezTo>
                        <a:pt x="852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313;p38">
                  <a:extLst>
                    <a:ext uri="{FF2B5EF4-FFF2-40B4-BE49-F238E27FC236}">
                      <a16:creationId xmlns:a16="http://schemas.microsoft.com/office/drawing/2014/main" id="{AB7FB73C-4ED4-485F-9E03-F9544AA940FB}"/>
                    </a:ext>
                  </a:extLst>
                </p:cNvPr>
                <p:cNvSpPr/>
                <p:nvPr/>
              </p:nvSpPr>
              <p:spPr>
                <a:xfrm>
                  <a:off x="6431896" y="1474800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314;p38">
                  <a:extLst>
                    <a:ext uri="{FF2B5EF4-FFF2-40B4-BE49-F238E27FC236}">
                      <a16:creationId xmlns:a16="http://schemas.microsoft.com/office/drawing/2014/main" id="{EA4626A1-C6A7-4E35-9389-F4026D00DCC8}"/>
                    </a:ext>
                  </a:extLst>
                </p:cNvPr>
                <p:cNvSpPr/>
                <p:nvPr/>
              </p:nvSpPr>
              <p:spPr>
                <a:xfrm>
                  <a:off x="6384586" y="1556104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5"/>
                        <a:pt x="3284" y="3760"/>
                        <a:pt x="3108" y="3760"/>
                      </a:cubicBezTo>
                      <a:lnTo>
                        <a:pt x="3108" y="3760"/>
                      </a:lnTo>
                      <a:cubicBezTo>
                        <a:pt x="2958" y="3760"/>
                        <a:pt x="2807" y="3635"/>
                        <a:pt x="2807" y="3459"/>
                      </a:cubicBezTo>
                      <a:lnTo>
                        <a:pt x="2807" y="1379"/>
                      </a:lnTo>
                      <a:cubicBezTo>
                        <a:pt x="2807" y="1304"/>
                        <a:pt x="2757" y="1254"/>
                        <a:pt x="2707" y="1254"/>
                      </a:cubicBezTo>
                      <a:cubicBezTo>
                        <a:pt x="2607" y="1254"/>
                        <a:pt x="2557" y="1304"/>
                        <a:pt x="2557" y="1379"/>
                      </a:cubicBezTo>
                      <a:cubicBezTo>
                        <a:pt x="2557" y="3234"/>
                        <a:pt x="2582" y="5063"/>
                        <a:pt x="2582" y="6918"/>
                      </a:cubicBezTo>
                      <a:cubicBezTo>
                        <a:pt x="2582" y="7118"/>
                        <a:pt x="2432" y="7269"/>
                        <a:pt x="2206" y="7269"/>
                      </a:cubicBezTo>
                      <a:lnTo>
                        <a:pt x="2206" y="7269"/>
                      </a:lnTo>
                      <a:cubicBezTo>
                        <a:pt x="2005" y="7269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35"/>
                        <a:pt x="1705" y="3735"/>
                      </a:cubicBezTo>
                      <a:cubicBezTo>
                        <a:pt x="1655" y="3735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9"/>
                        <a:pt x="1229" y="7269"/>
                      </a:cubicBezTo>
                      <a:lnTo>
                        <a:pt x="1229" y="7269"/>
                      </a:lnTo>
                      <a:cubicBezTo>
                        <a:pt x="1028" y="7269"/>
                        <a:pt x="853" y="7118"/>
                        <a:pt x="853" y="6918"/>
                      </a:cubicBezTo>
                      <a:lnTo>
                        <a:pt x="853" y="1379"/>
                      </a:lnTo>
                      <a:cubicBezTo>
                        <a:pt x="853" y="1304"/>
                        <a:pt x="802" y="1254"/>
                        <a:pt x="752" y="1254"/>
                      </a:cubicBezTo>
                      <a:cubicBezTo>
                        <a:pt x="702" y="1254"/>
                        <a:pt x="652" y="1304"/>
                        <a:pt x="652" y="1379"/>
                      </a:cubicBezTo>
                      <a:lnTo>
                        <a:pt x="652" y="3459"/>
                      </a:lnTo>
                      <a:cubicBezTo>
                        <a:pt x="652" y="3635"/>
                        <a:pt x="502" y="3760"/>
                        <a:pt x="326" y="3760"/>
                      </a:cubicBezTo>
                      <a:lnTo>
                        <a:pt x="326" y="3760"/>
                      </a:lnTo>
                      <a:cubicBezTo>
                        <a:pt x="151" y="3760"/>
                        <a:pt x="0" y="3635"/>
                        <a:pt x="0" y="3459"/>
                      </a:cubicBezTo>
                      <a:lnTo>
                        <a:pt x="0" y="953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" name="Google Shape;2317;p38">
                <a:extLst>
                  <a:ext uri="{FF2B5EF4-FFF2-40B4-BE49-F238E27FC236}">
                    <a16:creationId xmlns:a16="http://schemas.microsoft.com/office/drawing/2014/main" id="{DAD9B66C-01B7-428E-AE8D-70A29E327BF2}"/>
                  </a:ext>
                </a:extLst>
              </p:cNvPr>
              <p:cNvGrpSpPr/>
              <p:nvPr/>
            </p:nvGrpSpPr>
            <p:grpSpPr>
              <a:xfrm>
                <a:off x="5442783" y="1965096"/>
                <a:ext cx="1343581" cy="433353"/>
                <a:chOff x="5442783" y="1965096"/>
                <a:chExt cx="1343581" cy="433353"/>
              </a:xfrm>
            </p:grpSpPr>
            <p:sp>
              <p:nvSpPr>
                <p:cNvPr id="25" name="Google Shape;2324;p38">
                  <a:extLst>
                    <a:ext uri="{FF2B5EF4-FFF2-40B4-BE49-F238E27FC236}">
                      <a16:creationId xmlns:a16="http://schemas.microsoft.com/office/drawing/2014/main" id="{87D5CA87-35F1-427C-AB55-F4F90DA16866}"/>
                    </a:ext>
                  </a:extLst>
                </p:cNvPr>
                <p:cNvSpPr/>
                <p:nvPr/>
              </p:nvSpPr>
              <p:spPr>
                <a:xfrm>
                  <a:off x="5488931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52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52" y="1479"/>
                      </a:cubicBezTo>
                      <a:cubicBezTo>
                        <a:pt x="351" y="1479"/>
                        <a:pt x="0" y="1129"/>
                        <a:pt x="0" y="728"/>
                      </a:cubicBezTo>
                      <a:cubicBezTo>
                        <a:pt x="0" y="327"/>
                        <a:pt x="351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325;p38">
                  <a:extLst>
                    <a:ext uri="{FF2B5EF4-FFF2-40B4-BE49-F238E27FC236}">
                      <a16:creationId xmlns:a16="http://schemas.microsoft.com/office/drawing/2014/main" id="{FAEAEC4B-2F88-41E9-B579-66893D31BB7E}"/>
                    </a:ext>
                  </a:extLst>
                </p:cNvPr>
                <p:cNvSpPr/>
                <p:nvPr/>
              </p:nvSpPr>
              <p:spPr>
                <a:xfrm>
                  <a:off x="5442783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53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33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326;p38">
                  <a:extLst>
                    <a:ext uri="{FF2B5EF4-FFF2-40B4-BE49-F238E27FC236}">
                      <a16:creationId xmlns:a16="http://schemas.microsoft.com/office/drawing/2014/main" id="{CEF117CA-DA53-4718-B383-980A6AD82A0B}"/>
                    </a:ext>
                  </a:extLst>
                </p:cNvPr>
                <p:cNvSpPr/>
                <p:nvPr/>
              </p:nvSpPr>
              <p:spPr>
                <a:xfrm>
                  <a:off x="5725581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327;p38">
                  <a:extLst>
                    <a:ext uri="{FF2B5EF4-FFF2-40B4-BE49-F238E27FC236}">
                      <a16:creationId xmlns:a16="http://schemas.microsoft.com/office/drawing/2014/main" id="{A627A26C-E9EB-4E4F-9BA9-C94536193B69}"/>
                    </a:ext>
                  </a:extLst>
                </p:cNvPr>
                <p:cNvSpPr/>
                <p:nvPr/>
              </p:nvSpPr>
              <p:spPr>
                <a:xfrm>
                  <a:off x="5678222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5" y="427"/>
                        <a:pt x="3435" y="978"/>
                      </a:cubicBezTo>
                      <a:lnTo>
                        <a:pt x="3435" y="3460"/>
                      </a:lnTo>
                      <a:cubicBezTo>
                        <a:pt x="3435" y="3635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5"/>
                        <a:pt x="2808" y="3460"/>
                      </a:cubicBezTo>
                      <a:lnTo>
                        <a:pt x="2808" y="1404"/>
                      </a:lnTo>
                      <a:cubicBezTo>
                        <a:pt x="2808" y="1329"/>
                        <a:pt x="2758" y="1279"/>
                        <a:pt x="2683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7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6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1"/>
                      </a:cubicBezTo>
                      <a:lnTo>
                        <a:pt x="1605" y="6918"/>
                      </a:lnTo>
                      <a:cubicBezTo>
                        <a:pt x="1605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3" y="1279"/>
                        <a:pt x="753" y="1279"/>
                      </a:cubicBezTo>
                      <a:cubicBezTo>
                        <a:pt x="703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328;p38">
                  <a:extLst>
                    <a:ext uri="{FF2B5EF4-FFF2-40B4-BE49-F238E27FC236}">
                      <a16:creationId xmlns:a16="http://schemas.microsoft.com/office/drawing/2014/main" id="{32D3F72A-A11A-4B0A-B9E3-A2389C3DBBD2}"/>
                    </a:ext>
                  </a:extLst>
                </p:cNvPr>
                <p:cNvSpPr/>
                <p:nvPr/>
              </p:nvSpPr>
              <p:spPr>
                <a:xfrm>
                  <a:off x="5961019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7" y="1"/>
                      </a:moveTo>
                      <a:cubicBezTo>
                        <a:pt x="1128" y="1"/>
                        <a:pt x="1479" y="327"/>
                        <a:pt x="1479" y="728"/>
                      </a:cubicBezTo>
                      <a:cubicBezTo>
                        <a:pt x="1479" y="1129"/>
                        <a:pt x="1128" y="1479"/>
                        <a:pt x="727" y="1479"/>
                      </a:cubicBezTo>
                      <a:cubicBezTo>
                        <a:pt x="326" y="1479"/>
                        <a:pt x="1" y="1129"/>
                        <a:pt x="1" y="728"/>
                      </a:cubicBezTo>
                      <a:cubicBezTo>
                        <a:pt x="1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329;p38">
                  <a:extLst>
                    <a:ext uri="{FF2B5EF4-FFF2-40B4-BE49-F238E27FC236}">
                      <a16:creationId xmlns:a16="http://schemas.microsoft.com/office/drawing/2014/main" id="{9B27A148-F7EA-4A11-A524-59528FB1EBB5}"/>
                    </a:ext>
                  </a:extLst>
                </p:cNvPr>
                <p:cNvSpPr/>
                <p:nvPr/>
              </p:nvSpPr>
              <p:spPr>
                <a:xfrm>
                  <a:off x="5913709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6" y="1329"/>
                        <a:pt x="2556" y="1404"/>
                      </a:cubicBezTo>
                      <a:cubicBezTo>
                        <a:pt x="2556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330;p38">
                  <a:extLst>
                    <a:ext uri="{FF2B5EF4-FFF2-40B4-BE49-F238E27FC236}">
                      <a16:creationId xmlns:a16="http://schemas.microsoft.com/office/drawing/2014/main" id="{94691CEB-16C0-4303-BAB1-6A21897ACE47}"/>
                    </a:ext>
                  </a:extLst>
                </p:cNvPr>
                <p:cNvSpPr/>
                <p:nvPr/>
              </p:nvSpPr>
              <p:spPr>
                <a:xfrm>
                  <a:off x="6196458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79" y="327"/>
                        <a:pt x="1479" y="728"/>
                      </a:cubicBezTo>
                      <a:cubicBezTo>
                        <a:pt x="1479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331;p38">
                  <a:extLst>
                    <a:ext uri="{FF2B5EF4-FFF2-40B4-BE49-F238E27FC236}">
                      <a16:creationId xmlns:a16="http://schemas.microsoft.com/office/drawing/2014/main" id="{99F6A0CF-886C-4E3D-9242-EFC838FDE590}"/>
                    </a:ext>
                  </a:extLst>
                </p:cNvPr>
                <p:cNvSpPr/>
                <p:nvPr/>
              </p:nvSpPr>
              <p:spPr>
                <a:xfrm>
                  <a:off x="6149147" y="2045189"/>
                  <a:ext cx="166291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95" extrusionOk="0">
                      <a:moveTo>
                        <a:pt x="978" y="1"/>
                      </a:moveTo>
                      <a:lnTo>
                        <a:pt x="2481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682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06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4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8" y="7294"/>
                      </a:cubicBezTo>
                      <a:lnTo>
                        <a:pt x="1228" y="7294"/>
                      </a:lnTo>
                      <a:cubicBezTo>
                        <a:pt x="1028" y="7294"/>
                        <a:pt x="852" y="7119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1" y="1"/>
                        <a:pt x="978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332;p38">
                  <a:extLst>
                    <a:ext uri="{FF2B5EF4-FFF2-40B4-BE49-F238E27FC236}">
                      <a16:creationId xmlns:a16="http://schemas.microsoft.com/office/drawing/2014/main" id="{72A27E72-51DB-4107-A962-237888216D0B}"/>
                    </a:ext>
                  </a:extLst>
                </p:cNvPr>
                <p:cNvSpPr/>
                <p:nvPr/>
              </p:nvSpPr>
              <p:spPr>
                <a:xfrm>
                  <a:off x="6431896" y="1965096"/>
                  <a:ext cx="71669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80" extrusionOk="0">
                      <a:moveTo>
                        <a:pt x="728" y="1"/>
                      </a:moveTo>
                      <a:cubicBezTo>
                        <a:pt x="1129" y="1"/>
                        <a:pt x="1480" y="327"/>
                        <a:pt x="1480" y="728"/>
                      </a:cubicBezTo>
                      <a:cubicBezTo>
                        <a:pt x="1480" y="1129"/>
                        <a:pt x="1129" y="1479"/>
                        <a:pt x="728" y="1479"/>
                      </a:cubicBezTo>
                      <a:cubicBezTo>
                        <a:pt x="327" y="1479"/>
                        <a:pt x="1" y="1129"/>
                        <a:pt x="1" y="728"/>
                      </a:cubicBezTo>
                      <a:cubicBezTo>
                        <a:pt x="1" y="327"/>
                        <a:pt x="327" y="1"/>
                        <a:pt x="728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333;p38">
                  <a:extLst>
                    <a:ext uri="{FF2B5EF4-FFF2-40B4-BE49-F238E27FC236}">
                      <a16:creationId xmlns:a16="http://schemas.microsoft.com/office/drawing/2014/main" id="{7839DC8C-542F-482A-9466-5F09889E2F74}"/>
                    </a:ext>
                  </a:extLst>
                </p:cNvPr>
                <p:cNvSpPr/>
                <p:nvPr/>
              </p:nvSpPr>
              <p:spPr>
                <a:xfrm>
                  <a:off x="6384586" y="2045189"/>
                  <a:ext cx="166340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95" extrusionOk="0">
                      <a:moveTo>
                        <a:pt x="978" y="1"/>
                      </a:moveTo>
                      <a:lnTo>
                        <a:pt x="2482" y="1"/>
                      </a:lnTo>
                      <a:cubicBezTo>
                        <a:pt x="3008" y="1"/>
                        <a:pt x="3434" y="427"/>
                        <a:pt x="3434" y="978"/>
                      </a:cubicBezTo>
                      <a:lnTo>
                        <a:pt x="3434" y="3460"/>
                      </a:lnTo>
                      <a:cubicBezTo>
                        <a:pt x="3434" y="3635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5"/>
                        <a:pt x="2807" y="3460"/>
                      </a:cubicBezTo>
                      <a:lnTo>
                        <a:pt x="2807" y="1404"/>
                      </a:lnTo>
                      <a:cubicBezTo>
                        <a:pt x="2807" y="1329"/>
                        <a:pt x="2757" y="1279"/>
                        <a:pt x="2707" y="1279"/>
                      </a:cubicBezTo>
                      <a:cubicBezTo>
                        <a:pt x="2607" y="1279"/>
                        <a:pt x="2557" y="1329"/>
                        <a:pt x="2557" y="1404"/>
                      </a:cubicBezTo>
                      <a:cubicBezTo>
                        <a:pt x="2557" y="3259"/>
                        <a:pt x="2582" y="5064"/>
                        <a:pt x="2582" y="6918"/>
                      </a:cubicBezTo>
                      <a:cubicBezTo>
                        <a:pt x="2582" y="7119"/>
                        <a:pt x="2432" y="7294"/>
                        <a:pt x="2206" y="7294"/>
                      </a:cubicBezTo>
                      <a:lnTo>
                        <a:pt x="2206" y="7294"/>
                      </a:lnTo>
                      <a:cubicBezTo>
                        <a:pt x="2005" y="7294"/>
                        <a:pt x="1855" y="7119"/>
                        <a:pt x="1855" y="6918"/>
                      </a:cubicBezTo>
                      <a:lnTo>
                        <a:pt x="1855" y="3861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1"/>
                      </a:cubicBezTo>
                      <a:lnTo>
                        <a:pt x="1604" y="6918"/>
                      </a:lnTo>
                      <a:cubicBezTo>
                        <a:pt x="1604" y="7119"/>
                        <a:pt x="1429" y="7294"/>
                        <a:pt x="1229" y="7294"/>
                      </a:cubicBezTo>
                      <a:lnTo>
                        <a:pt x="1229" y="7294"/>
                      </a:lnTo>
                      <a:cubicBezTo>
                        <a:pt x="1028" y="7294"/>
                        <a:pt x="853" y="7119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29"/>
                        <a:pt x="802" y="1279"/>
                        <a:pt x="752" y="1279"/>
                      </a:cubicBezTo>
                      <a:cubicBezTo>
                        <a:pt x="702" y="1279"/>
                        <a:pt x="652" y="1329"/>
                        <a:pt x="652" y="1404"/>
                      </a:cubicBezTo>
                      <a:lnTo>
                        <a:pt x="652" y="3460"/>
                      </a:lnTo>
                      <a:cubicBezTo>
                        <a:pt x="652" y="3635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5"/>
                        <a:pt x="0" y="3460"/>
                      </a:cubicBezTo>
                      <a:lnTo>
                        <a:pt x="0" y="978"/>
                      </a:lnTo>
                      <a:cubicBezTo>
                        <a:pt x="0" y="427"/>
                        <a:pt x="452" y="1"/>
                        <a:pt x="978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334;p38">
                  <a:extLst>
                    <a:ext uri="{FF2B5EF4-FFF2-40B4-BE49-F238E27FC236}">
                      <a16:creationId xmlns:a16="http://schemas.microsoft.com/office/drawing/2014/main" id="{7F8D51CE-6659-437F-BBAB-AD632ED0AE86}"/>
                    </a:ext>
                  </a:extLst>
                </p:cNvPr>
                <p:cNvSpPr/>
                <p:nvPr/>
              </p:nvSpPr>
              <p:spPr>
                <a:xfrm>
                  <a:off x="6667383" y="1965096"/>
                  <a:ext cx="71621" cy="7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80" extrusionOk="0">
                      <a:moveTo>
                        <a:pt x="727" y="1"/>
                      </a:moveTo>
                      <a:cubicBezTo>
                        <a:pt x="1153" y="1"/>
                        <a:pt x="1479" y="327"/>
                        <a:pt x="1479" y="728"/>
                      </a:cubicBezTo>
                      <a:cubicBezTo>
                        <a:pt x="1479" y="1129"/>
                        <a:pt x="1153" y="1479"/>
                        <a:pt x="727" y="1479"/>
                      </a:cubicBezTo>
                      <a:cubicBezTo>
                        <a:pt x="326" y="1479"/>
                        <a:pt x="0" y="1129"/>
                        <a:pt x="0" y="728"/>
                      </a:cubicBezTo>
                      <a:cubicBezTo>
                        <a:pt x="0" y="327"/>
                        <a:pt x="326" y="1"/>
                        <a:pt x="727" y="1"/>
                      </a:cubicBezTo>
                      <a:close/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335;p38">
                  <a:extLst>
                    <a:ext uri="{FF2B5EF4-FFF2-40B4-BE49-F238E27FC236}">
                      <a16:creationId xmlns:a16="http://schemas.microsoft.com/office/drawing/2014/main" id="{ED49DBD7-7508-4604-A5F4-25CD69C3CC51}"/>
                    </a:ext>
                  </a:extLst>
                </p:cNvPr>
                <p:cNvSpPr/>
                <p:nvPr/>
              </p:nvSpPr>
              <p:spPr>
                <a:xfrm>
                  <a:off x="6621235" y="2045189"/>
                  <a:ext cx="165129" cy="353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95" extrusionOk="0">
                      <a:moveTo>
                        <a:pt x="953" y="1"/>
                      </a:moveTo>
                      <a:lnTo>
                        <a:pt x="2457" y="1"/>
                      </a:lnTo>
                      <a:cubicBezTo>
                        <a:pt x="2983" y="1"/>
                        <a:pt x="3409" y="427"/>
                        <a:pt x="3409" y="978"/>
                      </a:cubicBezTo>
                      <a:lnTo>
                        <a:pt x="3409" y="3460"/>
                      </a:lnTo>
                      <a:cubicBezTo>
                        <a:pt x="3409" y="3635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5"/>
                        <a:pt x="2783" y="3460"/>
                      </a:cubicBezTo>
                      <a:lnTo>
                        <a:pt x="2783" y="1404"/>
                      </a:lnTo>
                      <a:cubicBezTo>
                        <a:pt x="2783" y="1329"/>
                        <a:pt x="2733" y="1279"/>
                        <a:pt x="2682" y="1279"/>
                      </a:cubicBezTo>
                      <a:cubicBezTo>
                        <a:pt x="2582" y="1279"/>
                        <a:pt x="2532" y="1329"/>
                        <a:pt x="2532" y="1404"/>
                      </a:cubicBezTo>
                      <a:cubicBezTo>
                        <a:pt x="2532" y="3259"/>
                        <a:pt x="2557" y="5064"/>
                        <a:pt x="2557" y="6918"/>
                      </a:cubicBezTo>
                      <a:cubicBezTo>
                        <a:pt x="2557" y="7119"/>
                        <a:pt x="2407" y="7294"/>
                        <a:pt x="2181" y="7294"/>
                      </a:cubicBezTo>
                      <a:lnTo>
                        <a:pt x="2181" y="7294"/>
                      </a:lnTo>
                      <a:cubicBezTo>
                        <a:pt x="1981" y="7294"/>
                        <a:pt x="1830" y="7119"/>
                        <a:pt x="1830" y="6918"/>
                      </a:cubicBezTo>
                      <a:lnTo>
                        <a:pt x="1830" y="3861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1"/>
                      </a:cubicBezTo>
                      <a:lnTo>
                        <a:pt x="1580" y="6918"/>
                      </a:lnTo>
                      <a:cubicBezTo>
                        <a:pt x="1580" y="7119"/>
                        <a:pt x="1404" y="7294"/>
                        <a:pt x="1204" y="7294"/>
                      </a:cubicBezTo>
                      <a:lnTo>
                        <a:pt x="1204" y="7294"/>
                      </a:lnTo>
                      <a:cubicBezTo>
                        <a:pt x="1003" y="7294"/>
                        <a:pt x="828" y="7119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29"/>
                        <a:pt x="778" y="1279"/>
                        <a:pt x="728" y="1279"/>
                      </a:cubicBezTo>
                      <a:cubicBezTo>
                        <a:pt x="677" y="1279"/>
                        <a:pt x="627" y="1329"/>
                        <a:pt x="627" y="1404"/>
                      </a:cubicBezTo>
                      <a:lnTo>
                        <a:pt x="627" y="3460"/>
                      </a:lnTo>
                      <a:cubicBezTo>
                        <a:pt x="627" y="3635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5"/>
                        <a:pt x="1" y="3460"/>
                      </a:cubicBezTo>
                      <a:lnTo>
                        <a:pt x="1" y="978"/>
                      </a:lnTo>
                      <a:cubicBezTo>
                        <a:pt x="1" y="427"/>
                        <a:pt x="427" y="1"/>
                        <a:pt x="953" y="1"/>
                      </a:cubicBezTo>
                    </a:path>
                  </a:pathLst>
                </a:custGeom>
                <a:solidFill>
                  <a:srgbClr val="3399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2336;p38">
                <a:extLst>
                  <a:ext uri="{FF2B5EF4-FFF2-40B4-BE49-F238E27FC236}">
                    <a16:creationId xmlns:a16="http://schemas.microsoft.com/office/drawing/2014/main" id="{698C5BBE-1F0C-44D6-B66B-93860BB60501}"/>
                  </a:ext>
                </a:extLst>
              </p:cNvPr>
              <p:cNvGrpSpPr/>
              <p:nvPr/>
            </p:nvGrpSpPr>
            <p:grpSpPr>
              <a:xfrm>
                <a:off x="5693076" y="2454229"/>
                <a:ext cx="1093288" cy="433305"/>
                <a:chOff x="5693076" y="2454229"/>
                <a:chExt cx="1093288" cy="433305"/>
              </a:xfrm>
            </p:grpSpPr>
            <p:sp>
              <p:nvSpPr>
                <p:cNvPr id="15" name="Google Shape;2343;p38">
                  <a:extLst>
                    <a:ext uri="{FF2B5EF4-FFF2-40B4-BE49-F238E27FC236}">
                      <a16:creationId xmlns:a16="http://schemas.microsoft.com/office/drawing/2014/main" id="{74A52E3E-F7AB-40DA-B4F1-8D565B07719B}"/>
                    </a:ext>
                  </a:extLst>
                </p:cNvPr>
                <p:cNvSpPr/>
                <p:nvPr/>
              </p:nvSpPr>
              <p:spPr>
                <a:xfrm>
                  <a:off x="5739224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52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52" y="1479"/>
                      </a:cubicBezTo>
                      <a:cubicBezTo>
                        <a:pt x="351" y="1479"/>
                        <a:pt x="0" y="1153"/>
                        <a:pt x="0" y="752"/>
                      </a:cubicBezTo>
                      <a:cubicBezTo>
                        <a:pt x="0" y="326"/>
                        <a:pt x="351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344;p38">
                  <a:extLst>
                    <a:ext uri="{FF2B5EF4-FFF2-40B4-BE49-F238E27FC236}">
                      <a16:creationId xmlns:a16="http://schemas.microsoft.com/office/drawing/2014/main" id="{F64F7588-8980-4A91-B530-43D4FE114811}"/>
                    </a:ext>
                  </a:extLst>
                </p:cNvPr>
                <p:cNvSpPr/>
                <p:nvPr/>
              </p:nvSpPr>
              <p:spPr>
                <a:xfrm>
                  <a:off x="569307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53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33" y="1253"/>
                        <a:pt x="2682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345;p38">
                  <a:extLst>
                    <a:ext uri="{FF2B5EF4-FFF2-40B4-BE49-F238E27FC236}">
                      <a16:creationId xmlns:a16="http://schemas.microsoft.com/office/drawing/2014/main" id="{91D1C7EA-1CED-4009-A6EA-51F0403107AD}"/>
                    </a:ext>
                  </a:extLst>
                </p:cNvPr>
                <p:cNvSpPr/>
                <p:nvPr/>
              </p:nvSpPr>
              <p:spPr>
                <a:xfrm>
                  <a:off x="5975874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346;p38">
                  <a:extLst>
                    <a:ext uri="{FF2B5EF4-FFF2-40B4-BE49-F238E27FC236}">
                      <a16:creationId xmlns:a16="http://schemas.microsoft.com/office/drawing/2014/main" id="{0F226AC1-276B-43A2-A12F-C5F2AFD441B3}"/>
                    </a:ext>
                  </a:extLst>
                </p:cNvPr>
                <p:cNvSpPr/>
                <p:nvPr/>
              </p:nvSpPr>
              <p:spPr>
                <a:xfrm>
                  <a:off x="5928515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5" y="426"/>
                        <a:pt x="3435" y="953"/>
                      </a:cubicBezTo>
                      <a:lnTo>
                        <a:pt x="3435" y="3459"/>
                      </a:lnTo>
                      <a:cubicBezTo>
                        <a:pt x="3435" y="3634"/>
                        <a:pt x="3284" y="3785"/>
                        <a:pt x="3109" y="3785"/>
                      </a:cubicBezTo>
                      <a:lnTo>
                        <a:pt x="3109" y="3785"/>
                      </a:lnTo>
                      <a:cubicBezTo>
                        <a:pt x="2933" y="3785"/>
                        <a:pt x="2808" y="3634"/>
                        <a:pt x="2808" y="3459"/>
                      </a:cubicBezTo>
                      <a:lnTo>
                        <a:pt x="2808" y="1404"/>
                      </a:lnTo>
                      <a:cubicBezTo>
                        <a:pt x="2808" y="1304"/>
                        <a:pt x="2758" y="1253"/>
                        <a:pt x="2683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07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6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705" y="3760"/>
                      </a:cubicBezTo>
                      <a:cubicBezTo>
                        <a:pt x="1655" y="3760"/>
                        <a:pt x="1605" y="3810"/>
                        <a:pt x="1605" y="3860"/>
                      </a:cubicBezTo>
                      <a:lnTo>
                        <a:pt x="1605" y="6918"/>
                      </a:lnTo>
                      <a:cubicBezTo>
                        <a:pt x="1605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3" y="1253"/>
                        <a:pt x="753" y="1253"/>
                      </a:cubicBezTo>
                      <a:cubicBezTo>
                        <a:pt x="703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2" y="3785"/>
                        <a:pt x="327" y="3785"/>
                      </a:cubicBezTo>
                      <a:lnTo>
                        <a:pt x="327" y="3785"/>
                      </a:lnTo>
                      <a:cubicBezTo>
                        <a:pt x="151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347;p38">
                  <a:extLst>
                    <a:ext uri="{FF2B5EF4-FFF2-40B4-BE49-F238E27FC236}">
                      <a16:creationId xmlns:a16="http://schemas.microsoft.com/office/drawing/2014/main" id="{37F66891-67C6-4AB2-BF2C-C44406F21A1D}"/>
                    </a:ext>
                  </a:extLst>
                </p:cNvPr>
                <p:cNvSpPr/>
                <p:nvPr/>
              </p:nvSpPr>
              <p:spPr>
                <a:xfrm>
                  <a:off x="6211311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7" y="0"/>
                      </a:moveTo>
                      <a:cubicBezTo>
                        <a:pt x="1128" y="0"/>
                        <a:pt x="1479" y="326"/>
                        <a:pt x="1479" y="752"/>
                      </a:cubicBezTo>
                      <a:cubicBezTo>
                        <a:pt x="1479" y="1153"/>
                        <a:pt x="1128" y="1479"/>
                        <a:pt x="727" y="1479"/>
                      </a:cubicBezTo>
                      <a:cubicBezTo>
                        <a:pt x="326" y="1479"/>
                        <a:pt x="1" y="1153"/>
                        <a:pt x="1" y="752"/>
                      </a:cubicBezTo>
                      <a:cubicBezTo>
                        <a:pt x="1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348;p38">
                  <a:extLst>
                    <a:ext uri="{FF2B5EF4-FFF2-40B4-BE49-F238E27FC236}">
                      <a16:creationId xmlns:a16="http://schemas.microsoft.com/office/drawing/2014/main" id="{7D3BE33C-9CD6-4554-A4E8-869037E93B61}"/>
                    </a:ext>
                  </a:extLst>
                </p:cNvPr>
                <p:cNvSpPr/>
                <p:nvPr/>
              </p:nvSpPr>
              <p:spPr>
                <a:xfrm>
                  <a:off x="6164002" y="2535533"/>
                  <a:ext cx="166291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4" h="7269" extrusionOk="0">
                      <a:moveTo>
                        <a:pt x="978" y="0"/>
                      </a:moveTo>
                      <a:lnTo>
                        <a:pt x="2481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3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2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682" y="1253"/>
                      </a:cubicBezTo>
                      <a:cubicBezTo>
                        <a:pt x="2607" y="1253"/>
                        <a:pt x="2556" y="1304"/>
                        <a:pt x="2556" y="1404"/>
                      </a:cubicBezTo>
                      <a:cubicBezTo>
                        <a:pt x="2556" y="3233"/>
                        <a:pt x="2582" y="5063"/>
                        <a:pt x="2582" y="6918"/>
                      </a:cubicBezTo>
                      <a:cubicBezTo>
                        <a:pt x="2582" y="7118"/>
                        <a:pt x="2406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4" y="3760"/>
                      </a:cubicBezTo>
                      <a:cubicBezTo>
                        <a:pt x="1654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8" y="7268"/>
                      </a:cubicBezTo>
                      <a:lnTo>
                        <a:pt x="1228" y="7268"/>
                      </a:lnTo>
                      <a:cubicBezTo>
                        <a:pt x="1028" y="7268"/>
                        <a:pt x="852" y="7118"/>
                        <a:pt x="852" y="6918"/>
                      </a:cubicBezTo>
                      <a:lnTo>
                        <a:pt x="852" y="1404"/>
                      </a:lnTo>
                      <a:cubicBezTo>
                        <a:pt x="852" y="1304"/>
                        <a:pt x="802" y="1253"/>
                        <a:pt x="752" y="1253"/>
                      </a:cubicBezTo>
                      <a:cubicBezTo>
                        <a:pt x="702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501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0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1" y="0"/>
                        <a:pt x="978" y="0"/>
                      </a:cubicBezTo>
                    </a:path>
                  </a:pathLst>
                </a:custGeom>
                <a:solidFill>
                  <a:srgbClr val="F2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351;p38">
                  <a:extLst>
                    <a:ext uri="{FF2B5EF4-FFF2-40B4-BE49-F238E27FC236}">
                      <a16:creationId xmlns:a16="http://schemas.microsoft.com/office/drawing/2014/main" id="{87D9FE3F-0F30-46DB-B476-7258B5A8AF01}"/>
                    </a:ext>
                  </a:extLst>
                </p:cNvPr>
                <p:cNvSpPr/>
                <p:nvPr/>
              </p:nvSpPr>
              <p:spPr>
                <a:xfrm>
                  <a:off x="6431896" y="2454229"/>
                  <a:ext cx="71669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479" extrusionOk="0">
                      <a:moveTo>
                        <a:pt x="728" y="0"/>
                      </a:moveTo>
                      <a:cubicBezTo>
                        <a:pt x="1129" y="0"/>
                        <a:pt x="1480" y="326"/>
                        <a:pt x="1480" y="752"/>
                      </a:cubicBezTo>
                      <a:cubicBezTo>
                        <a:pt x="1480" y="1153"/>
                        <a:pt x="1129" y="1479"/>
                        <a:pt x="728" y="1479"/>
                      </a:cubicBezTo>
                      <a:cubicBezTo>
                        <a:pt x="327" y="1479"/>
                        <a:pt x="1" y="1153"/>
                        <a:pt x="1" y="752"/>
                      </a:cubicBezTo>
                      <a:cubicBezTo>
                        <a:pt x="1" y="326"/>
                        <a:pt x="327" y="0"/>
                        <a:pt x="72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352;p38">
                  <a:extLst>
                    <a:ext uri="{FF2B5EF4-FFF2-40B4-BE49-F238E27FC236}">
                      <a16:creationId xmlns:a16="http://schemas.microsoft.com/office/drawing/2014/main" id="{25CA6CEF-C36B-4E77-93AD-748836026C4E}"/>
                    </a:ext>
                  </a:extLst>
                </p:cNvPr>
                <p:cNvSpPr/>
                <p:nvPr/>
              </p:nvSpPr>
              <p:spPr>
                <a:xfrm>
                  <a:off x="6384586" y="2535533"/>
                  <a:ext cx="166340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9" extrusionOk="0">
                      <a:moveTo>
                        <a:pt x="978" y="0"/>
                      </a:moveTo>
                      <a:lnTo>
                        <a:pt x="2482" y="0"/>
                      </a:lnTo>
                      <a:cubicBezTo>
                        <a:pt x="3008" y="0"/>
                        <a:pt x="3434" y="426"/>
                        <a:pt x="3434" y="953"/>
                      </a:cubicBezTo>
                      <a:lnTo>
                        <a:pt x="3434" y="3459"/>
                      </a:lnTo>
                      <a:cubicBezTo>
                        <a:pt x="3434" y="3634"/>
                        <a:pt x="3284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58" y="3785"/>
                        <a:pt x="2807" y="3634"/>
                        <a:pt x="2807" y="3459"/>
                      </a:cubicBezTo>
                      <a:lnTo>
                        <a:pt x="2807" y="1404"/>
                      </a:lnTo>
                      <a:cubicBezTo>
                        <a:pt x="2807" y="1304"/>
                        <a:pt x="2757" y="1253"/>
                        <a:pt x="2707" y="1253"/>
                      </a:cubicBezTo>
                      <a:cubicBezTo>
                        <a:pt x="2607" y="1253"/>
                        <a:pt x="2557" y="1304"/>
                        <a:pt x="2557" y="1404"/>
                      </a:cubicBezTo>
                      <a:cubicBezTo>
                        <a:pt x="2557" y="3233"/>
                        <a:pt x="2582" y="5063"/>
                        <a:pt x="2582" y="6918"/>
                      </a:cubicBezTo>
                      <a:cubicBezTo>
                        <a:pt x="2582" y="7118"/>
                        <a:pt x="2432" y="7268"/>
                        <a:pt x="2206" y="7268"/>
                      </a:cubicBezTo>
                      <a:lnTo>
                        <a:pt x="2206" y="7268"/>
                      </a:lnTo>
                      <a:cubicBezTo>
                        <a:pt x="2005" y="7268"/>
                        <a:pt x="1855" y="7118"/>
                        <a:pt x="1855" y="6918"/>
                      </a:cubicBezTo>
                      <a:lnTo>
                        <a:pt x="1855" y="3860"/>
                      </a:lnTo>
                      <a:cubicBezTo>
                        <a:pt x="1855" y="3810"/>
                        <a:pt x="1780" y="3760"/>
                        <a:pt x="1705" y="3760"/>
                      </a:cubicBezTo>
                      <a:cubicBezTo>
                        <a:pt x="1655" y="3760"/>
                        <a:pt x="1604" y="3810"/>
                        <a:pt x="1604" y="3860"/>
                      </a:cubicBezTo>
                      <a:lnTo>
                        <a:pt x="1604" y="6918"/>
                      </a:lnTo>
                      <a:cubicBezTo>
                        <a:pt x="1604" y="7118"/>
                        <a:pt x="1429" y="7268"/>
                        <a:pt x="1229" y="7268"/>
                      </a:cubicBezTo>
                      <a:lnTo>
                        <a:pt x="1229" y="7268"/>
                      </a:lnTo>
                      <a:cubicBezTo>
                        <a:pt x="1028" y="7268"/>
                        <a:pt x="853" y="7118"/>
                        <a:pt x="853" y="6918"/>
                      </a:cubicBezTo>
                      <a:lnTo>
                        <a:pt x="853" y="1404"/>
                      </a:lnTo>
                      <a:cubicBezTo>
                        <a:pt x="853" y="1304"/>
                        <a:pt x="802" y="1253"/>
                        <a:pt x="752" y="1253"/>
                      </a:cubicBezTo>
                      <a:cubicBezTo>
                        <a:pt x="702" y="1253"/>
                        <a:pt x="652" y="1304"/>
                        <a:pt x="652" y="1404"/>
                      </a:cubicBezTo>
                      <a:lnTo>
                        <a:pt x="652" y="3459"/>
                      </a:lnTo>
                      <a:cubicBezTo>
                        <a:pt x="652" y="3634"/>
                        <a:pt x="502" y="3785"/>
                        <a:pt x="326" y="3785"/>
                      </a:cubicBezTo>
                      <a:lnTo>
                        <a:pt x="326" y="3785"/>
                      </a:lnTo>
                      <a:cubicBezTo>
                        <a:pt x="151" y="3785"/>
                        <a:pt x="0" y="3634"/>
                        <a:pt x="0" y="3459"/>
                      </a:cubicBezTo>
                      <a:lnTo>
                        <a:pt x="0" y="953"/>
                      </a:lnTo>
                      <a:cubicBezTo>
                        <a:pt x="0" y="426"/>
                        <a:pt x="452" y="0"/>
                        <a:pt x="978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53;p38">
                  <a:extLst>
                    <a:ext uri="{FF2B5EF4-FFF2-40B4-BE49-F238E27FC236}">
                      <a16:creationId xmlns:a16="http://schemas.microsoft.com/office/drawing/2014/main" id="{F9DF321C-98F3-426D-99A9-40240F3A4540}"/>
                    </a:ext>
                  </a:extLst>
                </p:cNvPr>
                <p:cNvSpPr/>
                <p:nvPr/>
              </p:nvSpPr>
              <p:spPr>
                <a:xfrm>
                  <a:off x="6667383" y="2454229"/>
                  <a:ext cx="71621" cy="71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" h="1479" extrusionOk="0">
                      <a:moveTo>
                        <a:pt x="727" y="0"/>
                      </a:moveTo>
                      <a:cubicBezTo>
                        <a:pt x="1153" y="0"/>
                        <a:pt x="1479" y="326"/>
                        <a:pt x="1479" y="752"/>
                      </a:cubicBezTo>
                      <a:cubicBezTo>
                        <a:pt x="1479" y="1153"/>
                        <a:pt x="1153" y="1479"/>
                        <a:pt x="727" y="1479"/>
                      </a:cubicBezTo>
                      <a:cubicBezTo>
                        <a:pt x="326" y="1479"/>
                        <a:pt x="0" y="1153"/>
                        <a:pt x="0" y="752"/>
                      </a:cubicBezTo>
                      <a:cubicBezTo>
                        <a:pt x="0" y="326"/>
                        <a:pt x="326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354;p38">
                  <a:extLst>
                    <a:ext uri="{FF2B5EF4-FFF2-40B4-BE49-F238E27FC236}">
                      <a16:creationId xmlns:a16="http://schemas.microsoft.com/office/drawing/2014/main" id="{84D72EDC-6DD9-45BC-AC58-3B440FA737DC}"/>
                    </a:ext>
                  </a:extLst>
                </p:cNvPr>
                <p:cNvSpPr/>
                <p:nvPr/>
              </p:nvSpPr>
              <p:spPr>
                <a:xfrm>
                  <a:off x="6621235" y="2535533"/>
                  <a:ext cx="165129" cy="35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0" h="7269" extrusionOk="0">
                      <a:moveTo>
                        <a:pt x="953" y="0"/>
                      </a:moveTo>
                      <a:lnTo>
                        <a:pt x="2457" y="0"/>
                      </a:lnTo>
                      <a:cubicBezTo>
                        <a:pt x="2983" y="0"/>
                        <a:pt x="3409" y="426"/>
                        <a:pt x="3409" y="953"/>
                      </a:cubicBezTo>
                      <a:lnTo>
                        <a:pt x="3409" y="3459"/>
                      </a:lnTo>
                      <a:cubicBezTo>
                        <a:pt x="3409" y="3634"/>
                        <a:pt x="3259" y="3785"/>
                        <a:pt x="3108" y="3785"/>
                      </a:cubicBezTo>
                      <a:lnTo>
                        <a:pt x="3108" y="3785"/>
                      </a:lnTo>
                      <a:cubicBezTo>
                        <a:pt x="2933" y="3785"/>
                        <a:pt x="2783" y="3634"/>
                        <a:pt x="2783" y="3459"/>
                      </a:cubicBezTo>
                      <a:lnTo>
                        <a:pt x="2783" y="1404"/>
                      </a:lnTo>
                      <a:cubicBezTo>
                        <a:pt x="2783" y="1304"/>
                        <a:pt x="2733" y="1253"/>
                        <a:pt x="2682" y="1253"/>
                      </a:cubicBezTo>
                      <a:cubicBezTo>
                        <a:pt x="2582" y="1253"/>
                        <a:pt x="2532" y="1304"/>
                        <a:pt x="2532" y="1404"/>
                      </a:cubicBezTo>
                      <a:cubicBezTo>
                        <a:pt x="2532" y="3233"/>
                        <a:pt x="2557" y="5063"/>
                        <a:pt x="2557" y="6918"/>
                      </a:cubicBezTo>
                      <a:cubicBezTo>
                        <a:pt x="2557" y="7118"/>
                        <a:pt x="2407" y="7268"/>
                        <a:pt x="2181" y="7268"/>
                      </a:cubicBezTo>
                      <a:lnTo>
                        <a:pt x="2181" y="7268"/>
                      </a:lnTo>
                      <a:cubicBezTo>
                        <a:pt x="1981" y="7268"/>
                        <a:pt x="1830" y="7118"/>
                        <a:pt x="1830" y="6918"/>
                      </a:cubicBezTo>
                      <a:lnTo>
                        <a:pt x="1830" y="3860"/>
                      </a:lnTo>
                      <a:cubicBezTo>
                        <a:pt x="1830" y="3810"/>
                        <a:pt x="1780" y="3760"/>
                        <a:pt x="1680" y="3760"/>
                      </a:cubicBezTo>
                      <a:cubicBezTo>
                        <a:pt x="1630" y="3760"/>
                        <a:pt x="1580" y="3810"/>
                        <a:pt x="1580" y="3860"/>
                      </a:cubicBezTo>
                      <a:lnTo>
                        <a:pt x="1580" y="6918"/>
                      </a:lnTo>
                      <a:cubicBezTo>
                        <a:pt x="1580" y="7118"/>
                        <a:pt x="1404" y="7268"/>
                        <a:pt x="1204" y="7268"/>
                      </a:cubicBezTo>
                      <a:lnTo>
                        <a:pt x="1204" y="7268"/>
                      </a:lnTo>
                      <a:cubicBezTo>
                        <a:pt x="1003" y="7268"/>
                        <a:pt x="828" y="7118"/>
                        <a:pt x="828" y="6918"/>
                      </a:cubicBezTo>
                      <a:lnTo>
                        <a:pt x="828" y="1404"/>
                      </a:lnTo>
                      <a:cubicBezTo>
                        <a:pt x="828" y="1304"/>
                        <a:pt x="778" y="1253"/>
                        <a:pt x="728" y="1253"/>
                      </a:cubicBezTo>
                      <a:cubicBezTo>
                        <a:pt x="677" y="1253"/>
                        <a:pt x="627" y="1304"/>
                        <a:pt x="627" y="1404"/>
                      </a:cubicBezTo>
                      <a:lnTo>
                        <a:pt x="627" y="3459"/>
                      </a:lnTo>
                      <a:cubicBezTo>
                        <a:pt x="627" y="3634"/>
                        <a:pt x="477" y="3785"/>
                        <a:pt x="301" y="3785"/>
                      </a:cubicBezTo>
                      <a:lnTo>
                        <a:pt x="301" y="3785"/>
                      </a:lnTo>
                      <a:cubicBezTo>
                        <a:pt x="126" y="3785"/>
                        <a:pt x="1" y="3634"/>
                        <a:pt x="1" y="3459"/>
                      </a:cubicBezTo>
                      <a:lnTo>
                        <a:pt x="1" y="953"/>
                      </a:lnTo>
                      <a:cubicBezTo>
                        <a:pt x="1" y="426"/>
                        <a:pt x="427" y="0"/>
                        <a:pt x="953" y="0"/>
                      </a:cubicBezTo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2374;p38">
              <a:extLst>
                <a:ext uri="{FF2B5EF4-FFF2-40B4-BE49-F238E27FC236}">
                  <a16:creationId xmlns:a16="http://schemas.microsoft.com/office/drawing/2014/main" id="{D676F691-BB78-42F2-88DE-A2339315369C}"/>
                </a:ext>
              </a:extLst>
            </p:cNvPr>
            <p:cNvGrpSpPr/>
            <p:nvPr/>
          </p:nvGrpSpPr>
          <p:grpSpPr>
            <a:xfrm flipH="1">
              <a:off x="5734811" y="3033763"/>
              <a:ext cx="457800" cy="1264124"/>
              <a:chOff x="3580427" y="3013688"/>
              <a:chExt cx="457800" cy="1264124"/>
            </a:xfrm>
          </p:grpSpPr>
          <p:cxnSp>
            <p:nvCxnSpPr>
              <p:cNvPr id="10" name="Google Shape;2375;p38">
                <a:extLst>
                  <a:ext uri="{FF2B5EF4-FFF2-40B4-BE49-F238E27FC236}">
                    <a16:creationId xmlns:a16="http://schemas.microsoft.com/office/drawing/2014/main" id="{30C9497A-B3CA-41E6-8B19-445E893C9653}"/>
                  </a:ext>
                </a:extLst>
              </p:cNvPr>
              <p:cNvCxnSpPr/>
              <p:nvPr/>
            </p:nvCxnSpPr>
            <p:spPr>
              <a:xfrm>
                <a:off x="4020700" y="3013688"/>
                <a:ext cx="6276" cy="126412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" name="Google Shape;2376;p38">
                <a:extLst>
                  <a:ext uri="{FF2B5EF4-FFF2-40B4-BE49-F238E27FC236}">
                    <a16:creationId xmlns:a16="http://schemas.microsoft.com/office/drawing/2014/main" id="{C91CE558-EA93-4573-92FE-C88BA0DAD2B3}"/>
                  </a:ext>
                </a:extLst>
              </p:cNvPr>
              <p:cNvCxnSpPr/>
              <p:nvPr/>
            </p:nvCxnSpPr>
            <p:spPr>
              <a:xfrm rot="10800000">
                <a:off x="3580427" y="3682129"/>
                <a:ext cx="4578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9" name="Google Shape;2380;p38">
              <a:extLst>
                <a:ext uri="{FF2B5EF4-FFF2-40B4-BE49-F238E27FC236}">
                  <a16:creationId xmlns:a16="http://schemas.microsoft.com/office/drawing/2014/main" id="{7061D281-599E-402D-966C-4C68CE6CA662}"/>
                </a:ext>
              </a:extLst>
            </p:cNvPr>
            <p:cNvSpPr txBox="1"/>
            <p:nvPr/>
          </p:nvSpPr>
          <p:spPr>
            <a:xfrm>
              <a:off x="6379780" y="3846785"/>
              <a:ext cx="1829824" cy="5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339933"/>
                </a:solidFill>
                <a:latin typeface="Bahnschrift" panose="020B0502040204020203" pitchFamily="34" charset="0"/>
                <a:ea typeface="Fira Sans"/>
                <a:cs typeface="Fira Sans"/>
                <a:sym typeface="Fir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82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238375" y="5827713"/>
            <a:ext cx="7786688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s-ES" sz="3200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www.goredelosrios.cl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458325" y="6177222"/>
            <a:ext cx="2703239" cy="66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VALDIVIA, 31 DE JULIO DE 2023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JUAN CARLOS VERAGUA SEGURA</a:t>
            </a:r>
          </a:p>
          <a:p>
            <a:pPr algn="r"/>
            <a:r>
              <a:rPr lang="es-CL" sz="800" b="1" dirty="0">
                <a:solidFill>
                  <a:schemeClr val="bg1"/>
                </a:solidFill>
                <a:cs typeface="Leelawadee" panose="020B0502040204020203" pitchFamily="34" charset="-34"/>
              </a:rPr>
              <a:t>JEFE UNIDAD DE CONTROL Y AUDITORÍA INTERNA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D79268-DBC5-404D-9DE1-1B00094A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58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33393F-758B-491E-966D-A52DDDE1E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32" y="202904"/>
            <a:ext cx="1054880" cy="14504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37569BC-A0DE-432C-8D32-5542962AB66E}"/>
              </a:ext>
            </a:extLst>
          </p:cNvPr>
          <p:cNvSpPr txBox="1">
            <a:spLocks/>
          </p:cNvSpPr>
          <p:nvPr/>
        </p:nvSpPr>
        <p:spPr>
          <a:xfrm>
            <a:off x="395937" y="1243954"/>
            <a:ext cx="11471563" cy="3482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 </a:t>
            </a: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L" sz="1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1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/>
        </p:nvSpPr>
        <p:spPr>
          <a:xfrm>
            <a:off x="282172" y="1795511"/>
            <a:ext cx="1276456" cy="322756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Colaborar directamente con el Consejo Regional en su función de fiscalización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1780300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Emitir informes trimestrales acerca del estado de avance del ejercicio presupuestario del gobierno regional, sobre el flujo de gastos comprometidos para el año presupuestario en curso y ejercicios presupuestarios posteriores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3269192" y="1821093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trimestralmente sobre los motivos por los cuales no fueron adjudicadas licitaciones públicas.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4748848" y="1815357"/>
            <a:ext cx="1276456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Dar respuesta por escrito a las consultas y peticiones que sean patrocinadas por, a lo menos, un tercio de los consejeros presentes en la sesión en que se trate dicha consulta o petición.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6214809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Asesorar al Consejo Regional en la definición y evaluación de las auditorías externas que se decida contratar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693810" y="1821093"/>
            <a:ext cx="1282834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Informar al Gobernador Regional y al Consejo Regional sobre las reclamaciones de terceros que hayan sido contratados por el Gobierno Regional para la adquisición de activos no financieros o la ejecución de iniciativas de inversión o instituciones receptoras de transferencias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172820" y="1821093"/>
            <a:ext cx="1288092" cy="32158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algn="ctr" defTabSz="4741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067" b="1" dirty="0">
                <a:solidFill>
                  <a:schemeClr val="bg1">
                    <a:lumMod val="50000"/>
                  </a:schemeClr>
                </a:solidFill>
              </a:rPr>
              <a:t>Representar al Gobernador Regional los actos del gobierno regional que estime ilegales, de los que haya formalmente tomado conocimiento.</a:t>
            </a:r>
            <a:endParaRPr lang="es-ES" sz="1067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0586065" y="1259458"/>
            <a:ext cx="1496358" cy="40886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rIns="48000" rtlCol="0" anchor="ctr"/>
          <a:lstStyle/>
          <a:p>
            <a:pPr lvl="0" algn="ctr"/>
            <a:r>
              <a:rPr lang="es-CL" sz="1400" b="1" dirty="0">
                <a:solidFill>
                  <a:schemeClr val="bg1"/>
                </a:solidFill>
              </a:rPr>
              <a:t>Dar cuenta al Consejo Regional, trimestralmente, sobre el cumplimiento de sus funciones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66856" y="4945997"/>
            <a:ext cx="360932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1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160419" y="4945997"/>
            <a:ext cx="448734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2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55850" y="4945997"/>
            <a:ext cx="445598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3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133832" y="4945996"/>
            <a:ext cx="469116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4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6600769" y="4945996"/>
            <a:ext cx="45343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5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8086288" y="4952273"/>
            <a:ext cx="439327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6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9563259" y="4961509"/>
            <a:ext cx="436191" cy="90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333" dirty="0">
                <a:solidFill>
                  <a:srgbClr val="F2B800"/>
                </a:solidFill>
                <a:latin typeface="Bahnschrift Condensed" panose="020B0502040204020203" pitchFamily="34" charset="0"/>
              </a:rPr>
              <a:t>7</a:t>
            </a:r>
            <a:endParaRPr lang="es-CL" sz="5333" dirty="0">
              <a:solidFill>
                <a:srgbClr val="F2B800"/>
              </a:solidFill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1116663" y="55667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F2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8</a:t>
            </a:r>
            <a:endParaRPr lang="es-CL" sz="6000" dirty="0">
              <a:solidFill>
                <a:srgbClr val="F2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464816" y="295995"/>
            <a:ext cx="10510547" cy="552524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CONTEXTO Y FUNCIONES ART. 68 QUINQUIES-LEY </a:t>
            </a:r>
            <a:r>
              <a:rPr lang="es-CL" sz="3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N°</a:t>
            </a: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 19.175</a:t>
            </a:r>
          </a:p>
        </p:txBody>
      </p:sp>
    </p:spTree>
    <p:extLst>
      <p:ext uri="{BB962C8B-B14F-4D97-AF65-F5344CB8AC3E}">
        <p14:creationId xmlns:p14="http://schemas.microsoft.com/office/powerpoint/2010/main" val="40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nir objectivos é essencial!!!">
            <a:extLst>
              <a:ext uri="{FF2B5EF4-FFF2-40B4-BE49-F238E27FC236}">
                <a16:creationId xmlns:a16="http://schemas.microsoft.com/office/drawing/2014/main" id="{2E008F56-91BB-BF7B-B533-98289E0A7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8941"/>
          <a:stretch/>
        </p:blipFill>
        <p:spPr bwMode="auto">
          <a:xfrm>
            <a:off x="3628172" y="1248121"/>
            <a:ext cx="8336276" cy="56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4B4ECAB-67B9-4DB7-888D-64CE9FB5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87" y="2661807"/>
            <a:ext cx="10284230" cy="2052542"/>
          </a:xfrm>
          <a:effectLst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Órgano colaborador directo del Consejo Regional en la función de fiscalización, que depende jerárquicamente del Gobernador Regional,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la que le han sido conferidas por ley un conjunto de funciones y/o atribuciones que </a:t>
            </a:r>
            <a:r>
              <a:rPr lang="es-CL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tienen como propósito velar por la correcta ejecución presupuestaria, la juridicidad de los actos y el principio de probidad en el funcionamiento del Gobierno Regional.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52545" y="-24590"/>
            <a:ext cx="10284230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OBJETIVO DE LA UNIDAD DE CONTROL</a:t>
            </a:r>
          </a:p>
        </p:txBody>
      </p:sp>
    </p:spTree>
    <p:extLst>
      <p:ext uri="{BB962C8B-B14F-4D97-AF65-F5344CB8AC3E}">
        <p14:creationId xmlns:p14="http://schemas.microsoft.com/office/powerpoint/2010/main" val="41248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69ABFCF6-8ED4-4312-92CA-6975CB623E35}"/>
              </a:ext>
            </a:extLst>
          </p:cNvPr>
          <p:cNvGrpSpPr/>
          <p:nvPr/>
        </p:nvGrpSpPr>
        <p:grpSpPr>
          <a:xfrm>
            <a:off x="887792" y="1124125"/>
            <a:ext cx="6630608" cy="5654925"/>
            <a:chOff x="570096" y="228087"/>
            <a:chExt cx="6289995" cy="6094161"/>
          </a:xfrm>
        </p:grpSpPr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01C30CBE-DFCD-4EF0-8A81-B229860F763A}"/>
                </a:ext>
              </a:extLst>
            </p:cNvPr>
            <p:cNvSpPr/>
            <p:nvPr/>
          </p:nvSpPr>
          <p:spPr>
            <a:xfrm rot="18937349">
              <a:off x="5028268" y="1568131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5" name="Flecha: a la derecha 74">
              <a:extLst>
                <a:ext uri="{FF2B5EF4-FFF2-40B4-BE49-F238E27FC236}">
                  <a16:creationId xmlns:a16="http://schemas.microsoft.com/office/drawing/2014/main" id="{F0A6A1A6-17F1-43F8-9D86-0AFC41A86321}"/>
                </a:ext>
              </a:extLst>
            </p:cNvPr>
            <p:cNvSpPr/>
            <p:nvPr/>
          </p:nvSpPr>
          <p:spPr>
            <a:xfrm rot="8052196">
              <a:off x="1874488" y="4667810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73" name="Flecha: a la derecha 72">
              <a:extLst>
                <a:ext uri="{FF2B5EF4-FFF2-40B4-BE49-F238E27FC236}">
                  <a16:creationId xmlns:a16="http://schemas.microsoft.com/office/drawing/2014/main" id="{8D7920B3-35DA-4D25-8CC0-9E04AE7E1160}"/>
                </a:ext>
              </a:extLst>
            </p:cNvPr>
            <p:cNvSpPr/>
            <p:nvPr/>
          </p:nvSpPr>
          <p:spPr>
            <a:xfrm rot="2523050">
              <a:off x="5162306" y="4684509"/>
              <a:ext cx="550506" cy="353243"/>
            </a:xfrm>
            <a:prstGeom prst="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36" name="Círculo: vacío 35">
              <a:extLst>
                <a:ext uri="{FF2B5EF4-FFF2-40B4-BE49-F238E27FC236}">
                  <a16:creationId xmlns:a16="http://schemas.microsoft.com/office/drawing/2014/main" id="{E7B079C9-6306-4E66-BB09-FD9718E9ED03}"/>
                </a:ext>
              </a:extLst>
            </p:cNvPr>
            <p:cNvSpPr/>
            <p:nvPr/>
          </p:nvSpPr>
          <p:spPr>
            <a:xfrm>
              <a:off x="1773005" y="1366202"/>
              <a:ext cx="3999600" cy="3999600"/>
            </a:xfrm>
            <a:prstGeom prst="donut">
              <a:avLst>
                <a:gd name="adj" fmla="val 4619"/>
              </a:avLst>
            </a:prstGeom>
            <a:solidFill>
              <a:srgbClr val="339933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A2D8EF4-DCA4-4696-B16D-5501453AF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917" y="2612940"/>
              <a:ext cx="1061642" cy="1944286"/>
            </a:xfrm>
            <a:prstGeom prst="rect">
              <a:avLst/>
            </a:prstGeom>
          </p:spPr>
        </p:pic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9BF3E722-73FD-4B8C-A896-4E0FE00CB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18" y="818736"/>
              <a:ext cx="879425" cy="1889136"/>
            </a:xfrm>
            <a:prstGeom prst="rect">
              <a:avLst/>
            </a:prstGeom>
          </p:spPr>
        </p:pic>
        <p:pic>
          <p:nvPicPr>
            <p:cNvPr id="69" name="Imagen 68">
              <a:extLst>
                <a:ext uri="{FF2B5EF4-FFF2-40B4-BE49-F238E27FC236}">
                  <a16:creationId xmlns:a16="http://schemas.microsoft.com/office/drawing/2014/main" id="{118D2B37-67DB-47C2-B15D-E22B681B5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829" y="4510801"/>
              <a:ext cx="540626" cy="1811447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3BF0EB9B-DFAA-44E6-981C-C2D9C1472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8163" y="2817912"/>
              <a:ext cx="909526" cy="2053539"/>
            </a:xfrm>
            <a:prstGeom prst="rect">
              <a:avLst/>
            </a:prstGeom>
          </p:spPr>
        </p:pic>
        <p:sp>
          <p:nvSpPr>
            <p:cNvPr id="42" name="Flecha: a la izquierda y derecha 41">
              <a:extLst>
                <a:ext uri="{FF2B5EF4-FFF2-40B4-BE49-F238E27FC236}">
                  <a16:creationId xmlns:a16="http://schemas.microsoft.com/office/drawing/2014/main" id="{4396A17D-E87A-4898-A97C-32961D6E0EC3}"/>
                </a:ext>
              </a:extLst>
            </p:cNvPr>
            <p:cNvSpPr/>
            <p:nvPr/>
          </p:nvSpPr>
          <p:spPr>
            <a:xfrm rot="16200000">
              <a:off x="2559865" y="3147707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0" name="Flecha: a la izquierda y derecha 39">
              <a:extLst>
                <a:ext uri="{FF2B5EF4-FFF2-40B4-BE49-F238E27FC236}">
                  <a16:creationId xmlns:a16="http://schemas.microsoft.com/office/drawing/2014/main" id="{B16548D1-13E5-4456-BCA7-575EED9AD83A}"/>
                </a:ext>
              </a:extLst>
            </p:cNvPr>
            <p:cNvSpPr/>
            <p:nvPr/>
          </p:nvSpPr>
          <p:spPr>
            <a:xfrm>
              <a:off x="2572696" y="3123245"/>
              <a:ext cx="2309839" cy="354563"/>
            </a:xfrm>
            <a:prstGeom prst="leftRightArrow">
              <a:avLst/>
            </a:prstGeom>
            <a:solidFill>
              <a:srgbClr val="339933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0D3D30A-0E2D-4DC4-9B44-ED196C693D12}"/>
                </a:ext>
              </a:extLst>
            </p:cNvPr>
            <p:cNvSpPr/>
            <p:nvPr/>
          </p:nvSpPr>
          <p:spPr>
            <a:xfrm>
              <a:off x="3008902" y="2582941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A15ABDF-6E61-4FE7-A11D-3459DA4AF1E0}"/>
                </a:ext>
              </a:extLst>
            </p:cNvPr>
            <p:cNvSpPr/>
            <p:nvPr/>
          </p:nvSpPr>
          <p:spPr>
            <a:xfrm>
              <a:off x="3003987" y="693484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69E63CAE-B8A3-43E9-8E5C-8CAD4D552C7F}"/>
                </a:ext>
              </a:extLst>
            </p:cNvPr>
            <p:cNvSpPr/>
            <p:nvPr/>
          </p:nvSpPr>
          <p:spPr>
            <a:xfrm>
              <a:off x="2975885" y="451485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149B1059-1B94-49E7-976B-AEA049560896}"/>
                </a:ext>
              </a:extLst>
            </p:cNvPr>
            <p:cNvSpPr/>
            <p:nvPr/>
          </p:nvSpPr>
          <p:spPr>
            <a:xfrm>
              <a:off x="4922194" y="2582941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3F9D8CF-B579-4626-B00C-7EA8F2E97E89}"/>
                </a:ext>
              </a:extLst>
            </p:cNvPr>
            <p:cNvSpPr/>
            <p:nvPr/>
          </p:nvSpPr>
          <p:spPr>
            <a:xfrm>
              <a:off x="1102349" y="2595657"/>
              <a:ext cx="1440000" cy="1440000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043E95B-CCD8-4FCF-A363-E5E2E726D15C}"/>
                </a:ext>
              </a:extLst>
            </p:cNvPr>
            <p:cNvSpPr/>
            <p:nvPr/>
          </p:nvSpPr>
          <p:spPr>
            <a:xfrm>
              <a:off x="5380218" y="563673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038286ED-6764-4DB5-9347-059AE7E78F81}"/>
                </a:ext>
              </a:extLst>
            </p:cNvPr>
            <p:cNvSpPr/>
            <p:nvPr/>
          </p:nvSpPr>
          <p:spPr>
            <a:xfrm>
              <a:off x="935382" y="4872256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BD062DD-1C7D-41F4-98E7-66C635B2F8AD}"/>
                </a:ext>
              </a:extLst>
            </p:cNvPr>
            <p:cNvSpPr/>
            <p:nvPr/>
          </p:nvSpPr>
          <p:spPr>
            <a:xfrm>
              <a:off x="5487806" y="4861130"/>
              <a:ext cx="1188000" cy="118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28FE444A-578A-4DE2-9B9B-09EBACF3990D}"/>
                </a:ext>
              </a:extLst>
            </p:cNvPr>
            <p:cNvSpPr txBox="1"/>
            <p:nvPr/>
          </p:nvSpPr>
          <p:spPr>
            <a:xfrm>
              <a:off x="3020345" y="1042451"/>
              <a:ext cx="1407283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DE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LEGALIDAD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064BB07-6E74-4232-BFBD-56C16643436E}"/>
                </a:ext>
              </a:extLst>
            </p:cNvPr>
            <p:cNvSpPr txBox="1"/>
            <p:nvPr/>
          </p:nvSpPr>
          <p:spPr>
            <a:xfrm>
              <a:off x="4873725" y="2858084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FINANCIERO 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PRESUPUESTARIO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B17F1DEF-9275-490C-8DF2-08E5202BAE9C}"/>
                </a:ext>
              </a:extLst>
            </p:cNvPr>
            <p:cNvSpPr txBox="1"/>
            <p:nvPr/>
          </p:nvSpPr>
          <p:spPr>
            <a:xfrm>
              <a:off x="1070592" y="2943192"/>
              <a:ext cx="1556570" cy="79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COLABORACIÓN</a:t>
              </a:r>
            </a:p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DIRECTA AL CONSEJO REGIONAL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479F57B3-9044-4DA7-AD94-ECB4CAB6D246}"/>
                </a:ext>
              </a:extLst>
            </p:cNvPr>
            <p:cNvSpPr txBox="1"/>
            <p:nvPr/>
          </p:nvSpPr>
          <p:spPr>
            <a:xfrm>
              <a:off x="3012319" y="4973242"/>
              <a:ext cx="1407283" cy="563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chemeClr val="accent4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AUDITORÍA Y FISCALIZACIÓN</a:t>
              </a:r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E26260B-2B5F-4A48-8EB9-72766A9BC1E2}"/>
                </a:ext>
              </a:extLst>
            </p:cNvPr>
            <p:cNvSpPr txBox="1"/>
            <p:nvPr/>
          </p:nvSpPr>
          <p:spPr>
            <a:xfrm>
              <a:off x="3044247" y="2869242"/>
              <a:ext cx="1407283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AUDITORÍA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OPERATIVA</a:t>
              </a:r>
            </a:p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INTERNA</a:t>
              </a:r>
              <a:endParaRPr lang="es-CL" sz="16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2B35689B-FCBA-4B5C-AC7B-4396C767D5A2}"/>
                </a:ext>
              </a:extLst>
            </p:cNvPr>
            <p:cNvSpPr txBox="1"/>
            <p:nvPr/>
          </p:nvSpPr>
          <p:spPr>
            <a:xfrm>
              <a:off x="5303521" y="5170759"/>
              <a:ext cx="1556570" cy="597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CONTROL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ASIGNACIONES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PRESUPUESTARIAS</a:t>
              </a:r>
              <a:endParaRPr lang="es-CL" sz="1000" b="1" dirty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7F98CD2D-0675-40DC-9A65-271B8C548EDA}"/>
                </a:ext>
              </a:extLst>
            </p:cNvPr>
            <p:cNvSpPr txBox="1"/>
            <p:nvPr/>
          </p:nvSpPr>
          <p:spPr>
            <a:xfrm>
              <a:off x="751097" y="5295944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SEGUIMIENTO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A INICIATIVAS</a:t>
              </a:r>
            </a:p>
          </p:txBody>
        </p: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A950766-7701-4238-A5E7-A12475272541}"/>
                </a:ext>
              </a:extLst>
            </p:cNvPr>
            <p:cNvSpPr txBox="1"/>
            <p:nvPr/>
          </p:nvSpPr>
          <p:spPr>
            <a:xfrm>
              <a:off x="5238442" y="970978"/>
              <a:ext cx="1556570" cy="431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MEJORA CONTINUA</a:t>
              </a:r>
            </a:p>
            <a:p>
              <a:pPr algn="ctr"/>
              <a:r>
                <a:rPr lang="es-MX" sz="1000" b="1" dirty="0">
                  <a:solidFill>
                    <a:schemeClr val="accent5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DE PROCESOS</a:t>
              </a: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2D920FE-4D28-43EF-818D-59FAFF43FF70}"/>
                </a:ext>
              </a:extLst>
            </p:cNvPr>
            <p:cNvSpPr/>
            <p:nvPr/>
          </p:nvSpPr>
          <p:spPr>
            <a:xfrm>
              <a:off x="573936" y="228087"/>
              <a:ext cx="1566416" cy="1515972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8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43611305-4503-4C55-844F-D607709115EA}"/>
                </a:ext>
              </a:extLst>
            </p:cNvPr>
            <p:cNvSpPr txBox="1"/>
            <p:nvPr/>
          </p:nvSpPr>
          <p:spPr>
            <a:xfrm>
              <a:off x="570096" y="558909"/>
              <a:ext cx="1556570" cy="89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SISTEMA DE 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INTEGRIDAD</a:t>
              </a:r>
            </a:p>
            <a:p>
              <a:pPr algn="ctr"/>
              <a:r>
                <a:rPr lang="es-MX" sz="1600" b="1" dirty="0">
                  <a:solidFill>
                    <a:schemeClr val="accent2"/>
                  </a:solidFill>
                  <a:latin typeface="Bahnschrift Condensed" panose="020B0502040204020203" pitchFamily="34" charset="0"/>
                </a:rPr>
                <a:t>INSTITUCIONAL</a:t>
              </a:r>
              <a:endParaRPr lang="es-CL" sz="1600" b="1" dirty="0">
                <a:solidFill>
                  <a:schemeClr val="accent2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79" name="Flecha: a la derecha 78">
              <a:extLst>
                <a:ext uri="{FF2B5EF4-FFF2-40B4-BE49-F238E27FC236}">
                  <a16:creationId xmlns:a16="http://schemas.microsoft.com/office/drawing/2014/main" id="{096876EA-00B8-4C12-AA11-13932DE46416}"/>
                </a:ext>
              </a:extLst>
            </p:cNvPr>
            <p:cNvSpPr/>
            <p:nvPr/>
          </p:nvSpPr>
          <p:spPr>
            <a:xfrm rot="2523050">
              <a:off x="1670756" y="1972320"/>
              <a:ext cx="1794191" cy="353243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EA7D7A30-032A-40B0-AA4E-00BA14CD2C64}"/>
              </a:ext>
            </a:extLst>
          </p:cNvPr>
          <p:cNvGrpSpPr/>
          <p:nvPr/>
        </p:nvGrpSpPr>
        <p:grpSpPr>
          <a:xfrm>
            <a:off x="8713459" y="1924752"/>
            <a:ext cx="3283808" cy="3671682"/>
            <a:chOff x="8419844" y="1504961"/>
            <a:chExt cx="3772156" cy="3671682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CCD47F5C-ABF0-4369-BB54-627CBC5B61AA}"/>
                </a:ext>
              </a:extLst>
            </p:cNvPr>
            <p:cNvSpPr txBox="1"/>
            <p:nvPr/>
          </p:nvSpPr>
          <p:spPr>
            <a:xfrm>
              <a:off x="8419844" y="1504961"/>
              <a:ext cx="30661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accent1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 I M B O L O G Í A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54131EAC-EA68-4B9D-A1A5-BBD570B62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33147" y="2765116"/>
              <a:ext cx="214436" cy="725239"/>
            </a:xfrm>
            <a:prstGeom prst="rect">
              <a:avLst/>
            </a:prstGeom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AFD2E254-B658-4E13-98F0-4ADBFDEFD25B}"/>
                </a:ext>
              </a:extLst>
            </p:cNvPr>
            <p:cNvSpPr txBox="1"/>
            <p:nvPr/>
          </p:nvSpPr>
          <p:spPr>
            <a:xfrm>
              <a:off x="8513541" y="2858084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FUNCIÓN POR LEY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DBD497B5-39D8-4AB0-BDA7-82374354D3A4}"/>
                </a:ext>
              </a:extLst>
            </p:cNvPr>
            <p:cNvSpPr/>
            <p:nvPr/>
          </p:nvSpPr>
          <p:spPr>
            <a:xfrm>
              <a:off x="8630748" y="2269916"/>
              <a:ext cx="349692" cy="359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9767D14-E69E-4589-B31D-435AC8FD621B}"/>
                </a:ext>
              </a:extLst>
            </p:cNvPr>
            <p:cNvSpPr txBox="1"/>
            <p:nvPr/>
          </p:nvSpPr>
          <p:spPr>
            <a:xfrm>
              <a:off x="8497024" y="2280520"/>
              <a:ext cx="2573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CONCEPTO GENERAL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B510D89A-BEBE-4C67-A836-562D6F0380A4}"/>
                </a:ext>
              </a:extLst>
            </p:cNvPr>
            <p:cNvSpPr/>
            <p:nvPr/>
          </p:nvSpPr>
          <p:spPr>
            <a:xfrm>
              <a:off x="8665519" y="3583323"/>
              <a:ext cx="349692" cy="359715"/>
            </a:xfrm>
            <a:prstGeom prst="ellipse">
              <a:avLst/>
            </a:prstGeom>
            <a:ln w="28575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4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9B77D7A-3795-44CE-8531-E31A55E5060D}"/>
                </a:ext>
              </a:extLst>
            </p:cNvPr>
            <p:cNvSpPr txBox="1"/>
            <p:nvPr/>
          </p:nvSpPr>
          <p:spPr>
            <a:xfrm>
              <a:off x="8552638" y="3487422"/>
              <a:ext cx="3618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AGRUPACIÓN DE FUNCIONES</a:t>
              </a:r>
            </a:p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ÁREAS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AB7694BF-F55A-4DCE-B3EE-39DD61BF24A1}"/>
                </a:ext>
              </a:extLst>
            </p:cNvPr>
            <p:cNvSpPr/>
            <p:nvPr/>
          </p:nvSpPr>
          <p:spPr>
            <a:xfrm>
              <a:off x="8665519" y="4214008"/>
              <a:ext cx="349692" cy="35971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9241C41A-5C6B-4DAA-9B43-141C16E6A4C3}"/>
                </a:ext>
              </a:extLst>
            </p:cNvPr>
            <p:cNvSpPr txBox="1"/>
            <p:nvPr/>
          </p:nvSpPr>
          <p:spPr>
            <a:xfrm>
              <a:off x="8552638" y="421778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SUB-ÁREA DE INTERVENCIÓN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033BBDC1-5D9E-4C55-A503-DE4BF363D235}"/>
                </a:ext>
              </a:extLst>
            </p:cNvPr>
            <p:cNvSpPr/>
            <p:nvPr/>
          </p:nvSpPr>
          <p:spPr>
            <a:xfrm>
              <a:off x="8665519" y="4816928"/>
              <a:ext cx="349692" cy="35971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ABF03F79-9277-467F-AC49-BD873B428E61}"/>
                </a:ext>
              </a:extLst>
            </p:cNvPr>
            <p:cNvSpPr txBox="1"/>
            <p:nvPr/>
          </p:nvSpPr>
          <p:spPr>
            <a:xfrm>
              <a:off x="8573635" y="4831201"/>
              <a:ext cx="3618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s-MX" sz="1400" b="1" dirty="0">
                  <a:solidFill>
                    <a:schemeClr val="accent5">
                      <a:lumMod val="50000"/>
                    </a:schemeClr>
                  </a:solidFill>
                  <a:latin typeface="Bahnschrift Condensed" panose="020B0502040204020203" pitchFamily="34" charset="0"/>
                </a:rPr>
                <a:t>ATRIBUTO/ENFOQUE INSTITUCIONAL</a:t>
              </a:r>
              <a:endParaRPr lang="es-CL" sz="14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51" name="Título 1">
            <a:extLst>
              <a:ext uri="{FF2B5EF4-FFF2-40B4-BE49-F238E27FC236}">
                <a16:creationId xmlns:a16="http://schemas.microsoft.com/office/drawing/2014/main" id="{AB0182F2-0B5A-4DC6-9EB1-9D9EB715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4" y="132368"/>
            <a:ext cx="10900064" cy="848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Leelawadee" panose="020B0502040204020203" pitchFamily="34" charset="-34"/>
              </a:rPr>
              <a:t>MODELO DE GESTIÓN UNIDAD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772DF-3EF8-4A05-B896-1897659F4DEB}"/>
              </a:ext>
            </a:extLst>
          </p:cNvPr>
          <p:cNvSpPr txBox="1"/>
          <p:nvPr/>
        </p:nvSpPr>
        <p:spPr>
          <a:xfrm>
            <a:off x="4539120" y="2026737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2AB111E-0C40-4C30-8C3F-36A638833F42}"/>
              </a:ext>
            </a:extLst>
          </p:cNvPr>
          <p:cNvSpPr txBox="1"/>
          <p:nvPr/>
        </p:nvSpPr>
        <p:spPr>
          <a:xfrm>
            <a:off x="2116663" y="3332033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DD9C1E7-E23B-4CD1-B259-01FFDD780DE5}"/>
              </a:ext>
            </a:extLst>
          </p:cNvPr>
          <p:cNvSpPr txBox="1"/>
          <p:nvPr/>
        </p:nvSpPr>
        <p:spPr>
          <a:xfrm>
            <a:off x="4046992" y="5209906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5DC5ED0-3D01-4578-9F36-A59736BA5CA2}"/>
              </a:ext>
            </a:extLst>
          </p:cNvPr>
          <p:cNvSpPr txBox="1"/>
          <p:nvPr/>
        </p:nvSpPr>
        <p:spPr>
          <a:xfrm>
            <a:off x="6561801" y="364353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F5C5A30B-E870-4077-803E-90675154EC97}"/>
              </a:ext>
            </a:extLst>
          </p:cNvPr>
          <p:cNvSpPr txBox="1"/>
          <p:nvPr/>
        </p:nvSpPr>
        <p:spPr>
          <a:xfrm>
            <a:off x="6481826" y="147726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47B4AEA0-7CC7-4AD9-9366-94E00EF5050C}"/>
              </a:ext>
            </a:extLst>
          </p:cNvPr>
          <p:cNvSpPr txBox="1"/>
          <p:nvPr/>
        </p:nvSpPr>
        <p:spPr>
          <a:xfrm>
            <a:off x="6545029" y="5432819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156D0DCA-49C5-42F4-BC54-9BC418FF8BAB}"/>
              </a:ext>
            </a:extLst>
          </p:cNvPr>
          <p:cNvSpPr txBox="1"/>
          <p:nvPr/>
        </p:nvSpPr>
        <p:spPr>
          <a:xfrm>
            <a:off x="1725608" y="5500590"/>
            <a:ext cx="31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53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18267" y="245077"/>
            <a:ext cx="9028963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COLABORACIÓN DIRECTA AL CONSEJO REGIONAL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8A6412-EC89-4D83-A072-90686257A14E}"/>
              </a:ext>
            </a:extLst>
          </p:cNvPr>
          <p:cNvSpPr/>
          <p:nvPr/>
        </p:nvSpPr>
        <p:spPr>
          <a:xfrm>
            <a:off x="-139239" y="1419902"/>
            <a:ext cx="798743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Asistencia a Comisiones y Sesiones Plenarias del Trimestre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6D5694-FA93-4206-A09D-C72916677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33" y="1124984"/>
            <a:ext cx="2483920" cy="18722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C64CEE8-05AD-4FBF-B49E-60D00007588D}"/>
              </a:ext>
            </a:extLst>
          </p:cNvPr>
          <p:cNvSpPr/>
          <p:nvPr/>
        </p:nvSpPr>
        <p:spPr>
          <a:xfrm>
            <a:off x="381795" y="2668582"/>
            <a:ext cx="656601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Información Presupuestaria y de Gestión</a:t>
            </a:r>
          </a:p>
        </p:txBody>
      </p:sp>
      <p:sp>
        <p:nvSpPr>
          <p:cNvPr id="10" name="Google Shape;2222;p38">
            <a:extLst>
              <a:ext uri="{FF2B5EF4-FFF2-40B4-BE49-F238E27FC236}">
                <a16:creationId xmlns:a16="http://schemas.microsoft.com/office/drawing/2014/main" id="{686E5394-8F70-444C-8F7C-2FB29449EAE3}"/>
              </a:ext>
            </a:extLst>
          </p:cNvPr>
          <p:cNvSpPr txBox="1"/>
          <p:nvPr/>
        </p:nvSpPr>
        <p:spPr>
          <a:xfrm>
            <a:off x="3522133" y="3272284"/>
            <a:ext cx="8282873" cy="73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3°/2024 Presupuestario (martes 12.11.2024. Yumbel)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ym typeface="Fira Sans"/>
              </a:rPr>
              <a:t>Elaboración y entrega de Informe 3°/2024 de Gestión Interna(miércoles 30.10.2024, Concepción)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A1AA5B-A491-458F-AAB8-AFE417040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91" y="3129329"/>
            <a:ext cx="898243" cy="90225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D1D8D2-87CB-481D-93FA-E5051F139E41}"/>
              </a:ext>
            </a:extLst>
          </p:cNvPr>
          <p:cNvSpPr/>
          <p:nvPr/>
        </p:nvSpPr>
        <p:spPr>
          <a:xfrm>
            <a:off x="116495" y="4020598"/>
            <a:ext cx="11507321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Requerimientos y Desarrollo de Temáticas en Comisiones Del CORE</a:t>
            </a:r>
          </a:p>
        </p:txBody>
      </p:sp>
      <p:sp>
        <p:nvSpPr>
          <p:cNvPr id="13" name="Google Shape;2222;p38">
            <a:extLst>
              <a:ext uri="{FF2B5EF4-FFF2-40B4-BE49-F238E27FC236}">
                <a16:creationId xmlns:a16="http://schemas.microsoft.com/office/drawing/2014/main" id="{F059E09B-4DED-47A2-AD58-5B4FC6FA8A97}"/>
              </a:ext>
            </a:extLst>
          </p:cNvPr>
          <p:cNvSpPr txBox="1"/>
          <p:nvPr/>
        </p:nvSpPr>
        <p:spPr>
          <a:xfrm>
            <a:off x="1510875" y="4678091"/>
            <a:ext cx="10551054" cy="146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s-CL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Fira Sans"/>
                <a:cs typeface="Fira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Entrega y presentación de Informe sobre proyecto: Feria Techada, comuna de Lebu, 02.10.2024.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Entrega y presentación de Informe sobre proyecto: Cancha Críspulo Gándara, comuna de Hualpén, 02.10.2024.</a:t>
            </a:r>
            <a:endParaRPr lang="es-AR" sz="1400" dirty="0"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iniciativa de inversión, “Restauración y puesta en valor Fuerte de Santa Juana, código BIP: 30096057, 14.11.2024.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iniciativa de inversión, “Reposición Escuela Especial F-451, comuna de Tomé, código BIP: 30078344, 22.11.2024.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iniciativa de inversión, “Reposición Biblioteca Municipal de Yumbel, código BIP: 40016760, 25.11.2024.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AR" sz="1400" dirty="0">
                <a:solidFill>
                  <a:srgbClr val="008000"/>
                </a:solidFill>
                <a:sym typeface="Fira Sans"/>
              </a:rPr>
              <a:t>Visita a terreno iniciativa de inversión, “Reposición Cuarte de Bomberos 3° compañía de Coronel, código BIP: 40040087, 12.12.2024.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AR" sz="1400" dirty="0">
              <a:solidFill>
                <a:srgbClr val="008000"/>
              </a:solidFill>
              <a:sym typeface="Fira Sans"/>
            </a:endParaRPr>
          </a:p>
        </p:txBody>
      </p:sp>
      <p:grpSp>
        <p:nvGrpSpPr>
          <p:cNvPr id="14" name="Google Shape;2224;p38">
            <a:extLst>
              <a:ext uri="{FF2B5EF4-FFF2-40B4-BE49-F238E27FC236}">
                <a16:creationId xmlns:a16="http://schemas.microsoft.com/office/drawing/2014/main" id="{77F7FFAA-F973-4D55-AB29-D75FF1DB37E9}"/>
              </a:ext>
            </a:extLst>
          </p:cNvPr>
          <p:cNvGrpSpPr/>
          <p:nvPr/>
        </p:nvGrpSpPr>
        <p:grpSpPr>
          <a:xfrm>
            <a:off x="381795" y="4822755"/>
            <a:ext cx="914520" cy="1099718"/>
            <a:chOff x="5319821" y="1986242"/>
            <a:chExt cx="348103" cy="367254"/>
          </a:xfrm>
        </p:grpSpPr>
        <p:sp>
          <p:nvSpPr>
            <p:cNvPr id="15" name="Google Shape;2225;p38">
              <a:extLst>
                <a:ext uri="{FF2B5EF4-FFF2-40B4-BE49-F238E27FC236}">
                  <a16:creationId xmlns:a16="http://schemas.microsoft.com/office/drawing/2014/main" id="{3C8B7D2A-97F5-4A0D-8682-81F42D45E049}"/>
                </a:ext>
              </a:extLst>
            </p:cNvPr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26;p38">
              <a:extLst>
                <a:ext uri="{FF2B5EF4-FFF2-40B4-BE49-F238E27FC236}">
                  <a16:creationId xmlns:a16="http://schemas.microsoft.com/office/drawing/2014/main" id="{F92CBD3B-EC8F-4A90-8617-A047DC389B46}"/>
                </a:ext>
              </a:extLst>
            </p:cNvPr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27;p38">
              <a:extLst>
                <a:ext uri="{FF2B5EF4-FFF2-40B4-BE49-F238E27FC236}">
                  <a16:creationId xmlns:a16="http://schemas.microsoft.com/office/drawing/2014/main" id="{1C8869E0-F0CE-4687-BEAF-76789F7CAC0D}"/>
                </a:ext>
              </a:extLst>
            </p:cNvPr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28;p38">
              <a:extLst>
                <a:ext uri="{FF2B5EF4-FFF2-40B4-BE49-F238E27FC236}">
                  <a16:creationId xmlns:a16="http://schemas.microsoft.com/office/drawing/2014/main" id="{18AE9C7B-5FE4-428E-B72E-1A0470867399}"/>
                </a:ext>
              </a:extLst>
            </p:cNvPr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9;p38">
              <a:extLst>
                <a:ext uri="{FF2B5EF4-FFF2-40B4-BE49-F238E27FC236}">
                  <a16:creationId xmlns:a16="http://schemas.microsoft.com/office/drawing/2014/main" id="{6361E19C-9790-43BF-A441-85E7DCA39000}"/>
                </a:ext>
              </a:extLst>
            </p:cNvPr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30;p38">
              <a:extLst>
                <a:ext uri="{FF2B5EF4-FFF2-40B4-BE49-F238E27FC236}">
                  <a16:creationId xmlns:a16="http://schemas.microsoft.com/office/drawing/2014/main" id="{A84A1951-3573-448B-B013-AF33106095E4}"/>
                </a:ext>
              </a:extLst>
            </p:cNvPr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31;p38">
              <a:extLst>
                <a:ext uri="{FF2B5EF4-FFF2-40B4-BE49-F238E27FC236}">
                  <a16:creationId xmlns:a16="http://schemas.microsoft.com/office/drawing/2014/main" id="{963915C6-9AB9-4703-B5AE-12D55169FA03}"/>
                </a:ext>
              </a:extLst>
            </p:cNvPr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32;p38">
              <a:extLst>
                <a:ext uri="{FF2B5EF4-FFF2-40B4-BE49-F238E27FC236}">
                  <a16:creationId xmlns:a16="http://schemas.microsoft.com/office/drawing/2014/main" id="{730EE879-01F5-4BA7-B394-E09437530E6A}"/>
                </a:ext>
              </a:extLst>
            </p:cNvPr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33;p38">
              <a:extLst>
                <a:ext uri="{FF2B5EF4-FFF2-40B4-BE49-F238E27FC236}">
                  <a16:creationId xmlns:a16="http://schemas.microsoft.com/office/drawing/2014/main" id="{029FBCF8-F95A-452F-9BEB-3DBB7C1FB9E9}"/>
                </a:ext>
              </a:extLst>
            </p:cNvPr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34;p38">
              <a:extLst>
                <a:ext uri="{FF2B5EF4-FFF2-40B4-BE49-F238E27FC236}">
                  <a16:creationId xmlns:a16="http://schemas.microsoft.com/office/drawing/2014/main" id="{368FFB31-6386-44D2-AF77-6F59A1989CC3}"/>
                </a:ext>
              </a:extLst>
            </p:cNvPr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35;p38">
              <a:extLst>
                <a:ext uri="{FF2B5EF4-FFF2-40B4-BE49-F238E27FC236}">
                  <a16:creationId xmlns:a16="http://schemas.microsoft.com/office/drawing/2014/main" id="{13ACB6F4-EEB6-4598-9AE1-0BB8D9170119}"/>
                </a:ext>
              </a:extLst>
            </p:cNvPr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36;p38">
              <a:extLst>
                <a:ext uri="{FF2B5EF4-FFF2-40B4-BE49-F238E27FC236}">
                  <a16:creationId xmlns:a16="http://schemas.microsoft.com/office/drawing/2014/main" id="{93112426-2735-492E-84B6-6077AC153172}"/>
                </a:ext>
              </a:extLst>
            </p:cNvPr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7;p38">
              <a:extLst>
                <a:ext uri="{FF2B5EF4-FFF2-40B4-BE49-F238E27FC236}">
                  <a16:creationId xmlns:a16="http://schemas.microsoft.com/office/drawing/2014/main" id="{BFAC5EA2-F553-4D4E-A337-2EF553344CC0}"/>
                </a:ext>
              </a:extLst>
            </p:cNvPr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38;p38">
              <a:extLst>
                <a:ext uri="{FF2B5EF4-FFF2-40B4-BE49-F238E27FC236}">
                  <a16:creationId xmlns:a16="http://schemas.microsoft.com/office/drawing/2014/main" id="{8526C8D4-5CBA-4AF2-9CD2-7B39DE28B9F3}"/>
                </a:ext>
              </a:extLst>
            </p:cNvPr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39;p38">
              <a:extLst>
                <a:ext uri="{FF2B5EF4-FFF2-40B4-BE49-F238E27FC236}">
                  <a16:creationId xmlns:a16="http://schemas.microsoft.com/office/drawing/2014/main" id="{CB49C572-013D-43AD-A153-72682A9739AD}"/>
                </a:ext>
              </a:extLst>
            </p:cNvPr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40;p38">
              <a:extLst>
                <a:ext uri="{FF2B5EF4-FFF2-40B4-BE49-F238E27FC236}">
                  <a16:creationId xmlns:a16="http://schemas.microsoft.com/office/drawing/2014/main" id="{736EABA6-3F61-4B96-9E43-200EB8F04E19}"/>
                </a:ext>
              </a:extLst>
            </p:cNvPr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41;p38">
              <a:extLst>
                <a:ext uri="{FF2B5EF4-FFF2-40B4-BE49-F238E27FC236}">
                  <a16:creationId xmlns:a16="http://schemas.microsoft.com/office/drawing/2014/main" id="{BB09D4CA-12A4-4A66-BBDE-D2F10DE4E34B}"/>
                </a:ext>
              </a:extLst>
            </p:cNvPr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42;p38">
              <a:extLst>
                <a:ext uri="{FF2B5EF4-FFF2-40B4-BE49-F238E27FC236}">
                  <a16:creationId xmlns:a16="http://schemas.microsoft.com/office/drawing/2014/main" id="{82DFC6EA-0803-4F5A-9943-D6C46D473053}"/>
                </a:ext>
              </a:extLst>
            </p:cNvPr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3;p38">
              <a:extLst>
                <a:ext uri="{FF2B5EF4-FFF2-40B4-BE49-F238E27FC236}">
                  <a16:creationId xmlns:a16="http://schemas.microsoft.com/office/drawing/2014/main" id="{6CAD43C5-B258-484D-83E3-BCCBF6EBCF00}"/>
                </a:ext>
              </a:extLst>
            </p:cNvPr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4;p38">
              <a:extLst>
                <a:ext uri="{FF2B5EF4-FFF2-40B4-BE49-F238E27FC236}">
                  <a16:creationId xmlns:a16="http://schemas.microsoft.com/office/drawing/2014/main" id="{D156C107-FFB1-4319-B3F0-BA2DEEDDAE4D}"/>
                </a:ext>
              </a:extLst>
            </p:cNvPr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5;p38">
              <a:extLst>
                <a:ext uri="{FF2B5EF4-FFF2-40B4-BE49-F238E27FC236}">
                  <a16:creationId xmlns:a16="http://schemas.microsoft.com/office/drawing/2014/main" id="{06D8B110-2920-4D81-AA21-31FFEC59C4E5}"/>
                </a:ext>
              </a:extLst>
            </p:cNvPr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6;p38">
              <a:extLst>
                <a:ext uri="{FF2B5EF4-FFF2-40B4-BE49-F238E27FC236}">
                  <a16:creationId xmlns:a16="http://schemas.microsoft.com/office/drawing/2014/main" id="{44745FFD-8DB7-4B7E-A52B-09E3C12E39AF}"/>
                </a:ext>
              </a:extLst>
            </p:cNvPr>
            <p:cNvSpPr/>
            <p:nvPr/>
          </p:nvSpPr>
          <p:spPr>
            <a:xfrm>
              <a:off x="5334419" y="2274994"/>
              <a:ext cx="86973" cy="78501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7;p38">
              <a:extLst>
                <a:ext uri="{FF2B5EF4-FFF2-40B4-BE49-F238E27FC236}">
                  <a16:creationId xmlns:a16="http://schemas.microsoft.com/office/drawing/2014/main" id="{50AB3E33-503D-4F04-910A-8E44B907A621}"/>
                </a:ext>
              </a:extLst>
            </p:cNvPr>
            <p:cNvSpPr/>
            <p:nvPr/>
          </p:nvSpPr>
          <p:spPr>
            <a:xfrm>
              <a:off x="5353510" y="2274994"/>
              <a:ext cx="67619" cy="78154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8;p38">
              <a:extLst>
                <a:ext uri="{FF2B5EF4-FFF2-40B4-BE49-F238E27FC236}">
                  <a16:creationId xmlns:a16="http://schemas.microsoft.com/office/drawing/2014/main" id="{3BE942C7-E3EE-4876-AEBA-3CB49F8467D9}"/>
                </a:ext>
              </a:extLst>
            </p:cNvPr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9;p38">
              <a:extLst>
                <a:ext uri="{FF2B5EF4-FFF2-40B4-BE49-F238E27FC236}">
                  <a16:creationId xmlns:a16="http://schemas.microsoft.com/office/drawing/2014/main" id="{ABE507D6-399C-4044-8DDC-399CC4CA962A}"/>
                </a:ext>
              </a:extLst>
            </p:cNvPr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0;p38">
              <a:extLst>
                <a:ext uri="{FF2B5EF4-FFF2-40B4-BE49-F238E27FC236}">
                  <a16:creationId xmlns:a16="http://schemas.microsoft.com/office/drawing/2014/main" id="{A0E4972B-EF90-4756-9817-D7A4DCF13AA6}"/>
                </a:ext>
              </a:extLst>
            </p:cNvPr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1;p38">
              <a:extLst>
                <a:ext uri="{FF2B5EF4-FFF2-40B4-BE49-F238E27FC236}">
                  <a16:creationId xmlns:a16="http://schemas.microsoft.com/office/drawing/2014/main" id="{610E4EC6-F9CE-44EF-8D90-E972424F5178}"/>
                </a:ext>
              </a:extLst>
            </p:cNvPr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2;p38">
              <a:extLst>
                <a:ext uri="{FF2B5EF4-FFF2-40B4-BE49-F238E27FC236}">
                  <a16:creationId xmlns:a16="http://schemas.microsoft.com/office/drawing/2014/main" id="{F96A3F7F-42B5-4260-883B-4D15704909E1}"/>
                </a:ext>
              </a:extLst>
            </p:cNvPr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3;p38">
              <a:extLst>
                <a:ext uri="{FF2B5EF4-FFF2-40B4-BE49-F238E27FC236}">
                  <a16:creationId xmlns:a16="http://schemas.microsoft.com/office/drawing/2014/main" id="{76300BE8-9CAD-4F06-ADAA-4F139094B112}"/>
                </a:ext>
              </a:extLst>
            </p:cNvPr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4;p38">
              <a:extLst>
                <a:ext uri="{FF2B5EF4-FFF2-40B4-BE49-F238E27FC236}">
                  <a16:creationId xmlns:a16="http://schemas.microsoft.com/office/drawing/2014/main" id="{1A8FBC36-0565-4AF4-AEE0-F44BA9F9D718}"/>
                </a:ext>
              </a:extLst>
            </p:cNvPr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55;p38">
              <a:extLst>
                <a:ext uri="{FF2B5EF4-FFF2-40B4-BE49-F238E27FC236}">
                  <a16:creationId xmlns:a16="http://schemas.microsoft.com/office/drawing/2014/main" id="{C8748112-4960-4F66-9FCF-9B3B795CCE89}"/>
                </a:ext>
              </a:extLst>
            </p:cNvPr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56;p38">
              <a:extLst>
                <a:ext uri="{FF2B5EF4-FFF2-40B4-BE49-F238E27FC236}">
                  <a16:creationId xmlns:a16="http://schemas.microsoft.com/office/drawing/2014/main" id="{E9F8CED4-76B3-4047-B6E6-BB6C0D8220B0}"/>
                </a:ext>
              </a:extLst>
            </p:cNvPr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57;p38">
              <a:extLst>
                <a:ext uri="{FF2B5EF4-FFF2-40B4-BE49-F238E27FC236}">
                  <a16:creationId xmlns:a16="http://schemas.microsoft.com/office/drawing/2014/main" id="{9DC169A6-EF44-45B4-9C3B-378E148E69EC}"/>
                </a:ext>
              </a:extLst>
            </p:cNvPr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58;p38">
              <a:extLst>
                <a:ext uri="{FF2B5EF4-FFF2-40B4-BE49-F238E27FC236}">
                  <a16:creationId xmlns:a16="http://schemas.microsoft.com/office/drawing/2014/main" id="{8A3FC191-90BB-4449-BD96-F4E2CB147C5C}"/>
                </a:ext>
              </a:extLst>
            </p:cNvPr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59;p38">
              <a:extLst>
                <a:ext uri="{FF2B5EF4-FFF2-40B4-BE49-F238E27FC236}">
                  <a16:creationId xmlns:a16="http://schemas.microsoft.com/office/drawing/2014/main" id="{788B8616-18A1-43AB-9D13-2879B3517369}"/>
                </a:ext>
              </a:extLst>
            </p:cNvPr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60;p38">
              <a:extLst>
                <a:ext uri="{FF2B5EF4-FFF2-40B4-BE49-F238E27FC236}">
                  <a16:creationId xmlns:a16="http://schemas.microsoft.com/office/drawing/2014/main" id="{FE2001E8-9D01-4433-9420-EE36BC7B9535}"/>
                </a:ext>
              </a:extLst>
            </p:cNvPr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61;p38">
              <a:extLst>
                <a:ext uri="{FF2B5EF4-FFF2-40B4-BE49-F238E27FC236}">
                  <a16:creationId xmlns:a16="http://schemas.microsoft.com/office/drawing/2014/main" id="{04C32C2A-FDB1-40DF-8FD7-D076A13E13D5}"/>
                </a:ext>
              </a:extLst>
            </p:cNvPr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9225F1E6-080B-404E-9DA7-9BC7DFC1EA61}"/>
              </a:ext>
            </a:extLst>
          </p:cNvPr>
          <p:cNvSpPr/>
          <p:nvPr/>
        </p:nvSpPr>
        <p:spPr>
          <a:xfrm>
            <a:off x="812522" y="134836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517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2226366" y="295995"/>
            <a:ext cx="9748998" cy="542071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CONTROL DE LEGALIDAD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83E2F-7528-4106-9719-C9653644C2EF}"/>
              </a:ext>
            </a:extLst>
          </p:cNvPr>
          <p:cNvSpPr txBox="1"/>
          <p:nvPr/>
        </p:nvSpPr>
        <p:spPr>
          <a:xfrm>
            <a:off x="4783666" y="946877"/>
            <a:ext cx="73296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srgbClr val="002060"/>
                </a:solidFill>
              </a:rPr>
              <a:t>Establecimiento de materias clave para su revisión y </a:t>
            </a:r>
            <a:r>
              <a:rPr lang="es-CL" sz="1600" dirty="0" err="1">
                <a:solidFill>
                  <a:srgbClr val="002060"/>
                </a:solidFill>
              </a:rPr>
              <a:t>visación</a:t>
            </a:r>
            <a:r>
              <a:rPr lang="es-CL" sz="1600" dirty="0">
                <a:solidFill>
                  <a:srgbClr val="002060"/>
                </a:solidFill>
              </a:rPr>
              <a:t> a contar del 01 de diciembre de 2023, entre las cuales se encuentran: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solidFill>
                  <a:srgbClr val="002060"/>
                </a:solidFill>
              </a:rPr>
              <a:t>Identificaciones presupuestarias, creaciones y modificaciones presupuestarias.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C</a:t>
            </a:r>
            <a:r>
              <a:rPr lang="es-CL" sz="1600" dirty="0">
                <a:solidFill>
                  <a:srgbClr val="002060"/>
                </a:solidFill>
              </a:rPr>
              <a:t>onvenios mandatos y de transferencias.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B</a:t>
            </a:r>
            <a:r>
              <a:rPr lang="es-CL" sz="1600" dirty="0">
                <a:solidFill>
                  <a:srgbClr val="002060"/>
                </a:solidFill>
              </a:rPr>
              <a:t>ases para procesos concursables subvenciones.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</a:rPr>
              <a:t>licitaciones públicas sobre 1000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ratos directos sobre 30 UTM.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T</a:t>
            </a:r>
            <a:r>
              <a:rPr lang="es-CL" sz="1600" dirty="0">
                <a:solidFill>
                  <a:srgbClr val="002060"/>
                </a:solidFill>
              </a:rPr>
              <a:t>érmino anticipado de contrato.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I</a:t>
            </a:r>
            <a:r>
              <a:rPr lang="es-CL" sz="1600" dirty="0">
                <a:solidFill>
                  <a:srgbClr val="002060"/>
                </a:solidFill>
              </a:rPr>
              <a:t>nvalidación de actos administrativos.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ultas o sanciones.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E</a:t>
            </a:r>
            <a:r>
              <a:rPr lang="es-CL" sz="1600" dirty="0">
                <a:solidFill>
                  <a:srgbClr val="002060"/>
                </a:solidFill>
              </a:rPr>
              <a:t>ntrega de anticipos.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P</a:t>
            </a:r>
            <a:r>
              <a:rPr lang="es-CL" sz="1600" dirty="0">
                <a:solidFill>
                  <a:srgbClr val="002060"/>
                </a:solidFill>
              </a:rPr>
              <a:t>rocedimientos e instructivos.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600" dirty="0">
                <a:solidFill>
                  <a:srgbClr val="002060"/>
                </a:solidFill>
              </a:rPr>
              <a:t>M</a:t>
            </a:r>
            <a:r>
              <a:rPr lang="es-CL" sz="1600" dirty="0">
                <a:solidFill>
                  <a:srgbClr val="002060"/>
                </a:solidFill>
              </a:rPr>
              <a:t>aterias de personal.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 documentos visados por doc. digital, asegura trazabilidad y gestión.</a:t>
            </a:r>
          </a:p>
          <a:p>
            <a:pPr algn="just"/>
            <a:endParaRPr lang="es-CL" sz="1600" dirty="0">
              <a:solidFill>
                <a:srgbClr val="002060"/>
              </a:solidFill>
            </a:endParaRPr>
          </a:p>
          <a:p>
            <a:pPr algn="ctr"/>
            <a:r>
              <a:rPr lang="es-C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 central del sistema de control preventivo, mediante auditoría operativa Institucional.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11BCF-EE79-42D5-B766-300F13383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86"/>
          <a:stretch/>
        </p:blipFill>
        <p:spPr>
          <a:xfrm>
            <a:off x="279400" y="1507066"/>
            <a:ext cx="4216400" cy="44196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8D1D4FC-37AE-4012-A736-6E575553C526}"/>
              </a:ext>
            </a:extLst>
          </p:cNvPr>
          <p:cNvSpPr/>
          <p:nvPr/>
        </p:nvSpPr>
        <p:spPr>
          <a:xfrm>
            <a:off x="1769460" y="75569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24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AUDITORÍA Y FISCALIZACIÓN 2024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D750C1-9C67-46C4-956E-358B7F627319}"/>
              </a:ext>
            </a:extLst>
          </p:cNvPr>
          <p:cNvSpPr txBox="1"/>
          <p:nvPr/>
        </p:nvSpPr>
        <p:spPr>
          <a:xfrm>
            <a:off x="5165078" y="937358"/>
            <a:ext cx="630725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>
                <a:solidFill>
                  <a:srgbClr val="002060"/>
                </a:solidFill>
              </a:rPr>
              <a:t>Auditorías Terminadas</a:t>
            </a:r>
          </a:p>
          <a:p>
            <a:pPr algn="just"/>
            <a:endParaRPr lang="es-CL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 los estados financieros del servicio de bienestar.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al proceso de licencias médicas, gestión de cobro y recuperación.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2060"/>
                </a:solidFill>
              </a:rPr>
              <a:t>Auditoría al Proceso de Transferencias de Capital, subtítulo 3301 programa: Transferencia para el Desarrollo e Innovación Espacial del Biobío, código BIP 40046220-0, ejecutado por Fundación LEITAT Chile.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Aseguramiento al sistema de gestión de calidad 2024.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Subsidio al Sistema de Autogeneración de energía eléctrica Isla Mocha, comuna de Lebu.</a:t>
            </a:r>
          </a:p>
          <a:p>
            <a:pPr algn="just"/>
            <a:endParaRPr lang="es-ES" sz="1600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Auditoría emergentes en ejecución:</a:t>
            </a:r>
          </a:p>
          <a:p>
            <a:pPr algn="just"/>
            <a:endParaRPr lang="es-CL" sz="16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Transferencia política regional para promover el bienestar Biobío vive sano, código BIP 40041370, ejecutado por Fundación Bonhomía.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rgbClr val="002060"/>
                </a:solidFill>
              </a:rPr>
              <a:t>Talleres para la prevención de Violencia de Género en el Biobío, código BIP 40041341-0, ONG Amaranta.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00206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32174C0-FFFE-4E7A-BD20-D13B34FFC2A4}"/>
              </a:ext>
            </a:extLst>
          </p:cNvPr>
          <p:cNvSpPr/>
          <p:nvPr/>
        </p:nvSpPr>
        <p:spPr>
          <a:xfrm>
            <a:off x="304799" y="47387"/>
            <a:ext cx="1236280" cy="117034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rPr>
              <a:t>3 y 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7ADDD1-DDAC-4EDB-8B7A-AB28F252B5B0}"/>
              </a:ext>
            </a:extLst>
          </p:cNvPr>
          <p:cNvSpPr txBox="1"/>
          <p:nvPr/>
        </p:nvSpPr>
        <p:spPr>
          <a:xfrm>
            <a:off x="719665" y="1281303"/>
            <a:ext cx="376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02060"/>
                </a:solidFill>
              </a:rPr>
              <a:t>Fiscalizaciones a proyectos de inversión a solicitud del Consejo Regional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84D4C0-8D79-41D6-9884-330BCE7D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829066"/>
            <a:ext cx="4182533" cy="2082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45DFA4-24D9-4FB3-A115-84B09AE1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6" y="4197540"/>
            <a:ext cx="4656667" cy="2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DDCF5F-10EB-4215-8996-CCFB31101651}"/>
              </a:ext>
            </a:extLst>
          </p:cNvPr>
          <p:cNvSpPr/>
          <p:nvPr/>
        </p:nvSpPr>
        <p:spPr>
          <a:xfrm>
            <a:off x="3429000" y="73360"/>
            <a:ext cx="8546363" cy="45217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+mj-ea"/>
                <a:cs typeface="Leelawadee" panose="020B0502040204020203" pitchFamily="34" charset="-34"/>
              </a:rPr>
              <a:t>PLAN FISCALIZACIÓN DE INICIATIVAS DE INVERSIÓN 2024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ADD52A-01D8-4388-9B4B-FBB0CB18F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5" y="1622546"/>
            <a:ext cx="6914937" cy="36129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A4AB1EB-D060-4A60-864E-CF5DCFF1DAD1}"/>
              </a:ext>
            </a:extLst>
          </p:cNvPr>
          <p:cNvSpPr txBox="1"/>
          <p:nvPr/>
        </p:nvSpPr>
        <p:spPr>
          <a:xfrm>
            <a:off x="7588774" y="857465"/>
            <a:ext cx="4287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rgbClr val="002060"/>
                </a:solidFill>
              </a:rPr>
              <a:t>Iniciativas con visita coordinada con la Comisión de Ética y Fiscalización:</a:t>
            </a:r>
          </a:p>
          <a:p>
            <a:pPr algn="just"/>
            <a:endParaRPr lang="es-CL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Reposición del Cuartel de Bomberos, 3° Compañía, código BIP 40040087, comuna de Coronel.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Restauración y puesta en valor Fuerte de Santa Juana, código BIP 30409574, comuna de Santa Juana.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Reposición Escuela Especial F-51, código BIP 30078344, comuna de Tomé.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Reposición Biblioteca Pública, código BIP 40016760, comuna de Yumbel.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14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2060"/>
                </a:solidFill>
              </a:rPr>
              <a:t>Iniciativas con visita pendiente: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Seguimiento a la iniciativa, Construcción de redes de Saneamiento Sanitario, código BIP 30068963, localidad de San Carlos Purén, comuna de Los Ángeles.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rgbClr val="002060"/>
                </a:solidFill>
              </a:rPr>
              <a:t>Construcción Saneamiento Sanitario de San Lorencito, código BIP 40058078, comuna de Quilleco.</a:t>
            </a:r>
            <a:endParaRPr lang="es-CL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7BC995-1AC4-454C-87B3-40A13A2AA070}"/>
              </a:ext>
            </a:extLst>
          </p:cNvPr>
          <p:cNvSpPr txBox="1"/>
          <p:nvPr/>
        </p:nvSpPr>
        <p:spPr>
          <a:xfrm>
            <a:off x="673837" y="5079436"/>
            <a:ext cx="7276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CL" dirty="0">
                <a:solidFill>
                  <a:srgbClr val="002060"/>
                </a:solidFill>
              </a:rPr>
              <a:t> Informes solicitados por el Consejo Regional</a:t>
            </a:r>
          </a:p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s-CL" dirty="0">
                <a:solidFill>
                  <a:srgbClr val="002060"/>
                </a:solidFill>
              </a:rPr>
              <a:t> visitas a terreno coordinadas con la Comisión de Ética y Fiscalización</a:t>
            </a:r>
          </a:p>
          <a:p>
            <a:r>
              <a:rPr lang="es-C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s-CL" dirty="0">
                <a:solidFill>
                  <a:srgbClr val="002060"/>
                </a:solidFill>
              </a:rPr>
              <a:t> informes a iniciativas de inversión 2024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43C305C-3678-496C-AD2A-F1AF1FE93339}"/>
              </a:ext>
            </a:extLst>
          </p:cNvPr>
          <p:cNvSpPr/>
          <p:nvPr/>
        </p:nvSpPr>
        <p:spPr>
          <a:xfrm>
            <a:off x="404275" y="0"/>
            <a:ext cx="1608740" cy="1465364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AUDITORÍA</a:t>
            </a:r>
          </a:p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Y </a:t>
            </a:r>
          </a:p>
          <a:p>
            <a:pPr algn="ctr"/>
            <a:r>
              <a:rPr lang="es-CL" sz="1200" b="1" dirty="0">
                <a:solidFill>
                  <a:schemeClr val="accent4">
                    <a:lumMod val="50000"/>
                  </a:schemeClr>
                </a:solidFill>
              </a:rPr>
              <a:t>FISCALIZACIÓN</a:t>
            </a:r>
          </a:p>
        </p:txBody>
      </p:sp>
    </p:spTree>
    <p:extLst>
      <p:ext uri="{BB962C8B-B14F-4D97-AF65-F5344CB8AC3E}">
        <p14:creationId xmlns:p14="http://schemas.microsoft.com/office/powerpoint/2010/main" val="3687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15049</TotalTime>
  <Words>1935</Words>
  <Application>Microsoft Office PowerPoint</Application>
  <PresentationFormat>Panorámica</PresentationFormat>
  <Paragraphs>255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Bahnschrift</vt:lpstr>
      <vt:lpstr>Bahnschrift Condensed</vt:lpstr>
      <vt:lpstr>Calibri</vt:lpstr>
      <vt:lpstr>Calibri Light</vt:lpstr>
      <vt:lpstr>Fira Sans</vt:lpstr>
      <vt:lpstr>Leelawadee</vt:lpstr>
      <vt:lpstr>Verdana</vt:lpstr>
      <vt:lpstr>Wingdings</vt:lpstr>
      <vt:lpstr>ヒラギノ角ゴ Pro W3</vt:lpstr>
      <vt:lpstr>Tema de Office</vt:lpstr>
      <vt:lpstr>Presentación de PowerPoint</vt:lpstr>
      <vt:lpstr>Presentación de PowerPoint</vt:lpstr>
      <vt:lpstr>Presentación de PowerPoint</vt:lpstr>
      <vt:lpstr>OBJETIVO DE LA UNIDAD DE CONTROL</vt:lpstr>
      <vt:lpstr>MODELO DE GESTIÓN UNIDAD DE CONTROL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UCAI - DPIR</dc:title>
  <dc:creator>Marjolaine Celis</dc:creator>
  <cp:lastModifiedBy>Juan Veragua Segura</cp:lastModifiedBy>
  <cp:revision>477</cp:revision>
  <cp:lastPrinted>2023-11-08T11:46:25Z</cp:lastPrinted>
  <dcterms:created xsi:type="dcterms:W3CDTF">2021-03-08T15:43:14Z</dcterms:created>
  <dcterms:modified xsi:type="dcterms:W3CDTF">2025-02-05T11:51:24Z</dcterms:modified>
</cp:coreProperties>
</file>