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omments/modernComment_214_E2D27BAC.xml" ContentType="application/vnd.ms-powerpoint.comments+xml"/>
  <Override PartName="/ppt/comments/modernComment_1E8_D8AEA2A2.xml" ContentType="application/vnd.ms-powerpoint.comments+xml"/>
  <Override PartName="/ppt/comments/modernComment_1E9_30706807.xml" ContentType="application/vnd.ms-powerpoint.comments+xml"/>
  <Override PartName="/ppt/comments/modernComment_193_8387EAF6.xml" ContentType="application/vnd.ms-powerpoint.comments+xml"/>
  <Override PartName="/ppt/comments/modernComment_20F_B4905DD7.xml" ContentType="application/vnd.ms-powerpoint.comments+xml"/>
  <Override PartName="/ppt/comments/modernComment_1E4_5053AC14.xml" ContentType="application/vnd.ms-powerpoint.comments+xml"/>
  <Override PartName="/ppt/comments/modernComment_1B8_79DB77D4.xml" ContentType="application/vnd.ms-powerpoint.comments+xml"/>
  <Override PartName="/ppt/comments/modernComment_1BE_A016FF94.xml" ContentType="application/vnd.ms-powerpoint.comment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4"/>
  </p:sldMasterIdLst>
  <p:notesMasterIdLst>
    <p:notesMasterId r:id="rId38"/>
  </p:notesMasterIdLst>
  <p:handoutMasterIdLst>
    <p:handoutMasterId r:id="rId39"/>
  </p:handoutMasterIdLst>
  <p:sldIdLst>
    <p:sldId id="316" r:id="rId5"/>
    <p:sldId id="455" r:id="rId6"/>
    <p:sldId id="480" r:id="rId7"/>
    <p:sldId id="532" r:id="rId8"/>
    <p:sldId id="479" r:id="rId9"/>
    <p:sldId id="454" r:id="rId10"/>
    <p:sldId id="488" r:id="rId11"/>
    <p:sldId id="489" r:id="rId12"/>
    <p:sldId id="487" r:id="rId13"/>
    <p:sldId id="403" r:id="rId14"/>
    <p:sldId id="527" r:id="rId15"/>
    <p:sldId id="484" r:id="rId16"/>
    <p:sldId id="440" r:id="rId17"/>
    <p:sldId id="538" r:id="rId18"/>
    <p:sldId id="443" r:id="rId19"/>
    <p:sldId id="531" r:id="rId20"/>
    <p:sldId id="543" r:id="rId21"/>
    <p:sldId id="444" r:id="rId22"/>
    <p:sldId id="542" r:id="rId23"/>
    <p:sldId id="546" r:id="rId24"/>
    <p:sldId id="361" r:id="rId25"/>
    <p:sldId id="453" r:id="rId26"/>
    <p:sldId id="446" r:id="rId27"/>
    <p:sldId id="475" r:id="rId28"/>
    <p:sldId id="451" r:id="rId29"/>
    <p:sldId id="456" r:id="rId30"/>
    <p:sldId id="473" r:id="rId31"/>
    <p:sldId id="506" r:id="rId32"/>
    <p:sldId id="544" r:id="rId33"/>
    <p:sldId id="545" r:id="rId34"/>
    <p:sldId id="394" r:id="rId35"/>
    <p:sldId id="399" r:id="rId36"/>
    <p:sldId id="509" r:id="rId37"/>
  </p:sldIdLst>
  <p:sldSz cx="9144000" cy="5143500" type="screen16x9"/>
  <p:notesSz cx="7010400" cy="11125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7B599C2-18E8-2FED-4FA8-50E2B0944DDB}" name="Olga Sanchez" initials="OS" userId="S::osanchez@gorebiobio.cl::9138c050-6dea-4c65-b485-5bb360bb12b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ga Sanchez" initials="OSD" lastIdx="3" clrIdx="0">
    <p:extLst>
      <p:ext uri="{19B8F6BF-5375-455C-9EA6-DF929625EA0E}">
        <p15:presenceInfo xmlns:p15="http://schemas.microsoft.com/office/powerpoint/2012/main" userId="Olga Sanche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256"/>
    <a:srgbClr val="002060"/>
    <a:srgbClr val="264653"/>
    <a:srgbClr val="F3CA00"/>
    <a:srgbClr val="0070C0"/>
    <a:srgbClr val="7CA800"/>
    <a:srgbClr val="D6D6D6"/>
    <a:srgbClr val="D5D8DA"/>
    <a:srgbClr val="D8D7D5"/>
    <a:srgbClr val="CBCB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9FFD0F-9558-659E-3BA2-87CF710D23EC}" v="305" dt="2025-07-28T22:53:47.015"/>
    <p1510:client id="{8CF37B54-C08D-8650-079C-415852C1CED2}" v="17" dt="2025-07-29T12:07:04.175"/>
    <p1510:client id="{302C365F-F09B-C82C-AF40-24CD2DCE5039}" v="109" dt="2025-07-28T22:32:37.671"/>
    <p1510:client id="{FD5A2BA2-B059-1EDF-961F-C1B7180FA605}" v="2545" dt="2025-07-28T22:10:06.065"/>
    <p1510:client id="{9413DC29-5EDF-9229-23B5-05BB1710C40E}" v="7" dt="2025-07-29T03:26:52.412"/>
    <p1510:client id="{EC45A12C-FB23-6C49-4BFC-03D7184762AE}" v="29" dt="2025-07-28T18:39:26.5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commentAuthors" Target="commentAuthors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46" Type="http://schemas.microsoft.com/office/2018/10/relationships/authors" Target="authors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comments/modernComment_193_8387EAF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A650B57-A674-48B5-89FD-CCF4C767750F}" authorId="{97B599C2-18E8-2FED-4FA8-50E2B0944DDB}" created="2025-04-17T19:32:56.722">
    <pc:sldMkLst xmlns:pc="http://schemas.microsoft.com/office/powerpoint/2013/main/command">
      <pc:docMk/>
      <pc:sldMk cId="2206722806" sldId="403"/>
    </pc:sldMkLst>
    <p188:replyLst>
      <p188:reply id="{90EFA31E-0768-4CC5-BF5E-69306FE9C07E}" authorId="{97B599C2-18E8-2FED-4FA8-50E2B0944DDB}" created="2025-04-21T22:45:47.247">
        <p188:txBody>
          <a:bodyPr/>
          <a:lstStyle/>
          <a:p>
            <a:r>
              <a:rPr lang="es-ES"/>
              <a:t>revisar porcentaje</a:t>
            </a:r>
          </a:p>
        </p188:txBody>
      </p188:reply>
    </p188:replyLst>
    <p188:txBody>
      <a:bodyPr/>
      <a:lstStyle/>
      <a:p>
        <a:r>
          <a:rPr lang="es-ES"/>
          <a:t>Incluir nota con rebaja 6 mil millones.</a:t>
        </a:r>
      </a:p>
    </p188:txBody>
  </p188:cm>
</p188:cmLst>
</file>

<file path=ppt/comments/modernComment_1B8_79DB77D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31B3518-021D-460C-8D89-872829F79DA4}" authorId="{97B599C2-18E8-2FED-4FA8-50E2B0944DDB}" created="2025-04-17T19:57:57.358">
    <pc:sldMkLst xmlns:pc="http://schemas.microsoft.com/office/powerpoint/2013/main/command">
      <pc:docMk/>
      <pc:sldMk cId="2044426196" sldId="440"/>
    </pc:sldMkLst>
    <p188:txBody>
      <a:bodyPr/>
      <a:lstStyle/>
      <a:p>
        <a:r>
          <a:rPr lang="es-ES"/>
          <a:t>Inlcuir subt 24 presentacion a parte.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5-07-17T21:16:16.555" authorId="{97B599C2-18E8-2FED-4FA8-50E2B0944DDB}"/>
          </p223:rxn>
        </p223:reactions>
      </p:ext>
    </p188:extLst>
  </p188:cm>
</p188:cmLst>
</file>

<file path=ppt/comments/modernComment_1BE_A016FF9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A2D7E10-CDC2-4590-A888-AF170D7BF021}" authorId="{97B599C2-18E8-2FED-4FA8-50E2B0944DDB}" created="2025-04-17T20:07:06.328">
    <pc:sldMkLst xmlns:pc="http://schemas.microsoft.com/office/powerpoint/2013/main/command">
      <pc:docMk/>
      <pc:sldMk cId="2685861780" sldId="446"/>
    </pc:sldMkLst>
    <p188:txBody>
      <a:bodyPr/>
      <a:lstStyle/>
      <a:p>
        <a:r>
          <a:rPr lang="es-ES"/>
          <a:t>cambiar año 2023 x 2022.</a:t>
        </a:r>
      </a:p>
    </p188:txBody>
  </p188:cm>
</p188:cmLst>
</file>

<file path=ppt/comments/modernComment_1E4_5053AC1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27FC199-E959-4A39-ADE5-3F6C2C654757}" authorId="{97B599C2-18E8-2FED-4FA8-50E2B0944DDB}" created="2025-04-17T19:32:39.535">
    <pc:sldMkLst xmlns:pc="http://schemas.microsoft.com/office/powerpoint/2013/main/command">
      <pc:docMk/>
      <pc:sldMk cId="1347660820" sldId="484"/>
    </pc:sldMkLst>
    <p188:txBody>
      <a:bodyPr/>
      <a:lstStyle/>
      <a:p>
        <a:r>
          <a:rPr lang="es-ES"/>
          <a:t>Incluir % acumulados comparativos.</a:t>
        </a:r>
      </a:p>
    </p188:txBody>
  </p188:cm>
</p188:cmLst>
</file>

<file path=ppt/comments/modernComment_1E8_D8AEA2A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983539A-C7D0-4E6C-9FCE-829F9CC3C527}" authorId="{97B599C2-18E8-2FED-4FA8-50E2B0944DDB}" created="2025-07-17T21:17:00.024">
    <pc:sldMkLst xmlns:pc="http://schemas.microsoft.com/office/powerpoint/2013/main/command">
      <pc:docMk/>
      <pc:sldMk cId="3635323554" sldId="488"/>
    </pc:sldMkLst>
    <p188:txBody>
      <a:bodyPr/>
      <a:lstStyle/>
      <a:p>
        <a:r>
          <a:rPr lang="es-ES"/>
          <a:t>OJO disminución presupuesto de emergencia por 3 mil millones.</a:t>
        </a:r>
      </a:p>
    </p188:txBody>
  </p188:cm>
</p188:cmLst>
</file>

<file path=ppt/comments/modernComment_1E9_3070680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2D725F7-DB76-4EAE-92EF-0D838022B6F0}" authorId="{97B599C2-18E8-2FED-4FA8-50E2B0944DDB}" created="2025-07-17T21:21:22.510">
    <pc:sldMkLst xmlns:pc="http://schemas.microsoft.com/office/powerpoint/2013/main/command">
      <pc:docMk/>
      <pc:sldMk cId="812673031" sldId="489"/>
    </pc:sldMkLst>
    <p188:txBody>
      <a:bodyPr/>
      <a:lstStyle/>
      <a:p>
        <a:r>
          <a:rPr lang="es-ES"/>
          <a:t>que pasa con la diferencia en la ejecución entre los ingresos y gastos?</a:t>
        </a:r>
      </a:p>
    </p188:txBody>
  </p188:cm>
  <p188:cm id="{9AD094FB-C97F-474B-B917-EEFBED8EBCCB}" authorId="{97B599C2-18E8-2FED-4FA8-50E2B0944DDB}" created="2025-07-17T21:27:10.590">
    <pc:sldMkLst xmlns:pc="http://schemas.microsoft.com/office/powerpoint/2013/main/command">
      <pc:docMk/>
      <pc:sldMk cId="812673031" sldId="489"/>
    </pc:sldMkLst>
    <p188:txBody>
      <a:bodyPr/>
      <a:lstStyle/>
      <a:p>
        <a:r>
          <a:rPr lang="es-ES"/>
          <a:t>06 Rentas, arriendo casa fiscal.
08 Otros ingresos, multas y devolución de saldos.
12 Recuperación prestamos, recuperación anticipos.
13 Transferencias gastos capital, abono FAR, casinos, aporte fiscal, modernizacion tribu....</a:t>
        </a:r>
      </a:p>
    </p188:txBody>
  </p188:cm>
</p188:cmLst>
</file>

<file path=ppt/comments/modernComment_20F_B4905DD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D30F519-52C4-4415-9A5A-E985834D881A}" authorId="{97B599C2-18E8-2FED-4FA8-50E2B0944DDB}" created="2025-04-17T19:55:02.655">
    <pc:sldMkLst xmlns:pc="http://schemas.microsoft.com/office/powerpoint/2013/main/command">
      <pc:docMk/>
      <pc:sldMk cId="3029360087" sldId="527"/>
    </pc:sldMkLst>
    <p188:txBody>
      <a:bodyPr/>
      <a:lstStyle/>
      <a:p>
        <a:r>
          <a:rPr lang="es-ES"/>
          <a:t>hacer distinción entre publicos y privados.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5-07-17T21:16:26.102" authorId="{97B599C2-18E8-2FED-4FA8-50E2B0944DDB}"/>
          </p223:rxn>
        </p223:reactions>
      </p:ext>
    </p188:extLst>
  </p188:cm>
</p188:cmLst>
</file>

<file path=ppt/comments/modernComment_214_E2D27BA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BDC2D31-B3FF-46D2-9166-84E41968DB60}" authorId="{97B599C2-18E8-2FED-4FA8-50E2B0944DDB}" created="2025-04-17T18:03:02.523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805445036" sldId="532"/>
      <ac:spMk id="13" creationId="{2B7D51CB-272B-C70C-47C1-428E5C0D2476}"/>
    </ac:deMkLst>
    <p188:txBody>
      <a:bodyPr/>
      <a:lstStyle/>
      <a:p>
        <a:r>
          <a:rPr lang="es-ES"/>
          <a:t>Considerar marco incluyendo servicio a la deuda? ojo con porcentaje¡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55854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55854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473A49-994B-4407-83C7-1FA02F6835B6}" type="datetimeFigureOut">
              <a:rPr lang="es-CL" smtClean="0"/>
              <a:t>29-07-2025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10566661"/>
            <a:ext cx="3038475" cy="5585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9" y="10566661"/>
            <a:ext cx="3038475" cy="5585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ACCDB-6077-44B3-82B9-544EB0AC229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572541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-201613" y="833438"/>
            <a:ext cx="7415213" cy="41719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5284470"/>
            <a:ext cx="5608320" cy="5006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69379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59880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a3a867f825_1_6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03200" y="833438"/>
            <a:ext cx="7416800" cy="41719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a3a867f825_1_648:notes"/>
          <p:cNvSpPr txBox="1">
            <a:spLocks noGrp="1"/>
          </p:cNvSpPr>
          <p:nvPr>
            <p:ph type="body" idx="1"/>
          </p:nvPr>
        </p:nvSpPr>
        <p:spPr>
          <a:xfrm>
            <a:off x="701040" y="5284470"/>
            <a:ext cx="5608320" cy="500634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5198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a3a867f825_1_6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a3a867f825_1_64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5324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>
          <a:extLst>
            <a:ext uri="{FF2B5EF4-FFF2-40B4-BE49-F238E27FC236}">
              <a16:creationId xmlns:a16="http://schemas.microsoft.com/office/drawing/2014/main" id="{B59FCF8C-2C6C-70F2-C45E-BA0EEA5EA3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a3a867f825_1_648:notes">
            <a:extLst>
              <a:ext uri="{FF2B5EF4-FFF2-40B4-BE49-F238E27FC236}">
                <a16:creationId xmlns:a16="http://schemas.microsoft.com/office/drawing/2014/main" id="{BC973216-021A-1B6B-A6CB-F6216CF2802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a3a867f825_1_648:notes">
            <a:extLst>
              <a:ext uri="{FF2B5EF4-FFF2-40B4-BE49-F238E27FC236}">
                <a16:creationId xmlns:a16="http://schemas.microsoft.com/office/drawing/2014/main" id="{88872012-BB71-A92D-3D84-8679EC97845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0008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>
          <a:extLst>
            <a:ext uri="{FF2B5EF4-FFF2-40B4-BE49-F238E27FC236}">
              <a16:creationId xmlns:a16="http://schemas.microsoft.com/office/drawing/2014/main" id="{417C8F89-43A6-EB23-C36B-183A634A88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a3a867f825_1_648:notes">
            <a:extLst>
              <a:ext uri="{FF2B5EF4-FFF2-40B4-BE49-F238E27FC236}">
                <a16:creationId xmlns:a16="http://schemas.microsoft.com/office/drawing/2014/main" id="{2CE4DC2A-E299-B2B4-DB49-D949E76DE09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a3a867f825_1_648:notes">
            <a:extLst>
              <a:ext uri="{FF2B5EF4-FFF2-40B4-BE49-F238E27FC236}">
                <a16:creationId xmlns:a16="http://schemas.microsoft.com/office/drawing/2014/main" id="{FB82BA1A-F06C-20EC-C119-AEF37E1EEDF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6285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>
          <a:extLst>
            <a:ext uri="{FF2B5EF4-FFF2-40B4-BE49-F238E27FC236}">
              <a16:creationId xmlns:a16="http://schemas.microsoft.com/office/drawing/2014/main" id="{5EB3A8BA-E2AC-CB66-64B2-9D32B937E3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a3a867f825_1_648:notes">
            <a:extLst>
              <a:ext uri="{FF2B5EF4-FFF2-40B4-BE49-F238E27FC236}">
                <a16:creationId xmlns:a16="http://schemas.microsoft.com/office/drawing/2014/main" id="{8D8B62DE-40CB-AF52-50F0-D1B50DEBC68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a3a867f825_1_648:notes">
            <a:extLst>
              <a:ext uri="{FF2B5EF4-FFF2-40B4-BE49-F238E27FC236}">
                <a16:creationId xmlns:a16="http://schemas.microsoft.com/office/drawing/2014/main" id="{5676674A-A161-9603-C1B7-C85CEE4CBE4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4518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a3a867f825_1_6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a3a867f825_1_64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6112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57203" y="411475"/>
            <a:ext cx="4569001" cy="82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57203" y="1234975"/>
            <a:ext cx="2689200" cy="105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A4B2-34DA-42A6-AAE6-E58641F2C8C8}" type="datetimeFigureOut">
              <a:rPr lang="es-CL" smtClean="0"/>
              <a:t>29-07-2025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3911D-1A18-42B0-BB74-467DFEFC13D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44564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311701" y="445025"/>
            <a:ext cx="852060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11" lvl="0" indent="-317508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1"/>
            </a:lvl1pPr>
            <a:lvl2pPr marL="914422" lvl="1" indent="-304807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35" lvl="2" indent="-304807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46" lvl="3" indent="-304807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57" lvl="4" indent="-304807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68" lvl="5" indent="-304807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81" lvl="6" indent="-304807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92" lvl="7" indent="-304807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903" lvl="8" indent="-304807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11" lvl="0" indent="-317508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1"/>
            </a:lvl1pPr>
            <a:lvl2pPr marL="914422" lvl="1" indent="-304807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35" lvl="2" indent="-304807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46" lvl="3" indent="-304807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57" lvl="4" indent="-304807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68" lvl="5" indent="-304807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81" lvl="6" indent="-304807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92" lvl="7" indent="-304807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903" lvl="8" indent="-304807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48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11" lvl="0" indent="-304807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22" lvl="1" indent="-304807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35" lvl="2" indent="-304807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46" lvl="3" indent="-304807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57" lvl="4" indent="-304807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68" lvl="5" indent="-304807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81" lvl="6" indent="-304807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92" lvl="7" indent="-304807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903" lvl="8" indent="-304807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490249" y="450150"/>
            <a:ext cx="6367801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6" tIns="91426" rIns="91426" bIns="9142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1"/>
          </a:p>
        </p:txBody>
      </p:sp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265501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1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1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1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1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1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1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1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1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1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265501" y="2803076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2"/>
          </p:nvPr>
        </p:nvSpPr>
        <p:spPr>
          <a:xfrm>
            <a:off x="4939503" y="724075"/>
            <a:ext cx="3837001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11" lvl="0" indent="-34290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22" lvl="1" indent="-317508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35" lvl="2" indent="-317508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46" lvl="3" indent="-317508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57" lvl="4" indent="-317508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68" lvl="5" indent="-317508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81" lvl="6" indent="-317508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92" lvl="7" indent="-317508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903" lvl="8" indent="-317508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11" lvl="0" indent="-22860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 hasCustomPrompt="1"/>
          </p:nvPr>
        </p:nvSpPr>
        <p:spPr>
          <a:xfrm>
            <a:off x="311701" y="1106125"/>
            <a:ext cx="8520601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311701" y="3152225"/>
            <a:ext cx="8520601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11" lvl="0" indent="-34290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22" lvl="1" indent="-317508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35" lvl="2" indent="-317508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46" lvl="3" indent="-317508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57" lvl="4" indent="-317508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68" lvl="5" indent="-317508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81" lvl="6" indent="-317508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92" lvl="7" indent="-317508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903" lvl="8" indent="-317508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1" y="445025"/>
            <a:ext cx="852060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1" y="1152475"/>
            <a:ext cx="8520601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Fira Sans"/>
              <a:buChar char="●"/>
              <a:defRPr sz="1800">
                <a:latin typeface="Fira Sans"/>
                <a:ea typeface="Fira Sans"/>
                <a:cs typeface="Fira Sans"/>
                <a:sym typeface="Fira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Fira Sans"/>
              <a:buChar char="○"/>
              <a:defRPr>
                <a:latin typeface="Fira Sans"/>
                <a:ea typeface="Fira Sans"/>
                <a:cs typeface="Fira Sans"/>
                <a:sym typeface="Fira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Fira Sans"/>
              <a:buChar char="■"/>
              <a:defRPr>
                <a:latin typeface="Fira Sans"/>
                <a:ea typeface="Fira Sans"/>
                <a:cs typeface="Fira Sans"/>
                <a:sym typeface="Fira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Fira Sans"/>
              <a:buChar char="●"/>
              <a:defRPr>
                <a:latin typeface="Fira Sans"/>
                <a:ea typeface="Fira Sans"/>
                <a:cs typeface="Fira Sans"/>
                <a:sym typeface="Fira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Fira Sans"/>
              <a:buChar char="○"/>
              <a:defRPr>
                <a:latin typeface="Fira Sans"/>
                <a:ea typeface="Fira Sans"/>
                <a:cs typeface="Fira Sans"/>
                <a:sym typeface="Fira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Fira Sans"/>
              <a:buChar char="■"/>
              <a:defRPr>
                <a:latin typeface="Fira Sans"/>
                <a:ea typeface="Fira Sans"/>
                <a:cs typeface="Fira Sans"/>
                <a:sym typeface="Fira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Fira Sans"/>
              <a:buChar char="●"/>
              <a:defRPr>
                <a:latin typeface="Fira Sans"/>
                <a:ea typeface="Fira Sans"/>
                <a:cs typeface="Fira Sans"/>
                <a:sym typeface="Fira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Fira Sans"/>
              <a:buChar char="○"/>
              <a:defRPr>
                <a:latin typeface="Fira Sans"/>
                <a:ea typeface="Fira Sans"/>
                <a:cs typeface="Fira Sans"/>
                <a:sym typeface="Fira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Fira Sans"/>
              <a:buChar char="■"/>
              <a:defRPr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" userDrawn="1">
          <p15:clr>
            <a:srgbClr val="EA4335"/>
          </p15:clr>
        </p15:guide>
        <p15:guide id="2" pos="5472" userDrawn="1">
          <p15:clr>
            <a:srgbClr val="EA4335"/>
          </p15:clr>
        </p15:guide>
        <p15:guide id="3" orient="horz" pos="259" userDrawn="1">
          <p15:clr>
            <a:srgbClr val="EA4335"/>
          </p15:clr>
        </p15:guide>
        <p15:guide id="4" orient="horz" pos="2981" userDrawn="1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microsoft.com/office/2018/10/relationships/comments" Target="../comments/modernComment_193_8387EAF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Relationship Id="rId5" Type="http://schemas.microsoft.com/office/2018/10/relationships/comments" Target="../comments/modernComment_20F_B4905DD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Relationship Id="rId4" Type="http://schemas.microsoft.com/office/2018/10/relationships/comments" Target="../comments/modernComment_1E4_5053AC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4" Type="http://schemas.microsoft.com/office/2018/10/relationships/comments" Target="../comments/modernComment_1B8_79DB77D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view?r=eyJrIjoiMWJmY2QxYWItMDU3YS00M2JjLWI4YTktY2Q4ZDE3MDJjNTgxIiwidCI6IjA1OGVjYjcyLWFhYzEtNDk1ZC1hOWUyLTkxYjIyMjU1ZDU5OSIsImMiOjR9&amp;embedImagePlaceholder=true&amp;pageName=ReportSection0bd468bb3f55cb5e813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33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BE_A016FF94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view?r=eyJrIjoiMWJmY2QxYWItMDU3YS00M2JjLWI4YTktY2Q4ZDE3MDJjNTgxIiwidCI6IjA1OGVjYjcyLWFhYzEtNDk1ZC1hOWUyLTkxYjIyMjU1ZDU5OSIsImMiOjR9&amp;embedImagePlaceholder=tru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view?r=eyJrIjoiMWJmY2QxYWItMDU3YS00M2JjLWI4YTktY2Q4ZDE3MDJjNTgxIiwidCI6IjA1OGVjYjcyLWFhYzEtNDk1ZC1hOWUyLTkxYjIyMjU1ZDU5OSIsImMiOjR9&amp;embedImagePlaceholder=tru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view?r=eyJrIjoiMWJmY2QxYWItMDU3YS00M2JjLWI4YTktY2Q4ZDE3MDJjNTgxIiwidCI6IjA1OGVjYjcyLWFhYzEtNDk1ZC1hOWUyLTkxYjIyMjU1ZDU5OSIsImMiOjR9&amp;embedImagePlaceholder=tru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jveragua@gorebiobioc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5" Type="http://schemas.microsoft.com/office/2018/10/relationships/comments" Target="../comments/modernComment_214_E2D27BAC.xml"/><Relationship Id="rId4" Type="http://schemas.openxmlformats.org/officeDocument/2006/relationships/hyperlink" Target="https://todossomosclientes.blogspot.com/2017/12/como-pedir-un-aumento-de-sueldo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5" Type="http://schemas.microsoft.com/office/2018/10/relationships/comments" Target="../comments/modernComment_1E8_D8AEA2A2.xml"/><Relationship Id="rId4" Type="http://schemas.openxmlformats.org/officeDocument/2006/relationships/hyperlink" Target="https://todossomosclientes.blogspot.com/2017/12/como-pedir-un-aumento-de-sueldo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5" Type="http://schemas.microsoft.com/office/2018/10/relationships/comments" Target="../comments/modernComment_1E9_3070680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1678781" y="4370787"/>
            <a:ext cx="5840016" cy="642939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s-ES" sz="240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www.goredelosrios.cl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7093747" y="4632919"/>
            <a:ext cx="2027429" cy="49876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L" sz="601" b="1">
                <a:solidFill>
                  <a:schemeClr val="bg1"/>
                </a:solidFill>
                <a:cs typeface="Leelawadee" panose="020B0502040204020203" pitchFamily="34" charset="-34"/>
              </a:rPr>
              <a:t>VALDIVIA, 31 DE JULIO DE 2023</a:t>
            </a:r>
          </a:p>
          <a:p>
            <a:pPr algn="r"/>
            <a:r>
              <a:rPr lang="es-CL" sz="601" b="1">
                <a:solidFill>
                  <a:schemeClr val="bg1"/>
                </a:solidFill>
                <a:cs typeface="Leelawadee" panose="020B0502040204020203" pitchFamily="34" charset="-34"/>
              </a:rPr>
              <a:t>JUAN CARLOS VERAGUA SEGURA</a:t>
            </a:r>
          </a:p>
          <a:p>
            <a:pPr algn="r"/>
            <a:r>
              <a:rPr lang="es-CL" sz="601" b="1">
                <a:solidFill>
                  <a:schemeClr val="bg1"/>
                </a:solidFill>
                <a:cs typeface="Leelawadee" panose="020B0502040204020203" pitchFamily="34" charset="-34"/>
              </a:rPr>
              <a:t>JEFE UNIDAD DE CONTROL Y AUDITORÍA INTERNA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DD79268-DBC5-404D-9DE1-1B00094ABC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819"/>
            <a:ext cx="9144000" cy="51435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733393F-758B-491E-966D-A52DDDE1E0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823" y="152181"/>
            <a:ext cx="791161" cy="1087845"/>
          </a:xfrm>
          <a:prstGeom prst="rect">
            <a:avLst/>
          </a:prstGeom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43DAFC37-C9F5-41D5-A501-6A864EF35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389" y="3047477"/>
            <a:ext cx="6446510" cy="1350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s-ES" sz="40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ea typeface="ヒラギノ角ゴ Pro W3" charset="-128"/>
                <a:cs typeface="Calibri"/>
              </a:rPr>
              <a:t>2° INFORME TRIMESTRAL</a:t>
            </a:r>
            <a:endParaRPr lang="es-ES" sz="4000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/>
              <a:ea typeface="ヒラギノ角ゴ Pro W3" charset="-128"/>
              <a:cs typeface="Calibri"/>
            </a:endParaRPr>
          </a:p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s-ES" sz="27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ea typeface="+mn-ea"/>
                <a:cs typeface="+mn-cs"/>
              </a:rPr>
              <a:t>AVANCE PRESUPUESTARIO 2025</a:t>
            </a:r>
          </a:p>
          <a:p>
            <a:pPr algn="just"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s-ES" sz="10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</a:rPr>
              <a:t>Juan Carlos Veragua Segura</a:t>
            </a:r>
          </a:p>
          <a:p>
            <a:pPr algn="just"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s-ES" sz="10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</a:rPr>
              <a:t>Jefe de Control</a:t>
            </a:r>
          </a:p>
          <a:p>
            <a:pPr algn="just"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s-ES" sz="10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</a:rPr>
              <a:t>Concepción, 29 de julio de 2025</a:t>
            </a:r>
          </a:p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1500" kern="1200" dirty="0">
              <a:solidFill>
                <a:srgbClr val="006C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1500" kern="1200" dirty="0">
              <a:solidFill>
                <a:srgbClr val="006C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1500" kern="1200" dirty="0">
              <a:solidFill>
                <a:srgbClr val="006C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1500" kern="1200" dirty="0">
              <a:solidFill>
                <a:srgbClr val="006C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1500" kern="1200" dirty="0">
              <a:solidFill>
                <a:srgbClr val="006C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2100" b="1" kern="1200" dirty="0">
              <a:solidFill>
                <a:srgbClr val="006C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39907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000"/>
    </mc:Choice>
    <mc:Fallback xmlns="">
      <p:transition advTm="6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1E093263-ED21-3B63-D014-039B8CBD74D9}"/>
              </a:ext>
            </a:extLst>
          </p:cNvPr>
          <p:cNvSpPr/>
          <p:nvPr/>
        </p:nvSpPr>
        <p:spPr>
          <a:xfrm>
            <a:off x="7001469" y="376285"/>
            <a:ext cx="2145081" cy="476331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s-ES"/>
          </a:p>
        </p:txBody>
      </p:sp>
      <p:sp>
        <p:nvSpPr>
          <p:cNvPr id="21" name="Rectángulo 20"/>
          <p:cNvSpPr/>
          <p:nvPr/>
        </p:nvSpPr>
        <p:spPr>
          <a:xfrm>
            <a:off x="4845805" y="915299"/>
            <a:ext cx="4298195" cy="246308"/>
          </a:xfrm>
          <a:prstGeom prst="rect">
            <a:avLst/>
          </a:prstGeom>
          <a:solidFill>
            <a:srgbClr val="7CA8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CL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</a:rPr>
              <a:t>PRESUPUESTO CALCULO SUBDERE (FUENTE GORE) </a:t>
            </a:r>
          </a:p>
        </p:txBody>
      </p:sp>
      <p:sp>
        <p:nvSpPr>
          <p:cNvPr id="62" name="Google Shape;517;p28">
            <a:extLst>
              <a:ext uri="{FF2B5EF4-FFF2-40B4-BE49-F238E27FC236}">
                <a16:creationId xmlns:a16="http://schemas.microsoft.com/office/drawing/2014/main" id="{89CD9A12-980F-4B71-A3C5-4B2028CD1CDC}"/>
              </a:ext>
            </a:extLst>
          </p:cNvPr>
          <p:cNvSpPr txBox="1">
            <a:spLocks/>
          </p:cNvSpPr>
          <p:nvPr/>
        </p:nvSpPr>
        <p:spPr>
          <a:xfrm>
            <a:off x="0" y="4"/>
            <a:ext cx="9144000" cy="36641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6" tIns="91426" rIns="91426" bIns="9142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algn="r"/>
            <a:r>
              <a:rPr lang="es-MX" sz="180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PROGRAMA DE INVERSIÓN REGIONAL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10D4E37-FABD-4422-9085-1468E370AE4E}"/>
              </a:ext>
            </a:extLst>
          </p:cNvPr>
          <p:cNvSpPr txBox="1"/>
          <p:nvPr/>
        </p:nvSpPr>
        <p:spPr>
          <a:xfrm>
            <a:off x="7072999" y="1815564"/>
            <a:ext cx="1937983" cy="230832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CL" sz="1200">
                <a:solidFill>
                  <a:schemeClr val="bg1"/>
                </a:solidFill>
                <a:latin typeface="Bahnschrift"/>
              </a:rPr>
              <a:t>Los subtítulos presupuestarios que no son medidos por SUBDERE para cálculo de cumplimiento de ejecución en los Gobiernos Regionales,  corresponden a recursos que no forman parte de los gastos de inversión, por ejemplo: deuda flotante.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D02A9FE-989F-4712-BC37-8C1813B1BE5D}"/>
              </a:ext>
            </a:extLst>
          </p:cNvPr>
          <p:cNvSpPr txBox="1"/>
          <p:nvPr/>
        </p:nvSpPr>
        <p:spPr>
          <a:xfrm>
            <a:off x="227979" y="4793779"/>
            <a:ext cx="6379380" cy="2006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L" sz="700" b="1">
                <a:solidFill>
                  <a:srgbClr val="666666"/>
                </a:solidFill>
                <a:latin typeface="Trebuchet MS"/>
                <a:ea typeface="+mn-ea"/>
                <a:cs typeface="+mn-cs"/>
              </a:rPr>
              <a:t>Fuente SIGFE: Elaboración propia con </a:t>
            </a:r>
            <a:r>
              <a:rPr lang="es-CL" sz="700" b="1" err="1">
                <a:solidFill>
                  <a:srgbClr val="666666"/>
                </a:solidFill>
                <a:latin typeface="Trebuchet MS"/>
                <a:ea typeface="+mn-ea"/>
                <a:cs typeface="+mn-cs"/>
              </a:rPr>
              <a:t>reportabilidad</a:t>
            </a:r>
            <a:r>
              <a:rPr lang="es-CL" sz="700" b="1">
                <a:solidFill>
                  <a:srgbClr val="666666"/>
                </a:solidFill>
                <a:latin typeface="Trebuchet MS"/>
                <a:ea typeface="+mn-ea"/>
                <a:cs typeface="+mn-cs"/>
              </a:rPr>
              <a:t> SIGFE. (No se considera subtítulo 34 Servicio a la Deuda en la tabla)</a:t>
            </a:r>
            <a:endParaRPr lang="es-CL" sz="700" b="1">
              <a:solidFill>
                <a:srgbClr val="666666"/>
              </a:solidFill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C7E954C-CCBE-E837-7B9F-7A1D022AE280}"/>
              </a:ext>
            </a:extLst>
          </p:cNvPr>
          <p:cNvSpPr txBox="1"/>
          <p:nvPr/>
        </p:nvSpPr>
        <p:spPr>
          <a:xfrm>
            <a:off x="449036" y="0"/>
            <a:ext cx="588644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 dirty="0" err="1">
                <a:solidFill>
                  <a:srgbClr val="7CA800"/>
                </a:solidFill>
              </a:rPr>
              <a:t>Gobierno</a:t>
            </a:r>
            <a:r>
              <a:rPr lang="en-US" sz="1200" b="1" dirty="0">
                <a:solidFill>
                  <a:srgbClr val="7CA800"/>
                </a:solidFill>
              </a:rPr>
              <a:t> Regional del Biobío </a:t>
            </a:r>
            <a:r>
              <a:rPr lang="en-US" sz="1200" dirty="0">
                <a:solidFill>
                  <a:srgbClr val="7CA800"/>
                </a:solidFill>
              </a:rPr>
              <a:t>│</a:t>
            </a:r>
            <a:r>
              <a:rPr lang="en-US" sz="1200" b="1" i="1" dirty="0">
                <a:solidFill>
                  <a:schemeClr val="bg1"/>
                </a:solidFill>
                <a:latin typeface="Times"/>
              </a:rPr>
              <a:t>Unidad de Control</a:t>
            </a:r>
            <a:endParaRPr lang="es-ES" sz="1200" b="1" i="1" dirty="0">
              <a:solidFill>
                <a:schemeClr val="bg1"/>
              </a:solidFill>
              <a:latin typeface="Times"/>
            </a:endParaRPr>
          </a:p>
        </p:txBody>
      </p:sp>
      <p:pic>
        <p:nvPicPr>
          <p:cNvPr id="6" name="Imagen 5" descr="Imagen que contiene Logotipo&#10;&#10;El contenido generado por IA puede ser incorrecto.">
            <a:extLst>
              <a:ext uri="{FF2B5EF4-FFF2-40B4-BE49-F238E27FC236}">
                <a16:creationId xmlns:a16="http://schemas.microsoft.com/office/drawing/2014/main" id="{DF7C5E33-1ED1-90D1-62FE-17937828DF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73" y="378620"/>
            <a:ext cx="1592461" cy="1296590"/>
          </a:xfrm>
          <a:prstGeom prst="rect">
            <a:avLst/>
          </a:prstGeom>
        </p:spPr>
      </p:pic>
      <p:pic>
        <p:nvPicPr>
          <p:cNvPr id="12" name="Imagen 11" descr="Tabla&#10;&#10;El contenido generado por IA puede ser incorrecto.">
            <a:extLst>
              <a:ext uri="{FF2B5EF4-FFF2-40B4-BE49-F238E27FC236}">
                <a16:creationId xmlns:a16="http://schemas.microsoft.com/office/drawing/2014/main" id="{A54D8437-0972-42C2-3A3E-7F161DFA57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12191"/>
            <a:ext cx="7000875" cy="231386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BCA51F3E-AAB8-1313-83D9-5D83759577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2372" y="380406"/>
            <a:ext cx="1612702" cy="131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722806"/>
      </p:ext>
    </p:extLst>
  </p:cSld>
  <p:clrMapOvr>
    <a:masterClrMapping/>
  </p:clrMapOvr>
  <p:extLst>
    <p:ext uri="{6950BFC3-D8DA-4A85-94F7-54DA5524770B}">
      <p188:commentRel xmlns:p188="http://schemas.microsoft.com/office/powerpoint/2018/8/main" xmlns="" r:id="rId6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2D462EB9-3AB8-2E1E-C5E2-2D29E76514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85" b="86890"/>
          <a:stretch/>
        </p:blipFill>
        <p:spPr>
          <a:xfrm>
            <a:off x="0" y="0"/>
            <a:ext cx="9150353" cy="673588"/>
          </a:xfrm>
        </p:spPr>
      </p:pic>
      <p:pic>
        <p:nvPicPr>
          <p:cNvPr id="7" name="Imagen 6" descr="Imagen que contiene Tabla&#10;&#10;El contenido generado por IA puede ser incorrecto.">
            <a:extLst>
              <a:ext uri="{FF2B5EF4-FFF2-40B4-BE49-F238E27FC236}">
                <a16:creationId xmlns:a16="http://schemas.microsoft.com/office/drawing/2014/main" id="{EF04274B-F94F-AE18-D4DE-9558C6F29E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609"/>
            <a:ext cx="9144000" cy="4481080"/>
          </a:xfrm>
          <a:prstGeom prst="rect">
            <a:avLst/>
          </a:prstGeom>
        </p:spPr>
      </p:pic>
      <p:pic>
        <p:nvPicPr>
          <p:cNvPr id="5" name="Imagen 4" descr="Icono&#10;&#10;El contenido generado por IA puede ser incorrecto.">
            <a:extLst>
              <a:ext uri="{FF2B5EF4-FFF2-40B4-BE49-F238E27FC236}">
                <a16:creationId xmlns:a16="http://schemas.microsoft.com/office/drawing/2014/main" id="{F77517E5-A803-9C29-CAD2-E9CB9A53A7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4454" y="2487"/>
            <a:ext cx="867740" cy="85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360087"/>
      </p:ext>
    </p:extLst>
  </p:cSld>
  <p:clrMapOvr>
    <a:masterClrMapping/>
  </p:clrMapOvr>
  <p:extLst>
    <p:ext uri="{6950BFC3-D8DA-4A85-94F7-54DA5524770B}">
      <p188:commentRel xmlns:p188="http://schemas.microsoft.com/office/powerpoint/2018/8/main" xmlns="" r:id="rId5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>
            <a:extLst>
              <a:ext uri="{FF2B5EF4-FFF2-40B4-BE49-F238E27FC236}">
                <a16:creationId xmlns:a16="http://schemas.microsoft.com/office/drawing/2014/main" id="{28779601-6E0D-4D4B-81CE-074D621BC477}"/>
              </a:ext>
            </a:extLst>
          </p:cNvPr>
          <p:cNvSpPr txBox="1"/>
          <p:nvPr/>
        </p:nvSpPr>
        <p:spPr>
          <a:xfrm>
            <a:off x="319668" y="431358"/>
            <a:ext cx="708474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sz="20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Comportamiento Gasto Mensual Programa 02 ($ pesos)</a:t>
            </a:r>
          </a:p>
        </p:txBody>
      </p:sp>
      <p:sp>
        <p:nvSpPr>
          <p:cNvPr id="6" name="Google Shape;517;p28">
            <a:extLst>
              <a:ext uri="{FF2B5EF4-FFF2-40B4-BE49-F238E27FC236}">
                <a16:creationId xmlns:a16="http://schemas.microsoft.com/office/drawing/2014/main" id="{0004AF1B-0F8E-4005-AA21-0E1483D4202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36641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algn="r"/>
            <a:r>
              <a:rPr lang="es-MX"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PROGRAMA DE INVERSIÓN REGIONAL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2350C5D-4F1D-A31A-7DC4-BE2B94FEE0DC}"/>
              </a:ext>
            </a:extLst>
          </p:cNvPr>
          <p:cNvSpPr txBox="1"/>
          <p:nvPr/>
        </p:nvSpPr>
        <p:spPr>
          <a:xfrm>
            <a:off x="449036" y="0"/>
            <a:ext cx="588644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 dirty="0" err="1">
                <a:solidFill>
                  <a:srgbClr val="7CA800"/>
                </a:solidFill>
              </a:rPr>
              <a:t>Gobierno</a:t>
            </a:r>
            <a:r>
              <a:rPr lang="en-US" sz="1200" b="1" dirty="0">
                <a:solidFill>
                  <a:srgbClr val="7CA800"/>
                </a:solidFill>
              </a:rPr>
              <a:t> Regional del Biobío </a:t>
            </a:r>
            <a:r>
              <a:rPr lang="en-US" sz="1200" dirty="0">
                <a:solidFill>
                  <a:srgbClr val="7CA800"/>
                </a:solidFill>
              </a:rPr>
              <a:t>│</a:t>
            </a:r>
            <a:r>
              <a:rPr lang="en-US" sz="1200" b="1" i="1" dirty="0">
                <a:solidFill>
                  <a:schemeClr val="bg1"/>
                </a:solidFill>
                <a:latin typeface="Times"/>
              </a:rPr>
              <a:t>Unidad de Control</a:t>
            </a:r>
            <a:endParaRPr lang="es-ES" sz="1200" b="1" i="1" dirty="0">
              <a:solidFill>
                <a:schemeClr val="bg1"/>
              </a:solidFill>
              <a:latin typeface="Times"/>
            </a:endParaRPr>
          </a:p>
        </p:txBody>
      </p:sp>
      <p:pic>
        <p:nvPicPr>
          <p:cNvPr id="2" name="Imagen 1" descr="Gráfico, Histograma&#10;&#10;El contenido generado por IA puede ser incorrecto.">
            <a:extLst>
              <a:ext uri="{FF2B5EF4-FFF2-40B4-BE49-F238E27FC236}">
                <a16:creationId xmlns:a16="http://schemas.microsoft.com/office/drawing/2014/main" id="{5F5DBD71-4B26-5824-95EA-A4BEE5737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4514"/>
            <a:ext cx="5973962" cy="3211842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1010A446-CEB0-3251-D0F8-8F3CD3B40D4B}"/>
              </a:ext>
            </a:extLst>
          </p:cNvPr>
          <p:cNvSpPr/>
          <p:nvPr/>
        </p:nvSpPr>
        <p:spPr>
          <a:xfrm>
            <a:off x="594" y="3751707"/>
            <a:ext cx="9145956" cy="138789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0F7C5AC-45F2-B9C4-8E15-BA751FD97B76}"/>
              </a:ext>
            </a:extLst>
          </p:cNvPr>
          <p:cNvSpPr txBox="1"/>
          <p:nvPr/>
        </p:nvSpPr>
        <p:spPr>
          <a:xfrm>
            <a:off x="1589" y="4864966"/>
            <a:ext cx="5819904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200" i="1">
                <a:solidFill>
                  <a:schemeClr val="bg1"/>
                </a:solidFill>
                <a:latin typeface="Times New Roman"/>
              </a:rPr>
              <a:t>Fuente: Información Sistema </a:t>
            </a:r>
            <a:r>
              <a:rPr lang="es-ES" sz="1200" i="1" err="1">
                <a:solidFill>
                  <a:schemeClr val="bg1"/>
                </a:solidFill>
                <a:latin typeface="Times New Roman"/>
              </a:rPr>
              <a:t>Sigfe</a:t>
            </a:r>
            <a:r>
              <a:rPr lang="es-ES" sz="1200" i="1">
                <a:solidFill>
                  <a:schemeClr val="bg1"/>
                </a:solidFill>
                <a:latin typeface="Times New Roman"/>
              </a:rPr>
              <a:t>, elaboración propia.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9964227-61FC-7EEF-FBC8-124F186ECB9E}"/>
              </a:ext>
            </a:extLst>
          </p:cNvPr>
          <p:cNvSpPr txBox="1"/>
          <p:nvPr/>
        </p:nvSpPr>
        <p:spPr>
          <a:xfrm>
            <a:off x="134632" y="3753306"/>
            <a:ext cx="8876350" cy="10156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CL" sz="1200" dirty="0">
                <a:solidFill>
                  <a:schemeClr val="bg1"/>
                </a:solidFill>
                <a:latin typeface="Bahnschrift"/>
              </a:rPr>
              <a:t>Para el año 2025 el porcentaje de gasto es de 44.5% en comparación al año 2024, que a la misma fecha era de un 36.6% (no se considera subtitulo 34 servicio a la deuda). El gasto para el primer y segundo trimestre se concentra principalmente en proyectos (63.3%) y activos no financieros (19.5%).  </a:t>
            </a:r>
            <a:endParaRPr lang="es-CL" dirty="0">
              <a:solidFill>
                <a:schemeClr val="bg1"/>
              </a:solidFill>
            </a:endParaRPr>
          </a:p>
          <a:p>
            <a:pPr algn="just"/>
            <a:r>
              <a:rPr lang="es-CL" sz="1200" dirty="0">
                <a:solidFill>
                  <a:schemeClr val="bg1"/>
                </a:solidFill>
                <a:latin typeface="Bahnschrift"/>
              </a:rPr>
              <a:t>Las tipologías que tuvieron mayor porcentaje de incremento en gasto este año, respecto al segundo trimestre del año 2024 corresponden al subsidio Renueva tu micro (M$3.715.510) y las iniciativas de subvenciones (M$2.477.466).</a:t>
            </a:r>
            <a:endParaRPr lang="es-CL" dirty="0">
              <a:solidFill>
                <a:schemeClr val="bg1"/>
              </a:solidFill>
            </a:endParaRPr>
          </a:p>
        </p:txBody>
      </p:sp>
      <p:pic>
        <p:nvPicPr>
          <p:cNvPr id="16" name="Imagen 15" descr="Tabla&#10;&#10;El contenido generado por IA puede ser incorrecto.">
            <a:extLst>
              <a:ext uri="{FF2B5EF4-FFF2-40B4-BE49-F238E27FC236}">
                <a16:creationId xmlns:a16="http://schemas.microsoft.com/office/drawing/2014/main" id="{00F42F3A-9E5D-AEB2-3498-2AD1AEB928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0389" y="913210"/>
            <a:ext cx="3177183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660820"/>
      </p:ext>
    </p:extLst>
  </p:cSld>
  <p:clrMapOvr>
    <a:masterClrMapping/>
  </p:clrMapOvr>
  <p:extLst>
    <p:ext uri="{6950BFC3-D8DA-4A85-94F7-54DA5524770B}">
      <p188:commentRel xmlns:p188="http://schemas.microsoft.com/office/powerpoint/2018/8/main" xmlns="" r:id="rId4"/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79F2A51B-8833-42C2-A202-893ECB977491}"/>
              </a:ext>
            </a:extLst>
          </p:cNvPr>
          <p:cNvSpPr/>
          <p:nvPr/>
        </p:nvSpPr>
        <p:spPr>
          <a:xfrm>
            <a:off x="1349359" y="1458499"/>
            <a:ext cx="2598235" cy="295135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EAD75373-5E4B-412C-A829-89B0037CDF25}"/>
              </a:ext>
            </a:extLst>
          </p:cNvPr>
          <p:cNvSpPr/>
          <p:nvPr/>
        </p:nvSpPr>
        <p:spPr>
          <a:xfrm>
            <a:off x="1925506" y="588703"/>
            <a:ext cx="1464527" cy="1442225"/>
          </a:xfrm>
          <a:prstGeom prst="ellipse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D1352EB-C547-4598-86A7-6A7B8190486E}"/>
              </a:ext>
            </a:extLst>
          </p:cNvPr>
          <p:cNvSpPr txBox="1"/>
          <p:nvPr/>
        </p:nvSpPr>
        <p:spPr>
          <a:xfrm>
            <a:off x="1310545" y="1988647"/>
            <a:ext cx="2598234" cy="26776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s-MX" sz="1200" b="1">
              <a:solidFill>
                <a:schemeClr val="bg1"/>
              </a:solidFill>
              <a:latin typeface="Arial Black"/>
            </a:endParaRPr>
          </a:p>
          <a:p>
            <a:pPr algn="ctr"/>
            <a:r>
              <a:rPr lang="es-CL" sz="1200" b="1">
                <a:solidFill>
                  <a:schemeClr val="bg1"/>
                </a:solidFill>
                <a:latin typeface="Arial Black"/>
              </a:rPr>
              <a:t>Renueva tu colectivo / micro</a:t>
            </a:r>
            <a:endParaRPr lang="en-US" sz="1200">
              <a:solidFill>
                <a:schemeClr val="bg1"/>
              </a:solidFill>
              <a:latin typeface="Arial Black"/>
            </a:endParaRPr>
          </a:p>
          <a:p>
            <a:pPr algn="ctr"/>
            <a:r>
              <a:rPr lang="es-MX" sz="1200" b="1">
                <a:solidFill>
                  <a:schemeClr val="accent6"/>
                </a:solidFill>
                <a:latin typeface="Arial Black"/>
              </a:rPr>
              <a:t>M$3.715.510</a:t>
            </a:r>
            <a:endParaRPr lang="es-MX">
              <a:solidFill>
                <a:schemeClr val="accent6"/>
              </a:solidFill>
            </a:endParaRPr>
          </a:p>
          <a:p>
            <a:pPr algn="ctr"/>
            <a:endParaRPr lang="es-MX" sz="1200" b="1">
              <a:solidFill>
                <a:schemeClr val="accent6"/>
              </a:solidFill>
              <a:latin typeface="Arial Black"/>
            </a:endParaRPr>
          </a:p>
          <a:p>
            <a:pPr algn="ctr"/>
            <a:r>
              <a:rPr lang="es-MX" sz="1200" b="1">
                <a:solidFill>
                  <a:schemeClr val="bg1"/>
                </a:solidFill>
                <a:latin typeface="Arial Black"/>
              </a:rPr>
              <a:t>Subvenciones Sector Privado</a:t>
            </a:r>
          </a:p>
          <a:p>
            <a:pPr algn="ctr"/>
            <a:r>
              <a:rPr lang="es-MX" sz="1200" b="1">
                <a:solidFill>
                  <a:schemeClr val="accent6"/>
                </a:solidFill>
                <a:latin typeface="Arial Black"/>
              </a:rPr>
              <a:t>M$2.406.402</a:t>
            </a:r>
            <a:endParaRPr lang="es-CL">
              <a:solidFill>
                <a:schemeClr val="accent6"/>
              </a:solidFill>
            </a:endParaRPr>
          </a:p>
          <a:p>
            <a:pPr algn="ctr"/>
            <a:endParaRPr lang="es-CL" sz="1200" b="1">
              <a:solidFill>
                <a:schemeClr val="bg1"/>
              </a:solidFill>
              <a:latin typeface="Arial Black"/>
            </a:endParaRPr>
          </a:p>
          <a:p>
            <a:pPr algn="ctr"/>
            <a:r>
              <a:rPr lang="es-CL" sz="1200" b="1">
                <a:solidFill>
                  <a:schemeClr val="bg1"/>
                </a:solidFill>
                <a:latin typeface="Arial Black"/>
              </a:rPr>
              <a:t>Corporación Cultural Teatro Regional del Biobío</a:t>
            </a:r>
          </a:p>
          <a:p>
            <a:pPr algn="ctr"/>
            <a:r>
              <a:rPr lang="es-MX" sz="1200" b="1">
                <a:solidFill>
                  <a:schemeClr val="accent6"/>
                </a:solidFill>
                <a:latin typeface="Arial Black"/>
              </a:rPr>
              <a:t>M</a:t>
            </a:r>
            <a:r>
              <a:rPr lang="es-CL" sz="1200" b="1">
                <a:solidFill>
                  <a:schemeClr val="accent6"/>
                </a:solidFill>
                <a:latin typeface="Arial Black"/>
              </a:rPr>
              <a:t>$2.400.000</a:t>
            </a:r>
          </a:p>
          <a:p>
            <a:pPr algn="ctr"/>
            <a:endParaRPr lang="es-CL" sz="1200" b="1">
              <a:solidFill>
                <a:schemeClr val="accent6"/>
              </a:solidFill>
              <a:latin typeface="Arial Black"/>
            </a:endParaRPr>
          </a:p>
          <a:p>
            <a:pPr algn="ctr"/>
            <a:endParaRPr lang="es-MX" sz="1200" b="1">
              <a:solidFill>
                <a:schemeClr val="accent6"/>
              </a:solidFill>
              <a:latin typeface="Arial Black" panose="020B0A04020102020204" pitchFamily="34" charset="0"/>
            </a:endParaRPr>
          </a:p>
          <a:p>
            <a:pPr algn="ctr"/>
            <a:endParaRPr lang="es-CL" sz="1200" b="1">
              <a:solidFill>
                <a:schemeClr val="accent6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3B8DE333-01EC-4DCF-B2AF-DF6BE02C4CCC}"/>
              </a:ext>
            </a:extLst>
          </p:cNvPr>
          <p:cNvSpPr/>
          <p:nvPr/>
        </p:nvSpPr>
        <p:spPr>
          <a:xfrm>
            <a:off x="1707351" y="4409855"/>
            <a:ext cx="1882247" cy="400110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s-ES" sz="2000" b="0" cap="none" spc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/>
              </a:rPr>
              <a:t>Subtítulo </a:t>
            </a:r>
            <a:r>
              <a:rPr lang="es-ES" sz="200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/>
              </a:rPr>
              <a:t>24</a:t>
            </a:r>
            <a:endParaRPr lang="es-ES" sz="2000" b="0" cap="none" spc="0">
              <a:ln w="0"/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B43D4987-C37E-4852-8BEF-0688688C510C}"/>
              </a:ext>
            </a:extLst>
          </p:cNvPr>
          <p:cNvSpPr/>
          <p:nvPr/>
        </p:nvSpPr>
        <p:spPr>
          <a:xfrm>
            <a:off x="5036367" y="1458499"/>
            <a:ext cx="2598235" cy="295135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CDFA0863-F97F-4786-A487-0A6FAA31A451}"/>
              </a:ext>
            </a:extLst>
          </p:cNvPr>
          <p:cNvSpPr/>
          <p:nvPr/>
        </p:nvSpPr>
        <p:spPr>
          <a:xfrm>
            <a:off x="5612514" y="588703"/>
            <a:ext cx="1464527" cy="1442225"/>
          </a:xfrm>
          <a:prstGeom prst="ellipse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21635662-04CB-4A35-B252-B37847BB735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078" r="7078"/>
          <a:stretch>
            <a:fillRect/>
          </a:stretch>
        </p:blipFill>
        <p:spPr>
          <a:xfrm>
            <a:off x="5493771" y="562421"/>
            <a:ext cx="1724723" cy="13281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6AB3F2CB-78A3-48AF-B7C5-9AF4DFD932CD}"/>
              </a:ext>
            </a:extLst>
          </p:cNvPr>
          <p:cNvSpPr txBox="1"/>
          <p:nvPr/>
        </p:nvSpPr>
        <p:spPr>
          <a:xfrm>
            <a:off x="4997552" y="1944924"/>
            <a:ext cx="2598234" cy="249299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MX" sz="1200" b="1">
                <a:solidFill>
                  <a:schemeClr val="bg1"/>
                </a:solidFill>
                <a:latin typeface="Arial Black"/>
              </a:rPr>
              <a:t>Reposición 5 vehículos transporte escolar Cabrero </a:t>
            </a:r>
            <a:endParaRPr lang="es-CL" sz="1200" b="1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es-MX" sz="1200" b="1">
                <a:solidFill>
                  <a:schemeClr val="accent6"/>
                </a:solidFill>
                <a:latin typeface="Arial Black"/>
              </a:rPr>
              <a:t>M</a:t>
            </a:r>
            <a:r>
              <a:rPr lang="es-CL" sz="1200" b="1">
                <a:solidFill>
                  <a:schemeClr val="accent6"/>
                </a:solidFill>
                <a:latin typeface="Arial Black"/>
              </a:rPr>
              <a:t>$556.325</a:t>
            </a:r>
            <a:endParaRPr lang="es-CL" sz="1200" b="1">
              <a:solidFill>
                <a:schemeClr val="accent6"/>
              </a:solidFill>
              <a:latin typeface="Arial Black" panose="020B0A04020102020204" pitchFamily="34" charset="0"/>
            </a:endParaRPr>
          </a:p>
          <a:p>
            <a:pPr algn="ctr"/>
            <a:endParaRPr lang="es-CL" sz="1200" b="1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es-MX" sz="1200" b="1">
                <a:solidFill>
                  <a:schemeClr val="bg1"/>
                </a:solidFill>
                <a:latin typeface="Arial Black"/>
              </a:rPr>
              <a:t>Reposición y Adquisición Camiones Recolectores Los Álamos</a:t>
            </a:r>
          </a:p>
          <a:p>
            <a:pPr algn="ctr"/>
            <a:r>
              <a:rPr lang="es-MX" sz="1200" b="1">
                <a:solidFill>
                  <a:schemeClr val="accent6"/>
                </a:solidFill>
                <a:latin typeface="Arial Black"/>
              </a:rPr>
              <a:t>M$544.782</a:t>
            </a:r>
            <a:endParaRPr lang="es-MX" sz="1200" b="1">
              <a:solidFill>
                <a:schemeClr val="accent6"/>
              </a:solidFill>
              <a:latin typeface="Arial Black" panose="020B0A04020102020204" pitchFamily="34" charset="0"/>
            </a:endParaRPr>
          </a:p>
          <a:p>
            <a:pPr algn="ctr"/>
            <a:endParaRPr lang="es-CL" sz="1200" b="1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es-MX" sz="1200" b="1">
                <a:solidFill>
                  <a:schemeClr val="bg1"/>
                </a:solidFill>
                <a:latin typeface="Arial Black"/>
              </a:rPr>
              <a:t>Reposición Vehículos y Maquinarias Conservación Vial Los </a:t>
            </a:r>
            <a:r>
              <a:rPr lang="es-MX" sz="1200" b="1" err="1">
                <a:solidFill>
                  <a:schemeClr val="bg1"/>
                </a:solidFill>
                <a:latin typeface="Arial Black"/>
              </a:rPr>
              <a:t>Angeles</a:t>
            </a:r>
            <a:endParaRPr lang="es-MX" sz="1200" b="1" err="1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es-MX" sz="1200" b="1">
                <a:solidFill>
                  <a:schemeClr val="accent6"/>
                </a:solidFill>
                <a:latin typeface="Arial Black"/>
              </a:rPr>
              <a:t>M$461.720</a:t>
            </a:r>
            <a:endParaRPr lang="es-CL" sz="1200" b="1">
              <a:solidFill>
                <a:schemeClr val="accent6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FE620AB-B064-4F60-BDE2-112F72743050}"/>
              </a:ext>
            </a:extLst>
          </p:cNvPr>
          <p:cNvSpPr/>
          <p:nvPr/>
        </p:nvSpPr>
        <p:spPr>
          <a:xfrm>
            <a:off x="5394360" y="4409855"/>
            <a:ext cx="188224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0" cap="none" spc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Subtítulo 29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98B4DCE4-B204-40B0-819C-23747F017C9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859" r="5859"/>
          <a:stretch>
            <a:fillRect/>
          </a:stretch>
        </p:blipFill>
        <p:spPr>
          <a:xfrm>
            <a:off x="1786112" y="501707"/>
            <a:ext cx="1724723" cy="14652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CuadroTexto 11">
            <a:extLst>
              <a:ext uri="{FF2B5EF4-FFF2-40B4-BE49-F238E27FC236}">
                <a16:creationId xmlns:a16="http://schemas.microsoft.com/office/drawing/2014/main" id="{B5942F1E-408E-4D81-AB03-BBC46319F1AD}"/>
              </a:ext>
            </a:extLst>
          </p:cNvPr>
          <p:cNvSpPr txBox="1"/>
          <p:nvPr/>
        </p:nvSpPr>
        <p:spPr>
          <a:xfrm>
            <a:off x="262518" y="108686"/>
            <a:ext cx="9117727" cy="37133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2513013" algn="l"/>
              </a:tabLst>
            </a:pPr>
            <a:r>
              <a:rPr lang="es-CL" sz="1600">
                <a:solidFill>
                  <a:srgbClr val="FFFF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Gasto Devengado Tercer Trimestre│ Principales Iniciativas por Subtítulo</a:t>
            </a:r>
          </a:p>
        </p:txBody>
      </p:sp>
      <p:sp>
        <p:nvSpPr>
          <p:cNvPr id="3" name="Google Shape;517;p28">
            <a:extLst>
              <a:ext uri="{FF2B5EF4-FFF2-40B4-BE49-F238E27FC236}">
                <a16:creationId xmlns:a16="http://schemas.microsoft.com/office/drawing/2014/main" id="{CB4A08DD-8D7E-C4F7-C663-E7D42F30B303}"/>
              </a:ext>
            </a:extLst>
          </p:cNvPr>
          <p:cNvSpPr txBox="1">
            <a:spLocks/>
          </p:cNvSpPr>
          <p:nvPr/>
        </p:nvSpPr>
        <p:spPr>
          <a:xfrm>
            <a:off x="0" y="3"/>
            <a:ext cx="9144000" cy="45567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6" tIns="91426" rIns="91426" bIns="9142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algn="r"/>
            <a:r>
              <a:rPr lang="es-MX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PROGRAMA DE INVERSIÓN REGIONAL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F9FE4B3-E41B-2F9C-AE13-93E791298786}"/>
              </a:ext>
            </a:extLst>
          </p:cNvPr>
          <p:cNvSpPr txBox="1"/>
          <p:nvPr/>
        </p:nvSpPr>
        <p:spPr>
          <a:xfrm>
            <a:off x="449036" y="0"/>
            <a:ext cx="588644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 dirty="0" err="1">
                <a:solidFill>
                  <a:srgbClr val="7CA800"/>
                </a:solidFill>
              </a:rPr>
              <a:t>Gobierno</a:t>
            </a:r>
            <a:r>
              <a:rPr lang="en-US" sz="1200" b="1" dirty="0">
                <a:solidFill>
                  <a:srgbClr val="7CA800"/>
                </a:solidFill>
              </a:rPr>
              <a:t> Regional del Biobío </a:t>
            </a:r>
            <a:r>
              <a:rPr lang="en-US" sz="1200" dirty="0">
                <a:solidFill>
                  <a:srgbClr val="7CA800"/>
                </a:solidFill>
              </a:rPr>
              <a:t>│</a:t>
            </a:r>
            <a:r>
              <a:rPr lang="en-US" sz="1200" b="1" i="1" dirty="0">
                <a:solidFill>
                  <a:schemeClr val="bg1"/>
                </a:solidFill>
                <a:latin typeface="Times"/>
              </a:rPr>
              <a:t>Unidad de Control</a:t>
            </a:r>
            <a:endParaRPr lang="es-ES" sz="1200" b="1" i="1" dirty="0">
              <a:solidFill>
                <a:schemeClr val="bg1"/>
              </a:solidFill>
              <a:latin typeface="Times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C5C513D-A253-46AB-B725-18AFC6AC104B}"/>
              </a:ext>
            </a:extLst>
          </p:cNvPr>
          <p:cNvSpPr txBox="1"/>
          <p:nvPr/>
        </p:nvSpPr>
        <p:spPr>
          <a:xfrm>
            <a:off x="449036" y="4761826"/>
            <a:ext cx="59458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00" dirty="0"/>
              <a:t>Nota: Se consideran las principales iniciativas o programas devengadas durante el segundo trimestre.</a:t>
            </a:r>
            <a:endParaRPr lang="es-CL" sz="1000" dirty="0"/>
          </a:p>
        </p:txBody>
      </p:sp>
    </p:spTree>
    <p:extLst>
      <p:ext uri="{BB962C8B-B14F-4D97-AF65-F5344CB8AC3E}">
        <p14:creationId xmlns:p14="http://schemas.microsoft.com/office/powerpoint/2010/main" val="2044426196"/>
      </p:ext>
    </p:extLst>
  </p:cSld>
  <p:clrMapOvr>
    <a:masterClrMapping/>
  </p:clrMapOvr>
  <p:extLst>
    <p:ext uri="{6950BFC3-D8DA-4A85-94F7-54DA5524770B}">
      <p188:commentRel xmlns:p188="http://schemas.microsoft.com/office/powerpoint/2018/8/main" xmlns="" r:id="rId4"/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47EF3D-CB92-7F04-A2BD-1BD61C8827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DF6DF0DB-4257-03F9-1A1A-31D87648C419}"/>
              </a:ext>
            </a:extLst>
          </p:cNvPr>
          <p:cNvSpPr/>
          <p:nvPr/>
        </p:nvSpPr>
        <p:spPr>
          <a:xfrm>
            <a:off x="1119043" y="1385102"/>
            <a:ext cx="2803617" cy="294242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99347B90-6B51-C0B3-8518-D7E727E3C30B}"/>
              </a:ext>
            </a:extLst>
          </p:cNvPr>
          <p:cNvSpPr/>
          <p:nvPr/>
        </p:nvSpPr>
        <p:spPr>
          <a:xfrm>
            <a:off x="1802346" y="506377"/>
            <a:ext cx="1464527" cy="1442225"/>
          </a:xfrm>
          <a:prstGeom prst="ellipse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67F46E13-4290-262F-6AA7-054CC2A6003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741" r="6741"/>
          <a:stretch>
            <a:fillRect/>
          </a:stretch>
        </p:blipFill>
        <p:spPr>
          <a:xfrm>
            <a:off x="1662953" y="534436"/>
            <a:ext cx="1724723" cy="13281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08A71BDC-7E49-9B02-844E-4C2044439CAB}"/>
              </a:ext>
            </a:extLst>
          </p:cNvPr>
          <p:cNvSpPr txBox="1"/>
          <p:nvPr/>
        </p:nvSpPr>
        <p:spPr>
          <a:xfrm>
            <a:off x="1115947" y="1862598"/>
            <a:ext cx="2803616" cy="249299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MX" sz="1200" b="1">
                <a:solidFill>
                  <a:schemeClr val="bg1"/>
                </a:solidFill>
                <a:latin typeface="Arial Black"/>
              </a:rPr>
              <a:t>Mejoramiento Gestión Transito R160 Puente </a:t>
            </a:r>
            <a:r>
              <a:rPr lang="es-MX" sz="1200" b="1" err="1">
                <a:solidFill>
                  <a:schemeClr val="bg1"/>
                </a:solidFill>
                <a:latin typeface="Arial Black"/>
              </a:rPr>
              <a:t>Llacolén</a:t>
            </a:r>
            <a:r>
              <a:rPr lang="es-MX" sz="1200" b="1">
                <a:solidFill>
                  <a:schemeClr val="bg1"/>
                </a:solidFill>
                <a:latin typeface="Arial Black"/>
              </a:rPr>
              <a:t>  </a:t>
            </a:r>
            <a:r>
              <a:rPr lang="es-MX" sz="1200" b="1">
                <a:solidFill>
                  <a:schemeClr val="accent6"/>
                </a:solidFill>
                <a:latin typeface="Arial Black"/>
              </a:rPr>
              <a:t>M</a:t>
            </a:r>
            <a:r>
              <a:rPr lang="es-CL" sz="1200" b="1">
                <a:solidFill>
                  <a:schemeClr val="accent6"/>
                </a:solidFill>
                <a:latin typeface="Arial Black"/>
              </a:rPr>
              <a:t>$3.621.865</a:t>
            </a:r>
            <a:endParaRPr lang="es-CL" sz="1200" b="1">
              <a:solidFill>
                <a:schemeClr val="accent6"/>
              </a:solidFill>
              <a:latin typeface="Arial Black" panose="020B0A04020102020204" pitchFamily="34" charset="0"/>
            </a:endParaRPr>
          </a:p>
          <a:p>
            <a:pPr algn="ctr"/>
            <a:endParaRPr lang="es-CL" sz="1200" b="1">
              <a:solidFill>
                <a:schemeClr val="accent6"/>
              </a:solidFill>
              <a:latin typeface="Arial Black" panose="020B0A04020102020204" pitchFamily="34" charset="0"/>
            </a:endParaRPr>
          </a:p>
          <a:p>
            <a:pPr algn="ctr"/>
            <a:r>
              <a:rPr lang="es-MX" sz="1200" b="1">
                <a:solidFill>
                  <a:schemeClr val="bg1"/>
                </a:solidFill>
                <a:latin typeface="Arial Black"/>
              </a:rPr>
              <a:t>Construcción Corredor </a:t>
            </a:r>
            <a:r>
              <a:rPr lang="es-MX" sz="1200" b="1" err="1">
                <a:solidFill>
                  <a:schemeClr val="bg1"/>
                </a:solidFill>
                <a:latin typeface="Arial Black"/>
              </a:rPr>
              <a:t>Transp</a:t>
            </a:r>
            <a:r>
              <a:rPr lang="es-MX" sz="1200" b="1">
                <a:solidFill>
                  <a:schemeClr val="bg1"/>
                </a:solidFill>
                <a:latin typeface="Arial Black"/>
              </a:rPr>
              <a:t>. Público Colón</a:t>
            </a:r>
            <a:endParaRPr lang="es-MX" sz="1200" b="1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es-MX" sz="1200" b="1">
                <a:solidFill>
                  <a:schemeClr val="accent6"/>
                </a:solidFill>
                <a:latin typeface="Arial Black"/>
              </a:rPr>
              <a:t>M$1.737.130</a:t>
            </a:r>
            <a:endParaRPr lang="es-CL"/>
          </a:p>
          <a:p>
            <a:pPr algn="ctr"/>
            <a:endParaRPr lang="es-CL" sz="1200" b="1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es-MX" sz="1200" b="1">
                <a:solidFill>
                  <a:schemeClr val="bg1"/>
                </a:solidFill>
                <a:latin typeface="Arial Black"/>
              </a:rPr>
              <a:t>Reposición Alumbrado Publico Casco Urbano Hualpén</a:t>
            </a:r>
            <a:endParaRPr lang="es-MX" sz="1200">
              <a:solidFill>
                <a:schemeClr val="bg1"/>
              </a:solidFill>
              <a:latin typeface="Arial Black"/>
            </a:endParaRPr>
          </a:p>
          <a:p>
            <a:pPr algn="ctr"/>
            <a:r>
              <a:rPr lang="es-MX" sz="1200" b="1">
                <a:solidFill>
                  <a:schemeClr val="accent6"/>
                </a:solidFill>
                <a:latin typeface="Arial Black"/>
              </a:rPr>
              <a:t>M$1.000.000</a:t>
            </a:r>
            <a:endParaRPr lang="es-MX">
              <a:solidFill>
                <a:schemeClr val="accent6"/>
              </a:solidFill>
            </a:endParaRPr>
          </a:p>
          <a:p>
            <a:pPr algn="ctr"/>
            <a:endParaRPr lang="es-CL" sz="1200" b="1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es-MX" sz="1200" b="1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4E8C2553-00F7-A400-24E7-CED62CB866CB}"/>
              </a:ext>
            </a:extLst>
          </p:cNvPr>
          <p:cNvSpPr/>
          <p:nvPr/>
        </p:nvSpPr>
        <p:spPr>
          <a:xfrm>
            <a:off x="1584192" y="4327529"/>
            <a:ext cx="1882246" cy="400110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s-ES" sz="2000" b="0" cap="none" spc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/>
              </a:rPr>
              <a:t>Subtítulo </a:t>
            </a:r>
            <a:r>
              <a:rPr lang="es-ES" sz="200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/>
              </a:rPr>
              <a:t>31</a:t>
            </a:r>
            <a:endParaRPr lang="es-ES" sz="2000" b="0" cap="none" spc="0">
              <a:ln w="0"/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B16B8B7F-11FC-EFC5-50D2-604319E7A0D0}"/>
              </a:ext>
            </a:extLst>
          </p:cNvPr>
          <p:cNvSpPr/>
          <p:nvPr/>
        </p:nvSpPr>
        <p:spPr>
          <a:xfrm>
            <a:off x="5183515" y="1389764"/>
            <a:ext cx="2598235" cy="295135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365FFC36-7D8B-F07E-B7A5-5EC42ECE1705}"/>
              </a:ext>
            </a:extLst>
          </p:cNvPr>
          <p:cNvSpPr/>
          <p:nvPr/>
        </p:nvSpPr>
        <p:spPr>
          <a:xfrm>
            <a:off x="5759662" y="519968"/>
            <a:ext cx="1464527" cy="1442225"/>
          </a:xfrm>
          <a:prstGeom prst="ellipse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E7ADF6B5-F8DC-6127-3F06-71BAE33F603D}"/>
              </a:ext>
            </a:extLst>
          </p:cNvPr>
          <p:cNvSpPr txBox="1"/>
          <p:nvPr/>
        </p:nvSpPr>
        <p:spPr>
          <a:xfrm>
            <a:off x="5202098" y="1895946"/>
            <a:ext cx="2598234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MX" sz="1200" b="1">
                <a:solidFill>
                  <a:schemeClr val="bg1"/>
                </a:solidFill>
                <a:latin typeface="Arial Black"/>
              </a:rPr>
              <a:t>Construcción Casetas Sanitarias Rafael Tomé</a:t>
            </a:r>
          </a:p>
          <a:p>
            <a:pPr algn="ctr"/>
            <a:r>
              <a:rPr lang="es-MX" sz="1200" b="1">
                <a:solidFill>
                  <a:schemeClr val="accent6"/>
                </a:solidFill>
                <a:latin typeface="Arial Black"/>
              </a:rPr>
              <a:t>M$1.095.720</a:t>
            </a:r>
            <a:endParaRPr lang="es-MX" sz="1200" b="1">
              <a:solidFill>
                <a:schemeClr val="accent6"/>
              </a:solidFill>
              <a:latin typeface="Arial Black" panose="020B0A04020102020204" pitchFamily="34" charset="0"/>
            </a:endParaRPr>
          </a:p>
          <a:p>
            <a:pPr algn="ctr"/>
            <a:endParaRPr lang="es-MX" sz="1200" b="1">
              <a:solidFill>
                <a:schemeClr val="accent6"/>
              </a:solidFill>
              <a:latin typeface="Arial Black" panose="020B0A04020102020204" pitchFamily="34" charset="0"/>
            </a:endParaRPr>
          </a:p>
          <a:p>
            <a:pPr algn="ctr"/>
            <a:r>
              <a:rPr lang="es-MX" sz="1200" b="1">
                <a:solidFill>
                  <a:schemeClr val="bg1"/>
                </a:solidFill>
                <a:latin typeface="Arial Black"/>
              </a:rPr>
              <a:t>Construcción Parque </a:t>
            </a:r>
            <a:r>
              <a:rPr lang="es-MX" sz="1200" b="1" err="1">
                <a:solidFill>
                  <a:schemeClr val="bg1"/>
                </a:solidFill>
                <a:latin typeface="Arial Black"/>
              </a:rPr>
              <a:t>Caponni</a:t>
            </a:r>
            <a:r>
              <a:rPr lang="es-MX" sz="1200" b="1">
                <a:solidFill>
                  <a:schemeClr val="bg1"/>
                </a:solidFill>
                <a:latin typeface="Arial Black"/>
              </a:rPr>
              <a:t> Segunda Etapa Laja</a:t>
            </a:r>
            <a:endParaRPr lang="es-MX">
              <a:solidFill>
                <a:schemeClr val="bg1"/>
              </a:solidFill>
            </a:endParaRPr>
          </a:p>
          <a:p>
            <a:pPr algn="ctr"/>
            <a:r>
              <a:rPr lang="es-MX" sz="1200" b="1">
                <a:solidFill>
                  <a:schemeClr val="accent6"/>
                </a:solidFill>
                <a:latin typeface="Arial Black"/>
              </a:rPr>
              <a:t>M$860.441</a:t>
            </a:r>
            <a:endParaRPr lang="es-MX">
              <a:solidFill>
                <a:schemeClr val="accent6"/>
              </a:solidFill>
            </a:endParaRPr>
          </a:p>
          <a:p>
            <a:pPr algn="ctr"/>
            <a:endParaRPr lang="es-MX" sz="1200" b="1">
              <a:solidFill>
                <a:srgbClr val="E9C46A"/>
              </a:solidFill>
              <a:latin typeface="Arial Black" panose="020B0A04020102020204" pitchFamily="34" charset="0"/>
            </a:endParaRPr>
          </a:p>
          <a:p>
            <a:pPr algn="ctr"/>
            <a:r>
              <a:rPr lang="es-CL" sz="1200" b="1">
                <a:solidFill>
                  <a:schemeClr val="bg1"/>
                </a:solidFill>
                <a:latin typeface="Arial Black"/>
              </a:rPr>
              <a:t>Construcción Sistema Agua Potable Los Lirios Santa Barbara</a:t>
            </a:r>
          </a:p>
          <a:p>
            <a:pPr algn="ctr"/>
            <a:r>
              <a:rPr lang="es-MX" sz="1200" b="1">
                <a:solidFill>
                  <a:schemeClr val="accent6"/>
                </a:solidFill>
                <a:latin typeface="Arial Black"/>
              </a:rPr>
              <a:t>M</a:t>
            </a:r>
            <a:r>
              <a:rPr lang="es-CL" sz="1200" b="1">
                <a:solidFill>
                  <a:schemeClr val="accent6"/>
                </a:solidFill>
                <a:latin typeface="Arial Black"/>
              </a:rPr>
              <a:t>$620.882</a:t>
            </a:r>
            <a:endParaRPr lang="es-MX">
              <a:solidFill>
                <a:schemeClr val="accent6"/>
              </a:solidFill>
              <a:latin typeface="Arial Black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B25E923B-998B-0265-D0CC-41C42E683C7C}"/>
              </a:ext>
            </a:extLst>
          </p:cNvPr>
          <p:cNvSpPr/>
          <p:nvPr/>
        </p:nvSpPr>
        <p:spPr>
          <a:xfrm>
            <a:off x="5541508" y="4341120"/>
            <a:ext cx="188224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0" cap="none" spc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Subtítulo 33</a:t>
            </a:r>
          </a:p>
        </p:txBody>
      </p:sp>
      <p:sp>
        <p:nvSpPr>
          <p:cNvPr id="21" name="CuadroTexto 11">
            <a:extLst>
              <a:ext uri="{FF2B5EF4-FFF2-40B4-BE49-F238E27FC236}">
                <a16:creationId xmlns:a16="http://schemas.microsoft.com/office/drawing/2014/main" id="{53564843-CA62-9205-F3AD-8EEC14B2D2F1}"/>
              </a:ext>
            </a:extLst>
          </p:cNvPr>
          <p:cNvSpPr txBox="1"/>
          <p:nvPr/>
        </p:nvSpPr>
        <p:spPr>
          <a:xfrm>
            <a:off x="262518" y="108686"/>
            <a:ext cx="9117727" cy="37133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2513013" algn="l"/>
              </a:tabLst>
            </a:pPr>
            <a:r>
              <a:rPr lang="es-CL" sz="1600">
                <a:solidFill>
                  <a:srgbClr val="FFFF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Gasto Devengado Tercer Trimestre│ Principales Iniciativas por Subtítulo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244E42D-6AA5-0834-8B4D-9F48BE699A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2343" y="480020"/>
            <a:ext cx="1662545" cy="14159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Google Shape;517;p28">
            <a:extLst>
              <a:ext uri="{FF2B5EF4-FFF2-40B4-BE49-F238E27FC236}">
                <a16:creationId xmlns:a16="http://schemas.microsoft.com/office/drawing/2014/main" id="{8AF10898-DCC7-2FA4-FB73-A15728B80A3D}"/>
              </a:ext>
            </a:extLst>
          </p:cNvPr>
          <p:cNvSpPr txBox="1">
            <a:spLocks/>
          </p:cNvSpPr>
          <p:nvPr/>
        </p:nvSpPr>
        <p:spPr>
          <a:xfrm>
            <a:off x="0" y="3"/>
            <a:ext cx="9144000" cy="45567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6" tIns="91426" rIns="91426" bIns="9142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algn="r"/>
            <a:r>
              <a:rPr lang="es-MX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PROGRAMA DE INVERSIÓN REGIONAL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462146B-38D9-11FE-4B80-BCF5908CEA4C}"/>
              </a:ext>
            </a:extLst>
          </p:cNvPr>
          <p:cNvSpPr txBox="1"/>
          <p:nvPr/>
        </p:nvSpPr>
        <p:spPr>
          <a:xfrm>
            <a:off x="449036" y="0"/>
            <a:ext cx="588644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 dirty="0" err="1">
                <a:solidFill>
                  <a:srgbClr val="7CA800"/>
                </a:solidFill>
              </a:rPr>
              <a:t>Gobierno</a:t>
            </a:r>
            <a:r>
              <a:rPr lang="en-US" sz="1200" b="1" dirty="0">
                <a:solidFill>
                  <a:srgbClr val="7CA800"/>
                </a:solidFill>
              </a:rPr>
              <a:t> Regional del Biobío </a:t>
            </a:r>
            <a:r>
              <a:rPr lang="en-US" sz="1200" dirty="0">
                <a:solidFill>
                  <a:srgbClr val="7CA800"/>
                </a:solidFill>
              </a:rPr>
              <a:t>│</a:t>
            </a:r>
            <a:r>
              <a:rPr lang="en-US" sz="1200" b="1" i="1" dirty="0">
                <a:solidFill>
                  <a:schemeClr val="bg1"/>
                </a:solidFill>
                <a:latin typeface="Times"/>
              </a:rPr>
              <a:t>Unidad de Control</a:t>
            </a:r>
            <a:endParaRPr lang="es-ES" sz="1200" b="1" i="1" dirty="0">
              <a:solidFill>
                <a:schemeClr val="bg1"/>
              </a:solidFill>
              <a:latin typeface="Times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313F144-B220-4149-B959-D0B34FED7E40}"/>
              </a:ext>
            </a:extLst>
          </p:cNvPr>
          <p:cNvSpPr txBox="1"/>
          <p:nvPr/>
        </p:nvSpPr>
        <p:spPr>
          <a:xfrm>
            <a:off x="449036" y="4693413"/>
            <a:ext cx="59458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00" dirty="0"/>
              <a:t>Nota: Se consideran las principales iniciativas o programas devengadas durante el segundo trimestre.</a:t>
            </a:r>
            <a:endParaRPr lang="es-CL" sz="1000" dirty="0"/>
          </a:p>
        </p:txBody>
      </p:sp>
    </p:spTree>
    <p:extLst>
      <p:ext uri="{BB962C8B-B14F-4D97-AF65-F5344CB8AC3E}">
        <p14:creationId xmlns:p14="http://schemas.microsoft.com/office/powerpoint/2010/main" val="2874679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DFB06D98-5296-4190-9FCB-52153E6D7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22"/>
            <a:ext cx="9144000" cy="5143500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68C156EA-539B-424C-A734-8CBC98EE6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761" y="2810107"/>
            <a:ext cx="4924939" cy="1797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s-ES" sz="27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ea typeface="ヒラギノ角ゴ Pro W3" charset="-128"/>
                <a:cs typeface="Calibri"/>
              </a:rPr>
              <a:t>Análisis Gasto</a:t>
            </a:r>
          </a:p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s-ES" sz="27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ea typeface="ヒラギノ角ゴ Pro W3" charset="-128"/>
                <a:cs typeface="Calibri"/>
              </a:rPr>
              <a:t>Presupuesto de Inversión Regional</a:t>
            </a:r>
          </a:p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s-ES" sz="27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ea typeface="ヒラギノ角ゴ Pro W3" charset="-128"/>
                <a:cs typeface="Calibri"/>
              </a:rPr>
              <a:t>Tipología, Territorios y Sector Económico</a:t>
            </a:r>
            <a:endParaRPr lang="es-ES" sz="2700" b="1" kern="12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/>
              <a:ea typeface="+mn-ea"/>
              <a:cs typeface="Calibri"/>
            </a:endParaRPr>
          </a:p>
          <a:p>
            <a:pPr algn="just"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s-ES" sz="1800" kern="120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</a:rPr>
              <a:t>Segundo Trimestre año 2025</a:t>
            </a:r>
          </a:p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1500" kern="1200">
              <a:solidFill>
                <a:srgbClr val="006C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1500" kern="1200">
              <a:solidFill>
                <a:srgbClr val="006C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1500" kern="1200">
              <a:solidFill>
                <a:srgbClr val="006C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1500" kern="1200">
              <a:solidFill>
                <a:srgbClr val="006C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1500" kern="1200">
              <a:solidFill>
                <a:srgbClr val="006C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2100" b="1" kern="1200">
              <a:solidFill>
                <a:srgbClr val="006C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8B5C6B2-0AFC-4742-B895-117B04ACF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0604" y="147167"/>
            <a:ext cx="572014" cy="101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314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72B8B5-6FE3-A852-0157-80F130BEBD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11">
            <a:extLst>
              <a:ext uri="{FF2B5EF4-FFF2-40B4-BE49-F238E27FC236}">
                <a16:creationId xmlns:a16="http://schemas.microsoft.com/office/drawing/2014/main" id="{13EC143A-DE1B-F15C-081A-C23F12FA2B0A}"/>
              </a:ext>
            </a:extLst>
          </p:cNvPr>
          <p:cNvSpPr txBox="1"/>
          <p:nvPr/>
        </p:nvSpPr>
        <p:spPr>
          <a:xfrm>
            <a:off x="262518" y="108686"/>
            <a:ext cx="9117727" cy="37133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600">
                <a:solidFill>
                  <a:srgbClr val="FFFF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Gasto Devengado Tercer Trimestre│ Según Sector y Territorios</a:t>
            </a:r>
          </a:p>
        </p:txBody>
      </p:sp>
      <p:pic>
        <p:nvPicPr>
          <p:cNvPr id="5122" name="Picture 2" descr="Pidieron aprobar el proyecto para mejorar acceso a Parque Industrial de  Talcahuano">
            <a:extLst>
              <a:ext uri="{FF2B5EF4-FFF2-40B4-BE49-F238E27FC236}">
                <a16:creationId xmlns:a16="http://schemas.microsoft.com/office/drawing/2014/main" id="{326EEA00-0136-C266-C945-4F7B0CE2C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178" y="1122337"/>
            <a:ext cx="3515103" cy="2659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517;p28">
            <a:extLst>
              <a:ext uri="{FF2B5EF4-FFF2-40B4-BE49-F238E27FC236}">
                <a16:creationId xmlns:a16="http://schemas.microsoft.com/office/drawing/2014/main" id="{E869298C-C550-239A-19BE-94815F06B26C}"/>
              </a:ext>
            </a:extLst>
          </p:cNvPr>
          <p:cNvSpPr txBox="1">
            <a:spLocks/>
          </p:cNvSpPr>
          <p:nvPr/>
        </p:nvSpPr>
        <p:spPr>
          <a:xfrm>
            <a:off x="0" y="3"/>
            <a:ext cx="9144000" cy="45567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6" tIns="91426" rIns="91426" bIns="9142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algn="r"/>
            <a:r>
              <a:rPr lang="es-MX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</a:rPr>
              <a:t>PROGRAMA DE INVERSIÓN REGIONAL </a:t>
            </a:r>
            <a:endParaRPr lang="es-MX" sz="20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3C47767-82E8-1F14-D98D-E87B1800618B}"/>
              </a:ext>
            </a:extLst>
          </p:cNvPr>
          <p:cNvSpPr txBox="1"/>
          <p:nvPr/>
        </p:nvSpPr>
        <p:spPr>
          <a:xfrm>
            <a:off x="449036" y="0"/>
            <a:ext cx="588644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 dirty="0" err="1">
                <a:solidFill>
                  <a:srgbClr val="7CA800"/>
                </a:solidFill>
              </a:rPr>
              <a:t>Gobierno</a:t>
            </a:r>
            <a:r>
              <a:rPr lang="en-US" sz="1200" b="1" dirty="0">
                <a:solidFill>
                  <a:srgbClr val="7CA800"/>
                </a:solidFill>
              </a:rPr>
              <a:t> Regional del Biobío </a:t>
            </a:r>
            <a:r>
              <a:rPr lang="en-US" sz="1200" dirty="0">
                <a:solidFill>
                  <a:srgbClr val="7CA800"/>
                </a:solidFill>
              </a:rPr>
              <a:t>│</a:t>
            </a:r>
            <a:r>
              <a:rPr lang="en-US" sz="1200" b="1" i="1" dirty="0">
                <a:solidFill>
                  <a:schemeClr val="bg1"/>
                </a:solidFill>
                <a:latin typeface="Times"/>
              </a:rPr>
              <a:t>Unidad de Control</a:t>
            </a:r>
            <a:endParaRPr lang="es-ES" sz="1200" b="1" i="1" dirty="0">
              <a:solidFill>
                <a:schemeClr val="bg1"/>
              </a:solidFill>
              <a:latin typeface="Time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3023821-A383-4E74-BD1D-568DC25E6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5" y="661007"/>
            <a:ext cx="5495170" cy="384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985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72B8B5-6FE3-A852-0157-80F130BEBD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11">
            <a:extLst>
              <a:ext uri="{FF2B5EF4-FFF2-40B4-BE49-F238E27FC236}">
                <a16:creationId xmlns:a16="http://schemas.microsoft.com/office/drawing/2014/main" id="{13EC143A-DE1B-F15C-081A-C23F12FA2B0A}"/>
              </a:ext>
            </a:extLst>
          </p:cNvPr>
          <p:cNvSpPr txBox="1"/>
          <p:nvPr/>
        </p:nvSpPr>
        <p:spPr>
          <a:xfrm>
            <a:off x="262518" y="108686"/>
            <a:ext cx="9117727" cy="37133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600">
                <a:solidFill>
                  <a:srgbClr val="FFFF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Gasto Devengado Tercer Trimestre│ Según Sector y Territorios</a:t>
            </a:r>
          </a:p>
        </p:txBody>
      </p:sp>
      <p:sp>
        <p:nvSpPr>
          <p:cNvPr id="7" name="Google Shape;517;p28">
            <a:extLst>
              <a:ext uri="{FF2B5EF4-FFF2-40B4-BE49-F238E27FC236}">
                <a16:creationId xmlns:a16="http://schemas.microsoft.com/office/drawing/2014/main" id="{E869298C-C550-239A-19BE-94815F06B26C}"/>
              </a:ext>
            </a:extLst>
          </p:cNvPr>
          <p:cNvSpPr txBox="1">
            <a:spLocks/>
          </p:cNvSpPr>
          <p:nvPr/>
        </p:nvSpPr>
        <p:spPr>
          <a:xfrm>
            <a:off x="0" y="3"/>
            <a:ext cx="9144000" cy="45567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6" tIns="91426" rIns="91426" bIns="9142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algn="r"/>
            <a:r>
              <a:rPr lang="es-MX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</a:rPr>
              <a:t>PROGRAMA DE INVERSIÓN REGIONAL </a:t>
            </a:r>
            <a:endParaRPr lang="es-MX" sz="20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3C47767-82E8-1F14-D98D-E87B1800618B}"/>
              </a:ext>
            </a:extLst>
          </p:cNvPr>
          <p:cNvSpPr txBox="1"/>
          <p:nvPr/>
        </p:nvSpPr>
        <p:spPr>
          <a:xfrm>
            <a:off x="449036" y="0"/>
            <a:ext cx="588644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 dirty="0" err="1">
                <a:solidFill>
                  <a:srgbClr val="7CA800"/>
                </a:solidFill>
              </a:rPr>
              <a:t>Gobierno</a:t>
            </a:r>
            <a:r>
              <a:rPr lang="en-US" sz="1200" b="1" dirty="0">
                <a:solidFill>
                  <a:srgbClr val="7CA800"/>
                </a:solidFill>
              </a:rPr>
              <a:t> Regional del Biobío </a:t>
            </a:r>
            <a:r>
              <a:rPr lang="en-US" sz="1200" dirty="0">
                <a:solidFill>
                  <a:srgbClr val="7CA800"/>
                </a:solidFill>
              </a:rPr>
              <a:t>│</a:t>
            </a:r>
            <a:r>
              <a:rPr lang="en-US" sz="1200" b="1" i="1" dirty="0">
                <a:solidFill>
                  <a:schemeClr val="bg1"/>
                </a:solidFill>
                <a:latin typeface="Times"/>
              </a:rPr>
              <a:t>Unidad de Control</a:t>
            </a:r>
            <a:endParaRPr lang="es-ES" sz="1200" b="1" i="1" dirty="0">
              <a:solidFill>
                <a:schemeClr val="bg1"/>
              </a:solidFill>
              <a:latin typeface="Times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629274F-07E0-44A9-9BD3-E95AF3A4B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036" y="594196"/>
            <a:ext cx="3387471" cy="188706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BA92264-D35F-4ECD-8E8D-4C5071999C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035" y="592276"/>
            <a:ext cx="3426727" cy="1890903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4866300-DEA1-467D-BDBC-03BC97E3447E}"/>
              </a:ext>
            </a:extLst>
          </p:cNvPr>
          <p:cNvSpPr txBox="1"/>
          <p:nvPr/>
        </p:nvSpPr>
        <p:spPr>
          <a:xfrm rot="16200000">
            <a:off x="-473011" y="1368450"/>
            <a:ext cx="15055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>
                <a:solidFill>
                  <a:srgbClr val="2032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CONCEPCION</a:t>
            </a:r>
            <a:endParaRPr lang="es-CL" sz="1600" b="1">
              <a:solidFill>
                <a:srgbClr val="2032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5037340-3735-45C5-9638-7338FD5D8DA7}"/>
              </a:ext>
            </a:extLst>
          </p:cNvPr>
          <p:cNvSpPr txBox="1"/>
          <p:nvPr/>
        </p:nvSpPr>
        <p:spPr>
          <a:xfrm rot="16200000">
            <a:off x="4341924" y="1447698"/>
            <a:ext cx="9589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>
                <a:solidFill>
                  <a:srgbClr val="2032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BIO </a:t>
            </a:r>
            <a:r>
              <a:rPr lang="es-MX" sz="1600" b="1" err="1">
                <a:solidFill>
                  <a:srgbClr val="2032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BIO</a:t>
            </a:r>
            <a:endParaRPr lang="es-CL" sz="1600" b="1">
              <a:solidFill>
                <a:srgbClr val="2032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52328BC-4CBA-4F53-A9D8-4217C4D82D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072" y="2672021"/>
            <a:ext cx="3381468" cy="1851354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59E2B1A-4917-4A9D-8A03-E49C3650EF74}"/>
              </a:ext>
            </a:extLst>
          </p:cNvPr>
          <p:cNvSpPr txBox="1"/>
          <p:nvPr/>
        </p:nvSpPr>
        <p:spPr>
          <a:xfrm rot="16200000">
            <a:off x="-241377" y="3328991"/>
            <a:ext cx="10422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>
                <a:solidFill>
                  <a:srgbClr val="2032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ARAUCO</a:t>
            </a:r>
            <a:endParaRPr lang="es-CL" sz="1600" b="1">
              <a:solidFill>
                <a:srgbClr val="2032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ED98456-6B0D-4C2B-9D65-E9C768D79A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0660" y="2722653"/>
            <a:ext cx="3426727" cy="1866382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B838469C-1013-4A34-9D21-049AE5E860C3}"/>
              </a:ext>
            </a:extLst>
          </p:cNvPr>
          <p:cNvSpPr txBox="1"/>
          <p:nvPr/>
        </p:nvSpPr>
        <p:spPr>
          <a:xfrm rot="16200000">
            <a:off x="4214485" y="3370669"/>
            <a:ext cx="12137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>
                <a:solidFill>
                  <a:srgbClr val="2032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REGIONAL</a:t>
            </a:r>
            <a:endParaRPr lang="es-CL" sz="1600" b="1">
              <a:solidFill>
                <a:srgbClr val="2032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115809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11">
            <a:extLst>
              <a:ext uri="{FF2B5EF4-FFF2-40B4-BE49-F238E27FC236}">
                <a16:creationId xmlns:a16="http://schemas.microsoft.com/office/drawing/2014/main" id="{4A93233E-F906-48A7-9E6E-795E4362F3E9}"/>
              </a:ext>
            </a:extLst>
          </p:cNvPr>
          <p:cNvSpPr txBox="1"/>
          <p:nvPr/>
        </p:nvSpPr>
        <p:spPr>
          <a:xfrm>
            <a:off x="262518" y="108686"/>
            <a:ext cx="9117727" cy="37133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600">
                <a:solidFill>
                  <a:srgbClr val="FFFF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Gasto Devengado Tercer Trimestre│ Según Territorios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928B99BD-A4E6-4AA6-BF40-B3598770976C}"/>
              </a:ext>
            </a:extLst>
          </p:cNvPr>
          <p:cNvSpPr/>
          <p:nvPr/>
        </p:nvSpPr>
        <p:spPr>
          <a:xfrm>
            <a:off x="1483380" y="4363200"/>
            <a:ext cx="2002645" cy="67161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MX" sz="2400" b="1">
                <a:solidFill>
                  <a:srgbClr val="88B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M</a:t>
            </a:r>
            <a:r>
              <a:rPr lang="es-CL" sz="2400" b="1">
                <a:solidFill>
                  <a:srgbClr val="88B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$5.111.730</a:t>
            </a:r>
            <a:endParaRPr lang="es-CL" sz="2400" b="1">
              <a:solidFill>
                <a:srgbClr val="88B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cs typeface="Leelawadee" panose="020B0502040204020203" pitchFamily="34" charset="-34"/>
            </a:endParaRPr>
          </a:p>
          <a:p>
            <a:pPr algn="ctr"/>
            <a:r>
              <a:rPr lang="es-CL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Chiguayante</a:t>
            </a:r>
            <a:endParaRPr lang="es-CL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5F344697-34D3-4EDA-85B5-B37F5C3B0456}"/>
              </a:ext>
            </a:extLst>
          </p:cNvPr>
          <p:cNvSpPr/>
          <p:nvPr/>
        </p:nvSpPr>
        <p:spPr>
          <a:xfrm>
            <a:off x="6042243" y="4363200"/>
            <a:ext cx="2002645" cy="67161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MX" sz="2400" b="1">
                <a:solidFill>
                  <a:srgbClr val="88B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M</a:t>
            </a:r>
            <a:r>
              <a:rPr lang="es-CL" sz="2400" b="1">
                <a:solidFill>
                  <a:srgbClr val="88B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$1.968.855</a:t>
            </a:r>
            <a:endParaRPr lang="es-CL" sz="2400" b="1">
              <a:solidFill>
                <a:srgbClr val="88B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cs typeface="Leelawadee" panose="020B0502040204020203" pitchFamily="34" charset="-34"/>
            </a:endParaRPr>
          </a:p>
          <a:p>
            <a:pPr algn="ctr"/>
            <a:r>
              <a:rPr lang="es-CL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Arauco</a:t>
            </a:r>
            <a:endParaRPr lang="es-CL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cs typeface="Leelawadee" panose="020B0502040204020203" pitchFamily="34" charset="-34"/>
            </a:endParaRP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B42F645C-8BCC-4D75-AB2E-B831D6023A65}"/>
              </a:ext>
            </a:extLst>
          </p:cNvPr>
          <p:cNvSpPr/>
          <p:nvPr/>
        </p:nvSpPr>
        <p:spPr>
          <a:xfrm>
            <a:off x="3748543" y="4363200"/>
            <a:ext cx="2002645" cy="67161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MX" sz="2400" b="1">
                <a:solidFill>
                  <a:srgbClr val="88B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M</a:t>
            </a:r>
            <a:r>
              <a:rPr lang="es-CL" sz="2400" b="1">
                <a:solidFill>
                  <a:srgbClr val="88B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$ 3.255.342</a:t>
            </a:r>
            <a:endParaRPr lang="es-CL" sz="2400" b="1">
              <a:solidFill>
                <a:srgbClr val="88B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cs typeface="Leelawadee" panose="020B0502040204020203" pitchFamily="34" charset="-34"/>
            </a:endParaRPr>
          </a:p>
          <a:p>
            <a:pPr algn="ctr"/>
            <a:r>
              <a:rPr lang="es-CL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Los Ángeles</a:t>
            </a:r>
          </a:p>
        </p:txBody>
      </p:sp>
      <p:sp>
        <p:nvSpPr>
          <p:cNvPr id="10" name="Google Shape;517;p28">
            <a:extLst>
              <a:ext uri="{FF2B5EF4-FFF2-40B4-BE49-F238E27FC236}">
                <a16:creationId xmlns:a16="http://schemas.microsoft.com/office/drawing/2014/main" id="{90FBE03F-7EA9-507C-EFFC-14A44145AD5D}"/>
              </a:ext>
            </a:extLst>
          </p:cNvPr>
          <p:cNvSpPr txBox="1">
            <a:spLocks/>
          </p:cNvSpPr>
          <p:nvPr/>
        </p:nvSpPr>
        <p:spPr>
          <a:xfrm>
            <a:off x="0" y="3"/>
            <a:ext cx="9144000" cy="45567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6" tIns="91426" rIns="91426" bIns="9142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algn="r"/>
            <a:r>
              <a:rPr lang="es-MX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</a:rPr>
              <a:t>PROGRAMA DE INVERSIÓN REGIONAL</a:t>
            </a:r>
            <a:endParaRPr lang="es-MX" sz="24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5DEDF5A-883B-C673-1EA8-461A5F4ECB0E}"/>
              </a:ext>
            </a:extLst>
          </p:cNvPr>
          <p:cNvSpPr txBox="1"/>
          <p:nvPr/>
        </p:nvSpPr>
        <p:spPr>
          <a:xfrm>
            <a:off x="449036" y="0"/>
            <a:ext cx="588644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 dirty="0" err="1">
                <a:solidFill>
                  <a:srgbClr val="7CA800"/>
                </a:solidFill>
              </a:rPr>
              <a:t>Gobierno</a:t>
            </a:r>
            <a:r>
              <a:rPr lang="en-US" sz="1200" b="1" dirty="0">
                <a:solidFill>
                  <a:srgbClr val="7CA800"/>
                </a:solidFill>
              </a:rPr>
              <a:t> Regional del Biobío </a:t>
            </a:r>
            <a:r>
              <a:rPr lang="en-US" sz="1200" dirty="0">
                <a:solidFill>
                  <a:srgbClr val="7CA800"/>
                </a:solidFill>
              </a:rPr>
              <a:t>│</a:t>
            </a:r>
            <a:r>
              <a:rPr lang="en-US" sz="1200" b="1" i="1" dirty="0">
                <a:solidFill>
                  <a:schemeClr val="bg1"/>
                </a:solidFill>
                <a:latin typeface="Times"/>
              </a:rPr>
              <a:t>Unidad de Control</a:t>
            </a:r>
            <a:endParaRPr lang="es-ES" sz="1200" b="1" i="1" dirty="0">
              <a:solidFill>
                <a:schemeClr val="bg1"/>
              </a:solidFill>
              <a:latin typeface="Time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EFABC99-020A-46A9-82D7-95C2232B2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43" y="538004"/>
            <a:ext cx="9024514" cy="371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724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3F42ED-E4FF-267D-C7DF-FD7A7CF84D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11">
            <a:extLst>
              <a:ext uri="{FF2B5EF4-FFF2-40B4-BE49-F238E27FC236}">
                <a16:creationId xmlns:a16="http://schemas.microsoft.com/office/drawing/2014/main" id="{BAFEECC8-4FE2-3DD0-D87D-36B2CDCB02B8}"/>
              </a:ext>
            </a:extLst>
          </p:cNvPr>
          <p:cNvSpPr txBox="1"/>
          <p:nvPr/>
        </p:nvSpPr>
        <p:spPr>
          <a:xfrm>
            <a:off x="262518" y="108686"/>
            <a:ext cx="9117727" cy="37133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600">
                <a:solidFill>
                  <a:srgbClr val="FFFF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Gasto Devengado Tercer Trimestre│ Según Sector y Territorios</a:t>
            </a:r>
          </a:p>
        </p:txBody>
      </p:sp>
      <p:sp>
        <p:nvSpPr>
          <p:cNvPr id="7" name="Google Shape;517;p28">
            <a:extLst>
              <a:ext uri="{FF2B5EF4-FFF2-40B4-BE49-F238E27FC236}">
                <a16:creationId xmlns:a16="http://schemas.microsoft.com/office/drawing/2014/main" id="{622F5C56-3621-FC91-1845-23F020B00871}"/>
              </a:ext>
            </a:extLst>
          </p:cNvPr>
          <p:cNvSpPr txBox="1">
            <a:spLocks/>
          </p:cNvSpPr>
          <p:nvPr/>
        </p:nvSpPr>
        <p:spPr>
          <a:xfrm>
            <a:off x="0" y="3"/>
            <a:ext cx="9144000" cy="45567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6" tIns="91426" rIns="91426" bIns="9142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algn="r"/>
            <a:r>
              <a:rPr lang="es-MX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</a:rPr>
              <a:t>PROGRAMA DE INVERSIÓN REGIONAL </a:t>
            </a:r>
            <a:endParaRPr lang="es-MX" sz="20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D367D71-74AE-5E15-A4EF-F2EDD32FB658}"/>
              </a:ext>
            </a:extLst>
          </p:cNvPr>
          <p:cNvSpPr txBox="1"/>
          <p:nvPr/>
        </p:nvSpPr>
        <p:spPr>
          <a:xfrm>
            <a:off x="449036" y="0"/>
            <a:ext cx="588644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 dirty="0" err="1">
                <a:solidFill>
                  <a:srgbClr val="7CA800"/>
                </a:solidFill>
              </a:rPr>
              <a:t>Gobierno</a:t>
            </a:r>
            <a:r>
              <a:rPr lang="en-US" sz="1200" b="1" dirty="0">
                <a:solidFill>
                  <a:srgbClr val="7CA800"/>
                </a:solidFill>
              </a:rPr>
              <a:t> Regional del Biobío </a:t>
            </a:r>
            <a:r>
              <a:rPr lang="en-US" sz="1200" dirty="0">
                <a:solidFill>
                  <a:srgbClr val="7CA800"/>
                </a:solidFill>
              </a:rPr>
              <a:t>│</a:t>
            </a:r>
            <a:r>
              <a:rPr lang="en-US" sz="1200" b="1" i="1" dirty="0">
                <a:solidFill>
                  <a:schemeClr val="bg1"/>
                </a:solidFill>
                <a:latin typeface="Times"/>
              </a:rPr>
              <a:t>Unidad de Control</a:t>
            </a:r>
            <a:endParaRPr lang="es-ES" sz="1200" b="1" i="1" dirty="0">
              <a:solidFill>
                <a:schemeClr val="bg1"/>
              </a:solidFill>
              <a:latin typeface="Times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EBE7B7C-88EC-46C0-8276-DE92C4B42E25}"/>
              </a:ext>
            </a:extLst>
          </p:cNvPr>
          <p:cNvSpPr/>
          <p:nvPr/>
        </p:nvSpPr>
        <p:spPr>
          <a:xfrm>
            <a:off x="0" y="455686"/>
            <a:ext cx="1980000" cy="468781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6" tIns="91426" rIns="91426" bIns="91426" anchor="ctr" anchorCtr="0">
            <a:noAutofit/>
          </a:bodyPr>
          <a:lstStyle/>
          <a:p>
            <a:pPr>
              <a:buClr>
                <a:schemeClr val="dk1"/>
              </a:buClr>
              <a:buSzPts val="2800"/>
            </a:pPr>
            <a:r>
              <a:rPr lang="es-MX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</a:rPr>
              <a:t>Gasto Primer y Segundo Trimestre por Sector</a:t>
            </a:r>
          </a:p>
          <a:p>
            <a:pPr>
              <a:buClr>
                <a:schemeClr val="dk1"/>
              </a:buClr>
              <a:buSzPts val="2800"/>
            </a:pPr>
            <a:endParaRPr lang="es-MX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/>
            </a:endParaRPr>
          </a:p>
          <a:p>
            <a:pPr algn="just">
              <a:buClr>
                <a:schemeClr val="dk1"/>
              </a:buClr>
              <a:buSzPts val="2800"/>
            </a:pPr>
            <a:r>
              <a:rPr lang="es-MX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</a:rPr>
              <a:t>La mayor alza se percibe para el Sector Transporte entre el primer y segundo semestre el gasto se incrementa en 155%, principalmente por el programa de Modernización Micro y Colectivos.</a:t>
            </a:r>
          </a:p>
          <a:p>
            <a:pPr algn="r">
              <a:buClr>
                <a:schemeClr val="dk1"/>
              </a:buClr>
              <a:buSzPts val="2800"/>
            </a:pPr>
            <a:endParaRPr lang="es-CL" sz="2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2543BBD-FFF0-48CF-B2CD-52E5440F0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5980" y="505030"/>
            <a:ext cx="6331756" cy="452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279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1C2CA3-326C-4898-B287-8B4D1AE37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err="1"/>
              <a:t>Analisis</a:t>
            </a:r>
            <a:r>
              <a:rPr lang="es-MX"/>
              <a:t> del Gasto por tipología, sector y localidad</a:t>
            </a:r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7E23B05-762F-4679-B263-F77A38DD2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68C156EA-539B-424C-A734-8CBC98EE6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195" y="1085385"/>
            <a:ext cx="4988312" cy="3375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 algn="just"/>
            <a:r>
              <a:rPr lang="es-CL"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La entrega de este informe trimestral, busca ser una herramienta de gestión y transparencia para la toma de decisiones de la Administración y del Consejo Regional, ya que contiene una mirada independiente de los procesos de inversión y de funcionamiento con el objetivo de controlar y supervisar la eficiente ejecución del gasto del Gobierno Regional para sus diferentes programas de financiamiento, y de los compromisos que puedan afectar su presupuesto y posición financiera en ejercicios presupuestarios futuros. </a:t>
            </a:r>
            <a:endParaRPr lang="es-CL" sz="11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1500" kern="1200">
              <a:solidFill>
                <a:srgbClr val="006C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1500" kern="1200">
              <a:solidFill>
                <a:srgbClr val="006C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1500" kern="1200">
              <a:solidFill>
                <a:srgbClr val="006C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1500" kern="1200">
              <a:solidFill>
                <a:srgbClr val="006C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1500" kern="1200">
              <a:solidFill>
                <a:srgbClr val="006C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2100" b="1" kern="1200">
              <a:solidFill>
                <a:srgbClr val="006C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8B5C6B2-0AFC-4742-B895-117B04ACF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0604" y="147167"/>
            <a:ext cx="572014" cy="1010115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09107077-250D-48BC-AA80-128E1E0FDAD4}"/>
              </a:ext>
            </a:extLst>
          </p:cNvPr>
          <p:cNvSpPr/>
          <p:nvPr/>
        </p:nvSpPr>
        <p:spPr>
          <a:xfrm>
            <a:off x="5499210" y="3653308"/>
            <a:ext cx="3444798" cy="1070871"/>
          </a:xfrm>
          <a:prstGeom prst="rect">
            <a:avLst/>
          </a:prstGeom>
          <a:solidFill>
            <a:schemeClr val="accent2">
              <a:lumMod val="40000"/>
              <a:lumOff val="60000"/>
              <a:alpha val="67000"/>
            </a:schemeClr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CL" sz="1600">
                <a:solidFill>
                  <a:srgbClr val="FFFF00"/>
                </a:solidFill>
                <a:latin typeface="Bahnschrift Condensed"/>
                <a:ea typeface="Calibri"/>
                <a:cs typeface="Times New Roman"/>
              </a:rPr>
              <a:t>2° Informe Trimestral </a:t>
            </a:r>
          </a:p>
          <a:p>
            <a:pPr algn="ctr"/>
            <a:r>
              <a:rPr lang="es-CL" sz="1600">
                <a:solidFill>
                  <a:srgbClr val="FFFF00"/>
                </a:solidFill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Avance del Ejercicio Presupuestario</a:t>
            </a:r>
          </a:p>
          <a:p>
            <a:pPr algn="ctr"/>
            <a:endParaRPr lang="es-CL" sz="1600">
              <a:solidFill>
                <a:srgbClr val="FFFF00"/>
              </a:solidFill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s-CL" sz="1600">
                <a:solidFill>
                  <a:srgbClr val="FFFF00"/>
                </a:solidFill>
                <a:latin typeface="Bahnschrift Condensed"/>
                <a:ea typeface="Calibri"/>
                <a:cs typeface="Times New Roman"/>
              </a:rPr>
              <a:t>01 de enero – 30 de junio de 2025</a:t>
            </a:r>
            <a:r>
              <a:rPr lang="es-CL" sz="1600">
                <a:solidFill>
                  <a:srgbClr val="88B800"/>
                </a:solidFill>
                <a:latin typeface="Bahnschrift Condensed"/>
                <a:ea typeface="Calibri"/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02441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570EFF-EE0B-20EA-8BE2-53D33596DD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11">
            <a:extLst>
              <a:ext uri="{FF2B5EF4-FFF2-40B4-BE49-F238E27FC236}">
                <a16:creationId xmlns:a16="http://schemas.microsoft.com/office/drawing/2014/main" id="{B68BE300-8E8A-9355-67B1-6E080F9E4849}"/>
              </a:ext>
            </a:extLst>
          </p:cNvPr>
          <p:cNvSpPr txBox="1"/>
          <p:nvPr/>
        </p:nvSpPr>
        <p:spPr>
          <a:xfrm>
            <a:off x="262518" y="108686"/>
            <a:ext cx="9117727" cy="37133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600">
                <a:solidFill>
                  <a:srgbClr val="FFFF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Gasto Devengado Tercer Trimestre│ Según Sector y Territorios</a:t>
            </a:r>
          </a:p>
        </p:txBody>
      </p:sp>
      <p:sp>
        <p:nvSpPr>
          <p:cNvPr id="7" name="Google Shape;517;p28">
            <a:extLst>
              <a:ext uri="{FF2B5EF4-FFF2-40B4-BE49-F238E27FC236}">
                <a16:creationId xmlns:a16="http://schemas.microsoft.com/office/drawing/2014/main" id="{7B70082E-AD64-F77A-DF5C-4470F7EAE4A5}"/>
              </a:ext>
            </a:extLst>
          </p:cNvPr>
          <p:cNvSpPr txBox="1">
            <a:spLocks/>
          </p:cNvSpPr>
          <p:nvPr/>
        </p:nvSpPr>
        <p:spPr>
          <a:xfrm>
            <a:off x="0" y="3"/>
            <a:ext cx="9144000" cy="45567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6" tIns="91426" rIns="91426" bIns="9142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algn="r"/>
            <a:r>
              <a:rPr lang="es-MX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</a:rPr>
              <a:t>PROGRAMA DE INVERSIÓN REGIONAL </a:t>
            </a:r>
            <a:endParaRPr lang="es-MX" sz="20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B970CC3-CBF3-6939-F2E7-4815EF60B62B}"/>
              </a:ext>
            </a:extLst>
          </p:cNvPr>
          <p:cNvSpPr txBox="1"/>
          <p:nvPr/>
        </p:nvSpPr>
        <p:spPr>
          <a:xfrm>
            <a:off x="449036" y="0"/>
            <a:ext cx="588644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 dirty="0" err="1">
                <a:solidFill>
                  <a:srgbClr val="7CA800"/>
                </a:solidFill>
              </a:rPr>
              <a:t>Gobierno</a:t>
            </a:r>
            <a:r>
              <a:rPr lang="en-US" sz="1200" b="1" dirty="0">
                <a:solidFill>
                  <a:srgbClr val="7CA800"/>
                </a:solidFill>
              </a:rPr>
              <a:t> Regional del Biobío </a:t>
            </a:r>
            <a:r>
              <a:rPr lang="en-US" sz="1200" dirty="0">
                <a:solidFill>
                  <a:srgbClr val="7CA800"/>
                </a:solidFill>
              </a:rPr>
              <a:t>│</a:t>
            </a:r>
            <a:r>
              <a:rPr lang="en-US" sz="1200" b="1" i="1" dirty="0">
                <a:solidFill>
                  <a:schemeClr val="bg1"/>
                </a:solidFill>
                <a:latin typeface="Times"/>
              </a:rPr>
              <a:t>Unidad de Control</a:t>
            </a:r>
            <a:endParaRPr lang="es-ES" sz="1200" b="1" i="1" dirty="0">
              <a:solidFill>
                <a:schemeClr val="bg1"/>
              </a:solidFill>
              <a:latin typeface="Times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1B31C74F-692B-0C5B-8C30-9834954689F5}"/>
              </a:ext>
            </a:extLst>
          </p:cNvPr>
          <p:cNvSpPr/>
          <p:nvPr/>
        </p:nvSpPr>
        <p:spPr>
          <a:xfrm>
            <a:off x="0" y="455686"/>
            <a:ext cx="1980000" cy="468781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6" tIns="91426" rIns="91426" bIns="91426" anchor="ctr" anchorCtr="0">
            <a:noAutofit/>
          </a:bodyPr>
          <a:lstStyle/>
          <a:p>
            <a:pPr>
              <a:buClr>
                <a:schemeClr val="dk1"/>
              </a:buClr>
              <a:buSzPts val="2800"/>
            </a:pPr>
            <a:r>
              <a:rPr lang="es-MX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</a:rPr>
              <a:t>Gasto Acumulado al Segundo Trimestre por Tipología Iniciativas.</a:t>
            </a:r>
          </a:p>
          <a:p>
            <a:pPr>
              <a:buClr>
                <a:schemeClr val="dk1"/>
              </a:buClr>
              <a:buSzPts val="2800"/>
            </a:pPr>
            <a:endParaRPr lang="es-MX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/>
            </a:endParaRPr>
          </a:p>
          <a:p>
            <a:pPr algn="just"/>
            <a:r>
              <a:rPr lang="es-MX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</a:rPr>
              <a:t>El 59.64% del gasto fue ejecutado en iniciativas de obras civiles o proyectos, esto es subtítulo 31, subtítulo 33 como PMB, FRIL y Municipalidades.</a:t>
            </a:r>
          </a:p>
          <a:p>
            <a:pPr algn="just"/>
            <a:r>
              <a:rPr lang="es-MX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</a:rPr>
              <a:t>El 18.39% fue ejecutado en activos no financieros incluyendo transferencia a Bomberos por 2 mil millones.</a:t>
            </a:r>
          </a:p>
        </p:txBody>
      </p:sp>
      <p:pic>
        <p:nvPicPr>
          <p:cNvPr id="5" name="Imagen 4" descr="Gráfico, Gráfico de proyección solar&#10;&#10;El contenido generado por IA puede ser incorrecto.">
            <a:extLst>
              <a:ext uri="{FF2B5EF4-FFF2-40B4-BE49-F238E27FC236}">
                <a16:creationId xmlns:a16="http://schemas.microsoft.com/office/drawing/2014/main" id="{AFF75EE1-AC56-D77A-C154-24FB9C95A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233" y="482202"/>
            <a:ext cx="5662547" cy="467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7579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7D5"/>
        </a:solidFill>
        <a:effectLst/>
      </p:bgPr>
    </p:bg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A81C9A7-9388-2D66-CBD9-8454FCE676FF}"/>
              </a:ext>
            </a:extLst>
          </p:cNvPr>
          <p:cNvSpPr txBox="1"/>
          <p:nvPr/>
        </p:nvSpPr>
        <p:spPr>
          <a:xfrm>
            <a:off x="6553074" y="335043"/>
            <a:ext cx="184502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1">
                <a:solidFill>
                  <a:srgbClr val="FFC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Informe Power Bi</a:t>
            </a:r>
          </a:p>
        </p:txBody>
      </p:sp>
      <p:pic>
        <p:nvPicPr>
          <p:cNvPr id="7" name="Marcador de contenido 7">
            <a:extLst>
              <a:ext uri="{FF2B5EF4-FFF2-40B4-BE49-F238E27FC236}">
                <a16:creationId xmlns:a16="http://schemas.microsoft.com/office/drawing/2014/main" id="{F5AB631C-0678-40B5-9076-AE5A9056B33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85" b="86890"/>
          <a:stretch/>
        </p:blipFill>
        <p:spPr>
          <a:xfrm>
            <a:off x="0" y="0"/>
            <a:ext cx="9150353" cy="673588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7AAE310E-ADDC-004B-DE49-97FE65C7AF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9267"/>
            <a:ext cx="9144000" cy="4484140"/>
          </a:xfrm>
          <a:prstGeom prst="rect">
            <a:avLst/>
          </a:prstGeom>
        </p:spPr>
      </p:pic>
      <p:pic>
        <p:nvPicPr>
          <p:cNvPr id="8" name="Imagen 7" descr="Icono&#10;&#10;El contenido generado por IA puede ser incorrecto.">
            <a:extLst>
              <a:ext uri="{FF2B5EF4-FFF2-40B4-BE49-F238E27FC236}">
                <a16:creationId xmlns:a16="http://schemas.microsoft.com/office/drawing/2014/main" id="{A203B744-6436-5994-1207-308432951E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7298" y="2487"/>
            <a:ext cx="867740" cy="85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4874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CC9D973-7824-4803-BFB0-556368E3A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34"/>
            <a:ext cx="9144000" cy="5143500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68C156EA-539B-424C-A734-8CBC98EE6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761" y="2810107"/>
            <a:ext cx="4891668" cy="1797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s-ES" sz="27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ea typeface="ヒラギノ角ゴ Pro W3" charset="-128"/>
                <a:cs typeface="Calibri"/>
              </a:rPr>
              <a:t>Análisis Iniciativas Aprobadas por el Consejo Regional año 2025 e Histórico</a:t>
            </a:r>
            <a:endParaRPr lang="es-ES" sz="2700" b="1" kern="12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/>
              <a:ea typeface="+mn-ea"/>
              <a:cs typeface="Calibri"/>
            </a:endParaRPr>
          </a:p>
          <a:p>
            <a:pPr algn="just"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s-ES" sz="1800" kern="120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</a:rPr>
              <a:t>Segundo Trimestre año 2025</a:t>
            </a:r>
          </a:p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1500" kern="1200">
              <a:solidFill>
                <a:srgbClr val="006C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1500" kern="1200">
              <a:solidFill>
                <a:srgbClr val="006C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1500" kern="1200">
              <a:solidFill>
                <a:srgbClr val="006C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1500" kern="1200">
              <a:solidFill>
                <a:srgbClr val="006C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1500" kern="1200">
              <a:solidFill>
                <a:srgbClr val="006C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2100" b="1" kern="1200">
              <a:solidFill>
                <a:srgbClr val="006C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8B5C6B2-0AFC-4742-B895-117B04ACF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0604" y="147167"/>
            <a:ext cx="572014" cy="101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1933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11">
            <a:extLst>
              <a:ext uri="{FF2B5EF4-FFF2-40B4-BE49-F238E27FC236}">
                <a16:creationId xmlns:a16="http://schemas.microsoft.com/office/drawing/2014/main" id="{4A93233E-F906-48A7-9E6E-795E4362F3E9}"/>
              </a:ext>
            </a:extLst>
          </p:cNvPr>
          <p:cNvSpPr txBox="1"/>
          <p:nvPr/>
        </p:nvSpPr>
        <p:spPr>
          <a:xfrm>
            <a:off x="262518" y="108686"/>
            <a:ext cx="9117727" cy="37133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600">
                <a:solidFill>
                  <a:srgbClr val="FFFF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Financiamiento CORE Años 2021 al 2023 (M$ Pesos)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5262F77-E13E-44D9-8663-E7C330C9450E}"/>
              </a:ext>
            </a:extLst>
          </p:cNvPr>
          <p:cNvSpPr txBox="1"/>
          <p:nvPr/>
        </p:nvSpPr>
        <p:spPr>
          <a:xfrm>
            <a:off x="6779941" y="4928839"/>
            <a:ext cx="24609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>
                <a:latin typeface="Agency FB" panose="020B0503020202020204" pitchFamily="34" charset="0"/>
              </a:rPr>
              <a:t>Fuente: Base Consolidada FNDR – DIPIR “Histórico” </a:t>
            </a:r>
            <a:endParaRPr lang="es-CL" sz="1100">
              <a:latin typeface="Agency FB" panose="020B0503020202020204" pitchFamily="34" charset="0"/>
            </a:endParaRPr>
          </a:p>
        </p:txBody>
      </p:sp>
      <p:sp>
        <p:nvSpPr>
          <p:cNvPr id="5" name="Google Shape;517;p28">
            <a:extLst>
              <a:ext uri="{FF2B5EF4-FFF2-40B4-BE49-F238E27FC236}">
                <a16:creationId xmlns:a16="http://schemas.microsoft.com/office/drawing/2014/main" id="{6EAEC4D3-DB1E-EC79-5B8D-589FC710DEA3}"/>
              </a:ext>
            </a:extLst>
          </p:cNvPr>
          <p:cNvSpPr txBox="1">
            <a:spLocks/>
          </p:cNvSpPr>
          <p:nvPr/>
        </p:nvSpPr>
        <p:spPr>
          <a:xfrm>
            <a:off x="0" y="3"/>
            <a:ext cx="9144000" cy="45567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6" tIns="91426" rIns="91426" bIns="9142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algn="r"/>
            <a:r>
              <a:rPr lang="es-MX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</a:rPr>
              <a:t>RECURSOS APROBADOS CORE │ </a:t>
            </a:r>
            <a:r>
              <a:rPr lang="es-MX" sz="24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</a:rPr>
              <a:t>Recursos Aprobados CORE Histórico</a:t>
            </a:r>
            <a:endParaRPr lang="es-ES" b="0">
              <a:solidFill>
                <a:schemeClr val="bg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75165FB-2E28-9E3F-E7DE-E30937416274}"/>
              </a:ext>
            </a:extLst>
          </p:cNvPr>
          <p:cNvSpPr txBox="1"/>
          <p:nvPr/>
        </p:nvSpPr>
        <p:spPr>
          <a:xfrm>
            <a:off x="3584" y="4920675"/>
            <a:ext cx="5325497" cy="2616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s-MX" sz="1100">
                <a:latin typeface="Agency FB"/>
              </a:rPr>
              <a:t>NOTA: los valores totales pueden tener variación, como resultado de los procesos de reevaluación de las iniciativas.</a:t>
            </a:r>
            <a:endParaRPr lang="es-E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8D52434-33DF-440C-8099-257423E1D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0020"/>
            <a:ext cx="9144000" cy="433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861780"/>
      </p:ext>
    </p:extLst>
  </p:cSld>
  <p:clrMapOvr>
    <a:masterClrMapping/>
  </p:clrMapOvr>
  <p:extLst>
    <p:ext uri="{6950BFC3-D8DA-4A85-94F7-54DA5524770B}">
      <p188:commentRel xmlns:p188="http://schemas.microsoft.com/office/powerpoint/2018/8/main" xmlns="" r:id="rId3"/>
    </p:ext>
  </p:extLs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11">
            <a:extLst>
              <a:ext uri="{FF2B5EF4-FFF2-40B4-BE49-F238E27FC236}">
                <a16:creationId xmlns:a16="http://schemas.microsoft.com/office/drawing/2014/main" id="{4A93233E-F906-48A7-9E6E-795E4362F3E9}"/>
              </a:ext>
            </a:extLst>
          </p:cNvPr>
          <p:cNvSpPr txBox="1"/>
          <p:nvPr/>
        </p:nvSpPr>
        <p:spPr>
          <a:xfrm>
            <a:off x="262518" y="108686"/>
            <a:ext cx="9117727" cy="37133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600">
                <a:solidFill>
                  <a:srgbClr val="FFFF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Financiamiento CORE al 30 septiembre 2024</a:t>
            </a:r>
          </a:p>
        </p:txBody>
      </p:sp>
      <p:sp>
        <p:nvSpPr>
          <p:cNvPr id="7" name="Google Shape;517;p28">
            <a:extLst>
              <a:ext uri="{FF2B5EF4-FFF2-40B4-BE49-F238E27FC236}">
                <a16:creationId xmlns:a16="http://schemas.microsoft.com/office/drawing/2014/main" id="{D2FBE4CA-5E2D-700B-5C5B-444D50E88BC3}"/>
              </a:ext>
            </a:extLst>
          </p:cNvPr>
          <p:cNvSpPr txBox="1">
            <a:spLocks/>
          </p:cNvSpPr>
          <p:nvPr/>
        </p:nvSpPr>
        <p:spPr>
          <a:xfrm>
            <a:off x="0" y="3"/>
            <a:ext cx="9144000" cy="58876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6" tIns="91426" rIns="91426" bIns="9142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algn="r"/>
            <a:r>
              <a:rPr lang="es-MX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</a:rPr>
              <a:t>RECURSOS APROBADOS CORE │ </a:t>
            </a:r>
            <a:r>
              <a:rPr lang="es-MX" sz="24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</a:rPr>
              <a:t>Análisis Recursos CORE Aprobados 2025</a:t>
            </a:r>
          </a:p>
        </p:txBody>
      </p:sp>
      <p:pic>
        <p:nvPicPr>
          <p:cNvPr id="10" name="Imagen 9" descr="Icono&#10;&#10;El contenido generado por IA puede ser incorrecto.">
            <a:extLst>
              <a:ext uri="{FF2B5EF4-FFF2-40B4-BE49-F238E27FC236}">
                <a16:creationId xmlns:a16="http://schemas.microsoft.com/office/drawing/2014/main" id="{E04618E6-1983-0537-A752-ECFC897A1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0570" y="-133387"/>
            <a:ext cx="867740" cy="853633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B63D83B8-33A2-42B3-9987-5290ED30F3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97454"/>
            <a:ext cx="9144000" cy="437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6812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11">
            <a:extLst>
              <a:ext uri="{FF2B5EF4-FFF2-40B4-BE49-F238E27FC236}">
                <a16:creationId xmlns:a16="http://schemas.microsoft.com/office/drawing/2014/main" id="{D329DB6F-7A73-4D6F-8EAD-F302975BA3F2}"/>
              </a:ext>
            </a:extLst>
          </p:cNvPr>
          <p:cNvSpPr txBox="1"/>
          <p:nvPr/>
        </p:nvSpPr>
        <p:spPr>
          <a:xfrm>
            <a:off x="262518" y="108686"/>
            <a:ext cx="9117727" cy="37133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600">
                <a:solidFill>
                  <a:srgbClr val="FFFF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Principales Iniciativas Financiadas por el Consejo Regional Tercer Trimestre 2024</a:t>
            </a:r>
          </a:p>
        </p:txBody>
      </p:sp>
      <p:sp>
        <p:nvSpPr>
          <p:cNvPr id="5" name="Google Shape;517;p28">
            <a:extLst>
              <a:ext uri="{FF2B5EF4-FFF2-40B4-BE49-F238E27FC236}">
                <a16:creationId xmlns:a16="http://schemas.microsoft.com/office/drawing/2014/main" id="{0584B4A8-9A3A-40B9-180A-275C2219AA38}"/>
              </a:ext>
            </a:extLst>
          </p:cNvPr>
          <p:cNvSpPr txBox="1">
            <a:spLocks/>
          </p:cNvSpPr>
          <p:nvPr/>
        </p:nvSpPr>
        <p:spPr>
          <a:xfrm>
            <a:off x="0" y="3"/>
            <a:ext cx="9144000" cy="45567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6" tIns="91426" rIns="91426" bIns="9142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algn="r"/>
            <a:r>
              <a:rPr lang="es-MX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</a:rPr>
              <a:t>RECURSOS APROBADOS CORE │ </a:t>
            </a:r>
            <a:r>
              <a:rPr lang="es-MX" sz="20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</a:rPr>
              <a:t>Principales iniciativas aprobadas año 2025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09C4FEF-9E27-405C-8180-943AC1897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4302"/>
            <a:ext cx="9144000" cy="4296187"/>
          </a:xfrm>
          <a:prstGeom prst="rect">
            <a:avLst/>
          </a:prstGeom>
        </p:spPr>
      </p:pic>
      <p:pic>
        <p:nvPicPr>
          <p:cNvPr id="4" name="Imagen 3" descr="Icono&#10;&#10;El contenido generado por IA puede ser incorrecto.">
            <a:extLst>
              <a:ext uri="{FF2B5EF4-FFF2-40B4-BE49-F238E27FC236}">
                <a16:creationId xmlns:a16="http://schemas.microsoft.com/office/drawing/2014/main" id="{07535A67-963D-3A73-0D36-50D741268E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4454" y="396902"/>
            <a:ext cx="867740" cy="85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7374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34AA84F-B302-4E5C-924F-7FD3A6DDD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68C156EA-539B-424C-A734-8CBC98EE6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761" y="2810107"/>
            <a:ext cx="4891668" cy="1797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s-ES" sz="27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ea typeface="ヒラギノ角ゴ Pro W3" charset="-128"/>
                <a:cs typeface="Calibri"/>
              </a:rPr>
              <a:t>Seguimiento Licitaciones</a:t>
            </a:r>
            <a:endParaRPr lang="es-ES" sz="2700" b="1" kern="12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/>
              <a:ea typeface="+mn-ea"/>
              <a:cs typeface="Calibri"/>
            </a:endParaRPr>
          </a:p>
          <a:p>
            <a:pPr algn="just"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s-ES" sz="1800" kern="120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</a:rPr>
              <a:t>Segundo Trimestre año 2025</a:t>
            </a:r>
          </a:p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1500" kern="1200">
              <a:solidFill>
                <a:srgbClr val="006C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1500" kern="1200">
              <a:solidFill>
                <a:srgbClr val="006C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1500" kern="1200">
              <a:solidFill>
                <a:srgbClr val="006C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1500" kern="1200">
              <a:solidFill>
                <a:srgbClr val="006C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1500" kern="1200">
              <a:solidFill>
                <a:srgbClr val="006C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2100" b="1" kern="1200">
              <a:solidFill>
                <a:srgbClr val="006C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8B5C6B2-0AFC-4742-B895-117B04ACF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0604" y="147167"/>
            <a:ext cx="572014" cy="101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281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517;p28"/>
          <p:cNvSpPr txBox="1">
            <a:spLocks noGrp="1"/>
          </p:cNvSpPr>
          <p:nvPr>
            <p:ph type="title"/>
          </p:nvPr>
        </p:nvSpPr>
        <p:spPr>
          <a:xfrm>
            <a:off x="0" y="4"/>
            <a:ext cx="9144000" cy="366412"/>
          </a:xfrm>
          <a:prstGeom prst="rect">
            <a:avLst/>
          </a:prstGeom>
          <a:solidFill>
            <a:srgbClr val="002060"/>
          </a:solidFill>
        </p:spPr>
        <p:txBody>
          <a:bodyPr spcFirstLastPara="1" wrap="square" lIns="91426" tIns="91426" rIns="91426" bIns="91426" anchor="ctr" anchorCtr="0">
            <a:noAutofit/>
          </a:bodyPr>
          <a:lstStyle/>
          <a:p>
            <a:pPr algn="r"/>
            <a:r>
              <a:rPr lang="en"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</a:rPr>
              <a:t>ESTADOS DE PROCESOS LICITATORIOS </a:t>
            </a:r>
            <a:r>
              <a:rPr lang="es-CL"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</a:rPr>
              <a:t>PROGRAMA 01 DE FUNCIONAMIENTO</a:t>
            </a:r>
            <a:endParaRPr sz="18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63573" y="546836"/>
            <a:ext cx="381038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L" sz="200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Leelawadee"/>
              </a:rPr>
              <a:t>SEGUNDO TRIMESTRE 2025</a:t>
            </a:r>
          </a:p>
          <a:p>
            <a:pPr algn="ctr"/>
            <a:r>
              <a:rPr lang="es-CL" sz="200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Leelawadee"/>
              </a:rPr>
              <a:t>Programa 01 Funcionamiento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542089E-F30E-4FFF-848B-A9D0ABB0F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2757" y="1518605"/>
            <a:ext cx="2065645" cy="226758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2AF0CDD-9552-4F30-AFB0-37D00ADA80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594" y="1518605"/>
            <a:ext cx="6537210" cy="226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8360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>
          <a:extLst>
            <a:ext uri="{FF2B5EF4-FFF2-40B4-BE49-F238E27FC236}">
              <a16:creationId xmlns:a16="http://schemas.microsoft.com/office/drawing/2014/main" id="{AB750EF9-78FA-3EC9-4FBA-690FF6BB0C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517;p28">
            <a:extLst>
              <a:ext uri="{FF2B5EF4-FFF2-40B4-BE49-F238E27FC236}">
                <a16:creationId xmlns:a16="http://schemas.microsoft.com/office/drawing/2014/main" id="{A4AA69ED-830F-D682-F9A6-864BBB992C5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4"/>
            <a:ext cx="9144000" cy="366412"/>
          </a:xfrm>
          <a:prstGeom prst="rect">
            <a:avLst/>
          </a:prstGeom>
          <a:solidFill>
            <a:srgbClr val="002060"/>
          </a:solidFill>
        </p:spPr>
        <p:txBody>
          <a:bodyPr spcFirstLastPara="1" wrap="square" lIns="91426" tIns="91426" rIns="91426" bIns="91426" anchor="ctr" anchorCtr="0">
            <a:noAutofit/>
          </a:bodyPr>
          <a:lstStyle/>
          <a:p>
            <a:pPr algn="r"/>
            <a:r>
              <a:rPr lang="en"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</a:rPr>
              <a:t>ESTADOS DE PROCESOS LICITATORIOS </a:t>
            </a:r>
            <a:r>
              <a:rPr lang="es-CL"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</a:rPr>
              <a:t>PROGRAMA 02 DE INVERSIÓN REGIONAL</a:t>
            </a:r>
            <a:endParaRPr sz="180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7EB8B82-D671-B888-6ABD-4D56274B70A4}"/>
              </a:ext>
            </a:extLst>
          </p:cNvPr>
          <p:cNvSpPr txBox="1"/>
          <p:nvPr/>
        </p:nvSpPr>
        <p:spPr>
          <a:xfrm>
            <a:off x="96461" y="4865718"/>
            <a:ext cx="8716175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200" i="1">
                <a:latin typeface="Times"/>
              </a:rPr>
              <a:t>Fuente: Información entregada por DIPIR , al segundo trimestre año 2025.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1928121-0F6E-3D77-DFF0-F61CF0FC0CB1}"/>
              </a:ext>
            </a:extLst>
          </p:cNvPr>
          <p:cNvSpPr txBox="1"/>
          <p:nvPr/>
        </p:nvSpPr>
        <p:spPr>
          <a:xfrm>
            <a:off x="396" y="25764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1">
                <a:solidFill>
                  <a:srgbClr val="FFC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Informe Power Bi</a:t>
            </a:r>
          </a:p>
        </p:txBody>
      </p:sp>
      <p:pic>
        <p:nvPicPr>
          <p:cNvPr id="6" name="Imagen 5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DA064436-B571-44BD-79EF-CE005693A6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1030"/>
            <a:ext cx="9144000" cy="4461440"/>
          </a:xfrm>
          <a:prstGeom prst="rect">
            <a:avLst/>
          </a:prstGeom>
        </p:spPr>
      </p:pic>
      <p:pic>
        <p:nvPicPr>
          <p:cNvPr id="12" name="Imagen 11" descr="Icono&#10;&#10;El contenido generado por IA puede ser incorrecto.">
            <a:extLst>
              <a:ext uri="{FF2B5EF4-FFF2-40B4-BE49-F238E27FC236}">
                <a16:creationId xmlns:a16="http://schemas.microsoft.com/office/drawing/2014/main" id="{94130498-6B94-C562-ABCA-C1CFB18945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6931" y="4288737"/>
            <a:ext cx="867740" cy="85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2362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>
          <a:extLst>
            <a:ext uri="{FF2B5EF4-FFF2-40B4-BE49-F238E27FC236}">
              <a16:creationId xmlns:a16="http://schemas.microsoft.com/office/drawing/2014/main" id="{5F6B6926-57B4-ECD2-1DC7-BA4EC06CE2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517;p28">
            <a:extLst>
              <a:ext uri="{FF2B5EF4-FFF2-40B4-BE49-F238E27FC236}">
                <a16:creationId xmlns:a16="http://schemas.microsoft.com/office/drawing/2014/main" id="{51746ABC-14BD-666D-B885-E5BF4FE774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4"/>
            <a:ext cx="9144000" cy="366412"/>
          </a:xfrm>
          <a:prstGeom prst="rect">
            <a:avLst/>
          </a:prstGeom>
          <a:solidFill>
            <a:srgbClr val="002060"/>
          </a:solidFill>
        </p:spPr>
        <p:txBody>
          <a:bodyPr spcFirstLastPara="1" wrap="square" lIns="91426" tIns="91426" rIns="91426" bIns="91426" anchor="ctr" anchorCtr="0">
            <a:noAutofit/>
          </a:bodyPr>
          <a:lstStyle/>
          <a:p>
            <a:pPr algn="r"/>
            <a:r>
              <a:rPr lang="en"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</a:rPr>
              <a:t>ESTADOS DE PROCESOS LICITATORIOS </a:t>
            </a:r>
            <a:r>
              <a:rPr lang="es-CL"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</a:rPr>
              <a:t>PROGRAMA 02 DE INVERSIÓN REGIONAL</a:t>
            </a:r>
            <a:endParaRPr sz="180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D98BD9E-9A1A-C7D2-E0E5-39844C18D502}"/>
              </a:ext>
            </a:extLst>
          </p:cNvPr>
          <p:cNvSpPr txBox="1"/>
          <p:nvPr/>
        </p:nvSpPr>
        <p:spPr>
          <a:xfrm>
            <a:off x="96461" y="4865718"/>
            <a:ext cx="8716175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200" i="1">
                <a:latin typeface="Times"/>
              </a:rPr>
              <a:t>Fuente: Información entregada por DIPIR , al segundo trimestre año 2025.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6367536-F01C-1C1B-382F-454698A1B4A6}"/>
              </a:ext>
            </a:extLst>
          </p:cNvPr>
          <p:cNvSpPr txBox="1"/>
          <p:nvPr/>
        </p:nvSpPr>
        <p:spPr>
          <a:xfrm>
            <a:off x="396" y="25764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1">
                <a:solidFill>
                  <a:srgbClr val="FFC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Informe Power Bi</a:t>
            </a:r>
          </a:p>
        </p:txBody>
      </p:sp>
      <p:pic>
        <p:nvPicPr>
          <p:cNvPr id="2" name="Imagen 1" descr="Tabla&#10;&#10;El contenido generado por IA puede ser incorrecto.">
            <a:extLst>
              <a:ext uri="{FF2B5EF4-FFF2-40B4-BE49-F238E27FC236}">
                <a16:creationId xmlns:a16="http://schemas.microsoft.com/office/drawing/2014/main" id="{5630FEFD-0C1C-96B1-0C6F-BAEE02CA4C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9366"/>
            <a:ext cx="9144000" cy="4464768"/>
          </a:xfrm>
          <a:prstGeom prst="rect">
            <a:avLst/>
          </a:prstGeom>
        </p:spPr>
      </p:pic>
      <p:pic>
        <p:nvPicPr>
          <p:cNvPr id="5" name="Imagen 4" descr="Icono&#10;&#10;El contenido generado por IA puede ser incorrecto.">
            <a:extLst>
              <a:ext uri="{FF2B5EF4-FFF2-40B4-BE49-F238E27FC236}">
                <a16:creationId xmlns:a16="http://schemas.microsoft.com/office/drawing/2014/main" id="{C332224A-A215-EA93-6F0E-505DED188C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4454" y="4440542"/>
            <a:ext cx="867740" cy="85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592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1C2CA3-326C-4898-B287-8B4D1AE37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err="1"/>
              <a:t>Analisis</a:t>
            </a:r>
            <a:r>
              <a:rPr lang="es-MX"/>
              <a:t> del Gasto por tipología, sector y localidad</a:t>
            </a:r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7E23B05-762F-4679-B263-F77A38DD2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68C156EA-539B-424C-A734-8CBC98EE6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761" y="2810107"/>
            <a:ext cx="6529836" cy="1797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s-ES" sz="27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ea typeface="ヒラギノ角ゴ Pro W3" charset="-128"/>
                <a:cs typeface="Calibri" panose="020F0502020204030204" pitchFamily="34" charset="0"/>
              </a:rPr>
              <a:t>Ejecución Presupuestaria</a:t>
            </a:r>
          </a:p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s-ES" sz="27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ea typeface="ヒラギノ角ゴ Pro W3" charset="-128"/>
                <a:cs typeface="Calibri" panose="020F0502020204030204" pitchFamily="34" charset="0"/>
              </a:rPr>
              <a:t>Programa de Funcionamiento</a:t>
            </a:r>
            <a:endParaRPr lang="es-ES" sz="2700" b="1" kern="12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ea typeface="+mn-ea"/>
              <a:cs typeface="+mn-cs"/>
            </a:endParaRPr>
          </a:p>
          <a:p>
            <a:pPr algn="just"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s-ES" sz="1800" kern="120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</a:rPr>
              <a:t>Segundo Trimestre año 2025</a:t>
            </a:r>
          </a:p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1500" kern="1200">
              <a:solidFill>
                <a:srgbClr val="006C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1500" kern="1200">
              <a:solidFill>
                <a:srgbClr val="006C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1500" kern="1200">
              <a:solidFill>
                <a:srgbClr val="006C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1500" kern="1200">
              <a:solidFill>
                <a:srgbClr val="006C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1500" kern="1200">
              <a:solidFill>
                <a:srgbClr val="006C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2100" b="1" kern="1200">
              <a:solidFill>
                <a:srgbClr val="006C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8B5C6B2-0AFC-4742-B895-117B04ACF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0604" y="147167"/>
            <a:ext cx="572014" cy="101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937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>
          <a:extLst>
            <a:ext uri="{FF2B5EF4-FFF2-40B4-BE49-F238E27FC236}">
              <a16:creationId xmlns:a16="http://schemas.microsoft.com/office/drawing/2014/main" id="{E5B69F03-022A-85F5-DECE-ACDC814090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517;p28">
            <a:extLst>
              <a:ext uri="{FF2B5EF4-FFF2-40B4-BE49-F238E27FC236}">
                <a16:creationId xmlns:a16="http://schemas.microsoft.com/office/drawing/2014/main" id="{BCCDC81F-08E5-E1A8-1D5B-5A58516178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4"/>
            <a:ext cx="9144000" cy="366412"/>
          </a:xfrm>
          <a:prstGeom prst="rect">
            <a:avLst/>
          </a:prstGeom>
          <a:solidFill>
            <a:srgbClr val="002060"/>
          </a:solidFill>
        </p:spPr>
        <p:txBody>
          <a:bodyPr spcFirstLastPara="1" wrap="square" lIns="91426" tIns="91426" rIns="91426" bIns="91426" anchor="ctr" anchorCtr="0">
            <a:noAutofit/>
          </a:bodyPr>
          <a:lstStyle/>
          <a:p>
            <a:pPr algn="r"/>
            <a:r>
              <a:rPr lang="en"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</a:rPr>
              <a:t>ESTADOS DE PROCESOS LICITATORIOS </a:t>
            </a:r>
            <a:r>
              <a:rPr lang="es-CL"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</a:rPr>
              <a:t>PROGRAMA 02 DE INVERSIÓN REGIONAL</a:t>
            </a:r>
            <a:endParaRPr sz="180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5618C39-FE80-9886-4C9D-77C404732AA7}"/>
              </a:ext>
            </a:extLst>
          </p:cNvPr>
          <p:cNvSpPr txBox="1"/>
          <p:nvPr/>
        </p:nvSpPr>
        <p:spPr>
          <a:xfrm>
            <a:off x="96461" y="4865718"/>
            <a:ext cx="8716175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200" i="1">
                <a:latin typeface="Times"/>
              </a:rPr>
              <a:t>Fuente: Información entregada por DIPIR , al segundo trimestre año 2025.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67B4F8-2298-3107-AE9D-77DE866F2B17}"/>
              </a:ext>
            </a:extLst>
          </p:cNvPr>
          <p:cNvSpPr txBox="1"/>
          <p:nvPr/>
        </p:nvSpPr>
        <p:spPr>
          <a:xfrm>
            <a:off x="396" y="25764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1">
                <a:solidFill>
                  <a:srgbClr val="FFC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Informe Power Bi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CFD8FE2C-1C2D-0C8F-F137-FE93C394FBF9}"/>
              </a:ext>
            </a:extLst>
          </p:cNvPr>
          <p:cNvSpPr/>
          <p:nvPr/>
        </p:nvSpPr>
        <p:spPr>
          <a:xfrm>
            <a:off x="303609" y="455686"/>
            <a:ext cx="8704053" cy="37859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6" tIns="91426" rIns="91426" bIns="91426" anchor="ctr" anchorCtr="0">
            <a:noAutofit/>
          </a:bodyPr>
          <a:lstStyle/>
          <a:p>
            <a:pPr>
              <a:buClr>
                <a:schemeClr val="dk1"/>
              </a:buClr>
              <a:buSzPts val="2800"/>
            </a:pPr>
            <a:r>
              <a:rPr lang="es-MX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</a:rPr>
              <a:t>Comentarios Procesos Licitación Segundo Trimestre</a:t>
            </a:r>
          </a:p>
          <a:p>
            <a:pPr>
              <a:buClr>
                <a:schemeClr val="dk1"/>
              </a:buClr>
              <a:buSzPts val="2800"/>
            </a:pPr>
            <a:endParaRPr lang="es-MX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/>
            </a:endParaRPr>
          </a:p>
          <a:p>
            <a:pPr algn="just">
              <a:buClr>
                <a:schemeClr val="dk1"/>
              </a:buClr>
              <a:buSzPts val="2800"/>
            </a:pPr>
            <a:r>
              <a:rPr lang="es-MX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</a:rPr>
              <a:t>En los procesos licitatorios para el segundo trimestre, se identifican comunas críticas por el monto que se encuentra en adjudicación como es el caso de Coronel con 4 mil millones en 2 iniciativas, y una iniciativa publicada por el valor de 3 mil millones.  Además de las Comuna de Tomé, Santa Barbara y Talcahuano que se encuentran con procesos cerrados, y es importante monitorear el resultado final.</a:t>
            </a:r>
          </a:p>
          <a:p>
            <a:pPr algn="just">
              <a:buSzPts val="2800"/>
            </a:pPr>
            <a:endParaRPr lang="es-MX" sz="1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/>
            </a:endParaRPr>
          </a:p>
          <a:p>
            <a:pPr algn="just">
              <a:buSzPts val="2800"/>
            </a:pPr>
            <a:r>
              <a:rPr lang="es-MX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</a:rPr>
              <a:t>Importante para la ejecución financiera de estas iniciativas, enfocarse en contar con la programación de caja para una eficiente asignación de recursos y monitorear la gestión de las Unidades Técnicas a través de reuniones y/o visitas.</a:t>
            </a:r>
          </a:p>
          <a:p>
            <a:pPr algn="r">
              <a:buClr>
                <a:schemeClr val="dk1"/>
              </a:buClr>
              <a:buSzPts val="2800"/>
            </a:pPr>
            <a:endParaRPr lang="es-CL" sz="2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8359685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517;p2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66413"/>
          </a:xfrm>
          <a:prstGeom prst="rect">
            <a:avLst/>
          </a:prstGeom>
          <a:solidFill>
            <a:srgbClr val="002060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R</a:t>
            </a:r>
            <a:r>
              <a:rPr lang="en"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ECLAMACIONES DE TERCEROS CONTRATADOS </a:t>
            </a:r>
            <a:r>
              <a:rPr lang="es-CL"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PROGRAMA DE FUNCIONAMIENTO</a:t>
            </a:r>
            <a:endParaRPr sz="18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-118734" y="602358"/>
            <a:ext cx="2988365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L" sz="200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Leelawadee"/>
              </a:rPr>
              <a:t>2° TRIMESTRE</a:t>
            </a:r>
          </a:p>
        </p:txBody>
      </p:sp>
      <p:sp>
        <p:nvSpPr>
          <p:cNvPr id="5" name="Forma libre 4"/>
          <p:cNvSpPr/>
          <p:nvPr/>
        </p:nvSpPr>
        <p:spPr>
          <a:xfrm rot="5400000">
            <a:off x="1195046" y="1999462"/>
            <a:ext cx="360811" cy="279183"/>
          </a:xfrm>
          <a:custGeom>
            <a:avLst/>
            <a:gdLst>
              <a:gd name="connsiteX0" fmla="*/ 0 w 360811"/>
              <a:gd name="connsiteY0" fmla="*/ 96935 h 484676"/>
              <a:gd name="connsiteX1" fmla="*/ 180406 w 360811"/>
              <a:gd name="connsiteY1" fmla="*/ 96935 h 484676"/>
              <a:gd name="connsiteX2" fmla="*/ 180406 w 360811"/>
              <a:gd name="connsiteY2" fmla="*/ 0 h 484676"/>
              <a:gd name="connsiteX3" fmla="*/ 360811 w 360811"/>
              <a:gd name="connsiteY3" fmla="*/ 242338 h 484676"/>
              <a:gd name="connsiteX4" fmla="*/ 180406 w 360811"/>
              <a:gd name="connsiteY4" fmla="*/ 484676 h 484676"/>
              <a:gd name="connsiteX5" fmla="*/ 180406 w 360811"/>
              <a:gd name="connsiteY5" fmla="*/ 387741 h 484676"/>
              <a:gd name="connsiteX6" fmla="*/ 0 w 360811"/>
              <a:gd name="connsiteY6" fmla="*/ 387741 h 484676"/>
              <a:gd name="connsiteX7" fmla="*/ 0 w 360811"/>
              <a:gd name="connsiteY7" fmla="*/ 96935 h 484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0811" h="484676">
                <a:moveTo>
                  <a:pt x="0" y="96935"/>
                </a:moveTo>
                <a:lnTo>
                  <a:pt x="180406" y="96935"/>
                </a:lnTo>
                <a:lnTo>
                  <a:pt x="180406" y="0"/>
                </a:lnTo>
                <a:lnTo>
                  <a:pt x="360811" y="242338"/>
                </a:lnTo>
                <a:lnTo>
                  <a:pt x="180406" y="484676"/>
                </a:lnTo>
                <a:lnTo>
                  <a:pt x="180406" y="387741"/>
                </a:lnTo>
                <a:lnTo>
                  <a:pt x="0" y="387741"/>
                </a:lnTo>
                <a:lnTo>
                  <a:pt x="0" y="96935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96936" rIns="108244" bIns="96934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000" kern="120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8" name="Forma libre 7"/>
          <p:cNvSpPr/>
          <p:nvPr/>
        </p:nvSpPr>
        <p:spPr>
          <a:xfrm>
            <a:off x="698996" y="1238414"/>
            <a:ext cx="1352906" cy="588083"/>
          </a:xfrm>
          <a:custGeom>
            <a:avLst/>
            <a:gdLst>
              <a:gd name="connsiteX0" fmla="*/ 0 w 1463992"/>
              <a:gd name="connsiteY0" fmla="*/ 757998 h 1515995"/>
              <a:gd name="connsiteX1" fmla="*/ 731996 w 1463992"/>
              <a:gd name="connsiteY1" fmla="*/ 0 h 1515995"/>
              <a:gd name="connsiteX2" fmla="*/ 1463992 w 1463992"/>
              <a:gd name="connsiteY2" fmla="*/ 757998 h 1515995"/>
              <a:gd name="connsiteX3" fmla="*/ 731996 w 1463992"/>
              <a:gd name="connsiteY3" fmla="*/ 1515996 h 1515995"/>
              <a:gd name="connsiteX4" fmla="*/ 0 w 1463992"/>
              <a:gd name="connsiteY4" fmla="*/ 757998 h 1515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3992" h="1515995">
                <a:moveTo>
                  <a:pt x="0" y="757998"/>
                </a:moveTo>
                <a:cubicBezTo>
                  <a:pt x="0" y="339367"/>
                  <a:pt x="327726" y="0"/>
                  <a:pt x="731996" y="0"/>
                </a:cubicBezTo>
                <a:cubicBezTo>
                  <a:pt x="1136266" y="0"/>
                  <a:pt x="1463992" y="339367"/>
                  <a:pt x="1463992" y="757998"/>
                </a:cubicBezTo>
                <a:cubicBezTo>
                  <a:pt x="1463992" y="1176629"/>
                  <a:pt x="1136266" y="1515996"/>
                  <a:pt x="731996" y="1515996"/>
                </a:cubicBezTo>
                <a:cubicBezTo>
                  <a:pt x="327726" y="1515996"/>
                  <a:pt x="0" y="1176629"/>
                  <a:pt x="0" y="757998"/>
                </a:cubicBezTo>
                <a:close/>
              </a:path>
            </a:pathLst>
          </a:custGeom>
          <a:solidFill>
            <a:srgbClr val="00206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4557" tIns="232172" rIns="224557" bIns="232172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000" b="1" kern="1200">
                <a:latin typeface="Leelawadee" panose="020B0502040204020203" pitchFamily="34" charset="-34"/>
                <a:cs typeface="Leelawadee" panose="020B0502040204020203" pitchFamily="34" charset="-34"/>
              </a:rPr>
              <a:t>CONTEXTO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388008" y="2412548"/>
            <a:ext cx="2073699" cy="2551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es-CL" sz="1000">
                <a:solidFill>
                  <a:srgbClr val="00206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“</a:t>
            </a:r>
            <a:r>
              <a:rPr lang="es-CL" sz="1000" b="1" u="sng">
                <a:solidFill>
                  <a:srgbClr val="00206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La unidad de control deberá informar al gobernador regional y al consejo regional sobre las reclamaciones de terceros que hayan sido contratados por el gobierno regional</a:t>
            </a:r>
            <a:r>
              <a:rPr lang="es-CL" sz="1000" b="1">
                <a:solidFill>
                  <a:srgbClr val="00206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s-CL" sz="1000">
                <a:solidFill>
                  <a:srgbClr val="00206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para la adquisición de activos no financieros o la ejecución de iniciativas de inversión dentro de la región, o de servicios públicos o instituciones receptoras de transferencias establecidas en convenios con el gobierno regional”.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45C48F4-564C-1B93-F572-7A1F2E17284F}"/>
              </a:ext>
            </a:extLst>
          </p:cNvPr>
          <p:cNvSpPr txBox="1"/>
          <p:nvPr/>
        </p:nvSpPr>
        <p:spPr>
          <a:xfrm>
            <a:off x="3264595" y="4564171"/>
            <a:ext cx="459078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200" i="1">
                <a:latin typeface="Times New Roman"/>
              </a:rPr>
              <a:t>Fuente Información: Plataforma Mercado Público.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7EE19AD-4F49-4062-9828-9E2A9BC54835}"/>
              </a:ext>
            </a:extLst>
          </p:cNvPr>
          <p:cNvSpPr/>
          <p:nvPr/>
        </p:nvSpPr>
        <p:spPr>
          <a:xfrm>
            <a:off x="748800" y="0"/>
            <a:ext cx="3528232" cy="450892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es-ES" sz="28700" b="1" cap="none" spc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1E65127-BA08-80E1-BD5A-893C43F0FCFA}"/>
              </a:ext>
            </a:extLst>
          </p:cNvPr>
          <p:cNvSpPr txBox="1"/>
          <p:nvPr/>
        </p:nvSpPr>
        <p:spPr>
          <a:xfrm>
            <a:off x="4365548" y="2039948"/>
            <a:ext cx="2743200" cy="738664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/>
              <a:t>No hay reclamos para el segundo trimestre en Mercado Público.</a:t>
            </a:r>
          </a:p>
        </p:txBody>
      </p:sp>
    </p:spTree>
    <p:extLst>
      <p:ext uri="{BB962C8B-B14F-4D97-AF65-F5344CB8AC3E}">
        <p14:creationId xmlns:p14="http://schemas.microsoft.com/office/powerpoint/2010/main" val="5164516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1678781" y="4370787"/>
            <a:ext cx="5840016" cy="642939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s-ES" sz="240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www.goredelosrios.cl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7093747" y="4632919"/>
            <a:ext cx="2027429" cy="49876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L" sz="601" b="1">
                <a:solidFill>
                  <a:schemeClr val="bg1"/>
                </a:solidFill>
                <a:cs typeface="Leelawadee" panose="020B0502040204020203" pitchFamily="34" charset="-34"/>
              </a:rPr>
              <a:t>VALDIVIA, 31 DE JULIO DE 2023</a:t>
            </a:r>
          </a:p>
          <a:p>
            <a:pPr algn="r"/>
            <a:r>
              <a:rPr lang="es-CL" sz="601" b="1">
                <a:solidFill>
                  <a:schemeClr val="bg1"/>
                </a:solidFill>
                <a:cs typeface="Leelawadee" panose="020B0502040204020203" pitchFamily="34" charset="-34"/>
              </a:rPr>
              <a:t>JUAN CARLOS VERAGUA SEGURA</a:t>
            </a:r>
          </a:p>
          <a:p>
            <a:pPr algn="r"/>
            <a:r>
              <a:rPr lang="es-CL" sz="601" b="1">
                <a:solidFill>
                  <a:schemeClr val="bg1"/>
                </a:solidFill>
                <a:cs typeface="Leelawadee" panose="020B0502040204020203" pitchFamily="34" charset="-34"/>
              </a:rPr>
              <a:t>JEFE UNIDAD DE CONTROL Y AUDITORÍA INTERNA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DD79268-DBC5-404D-9DE1-1B00094ABC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819"/>
            <a:ext cx="9144000" cy="51435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733393F-758B-491E-966D-A52DDDE1E0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823" y="152181"/>
            <a:ext cx="791161" cy="1087845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C37569BC-A0DE-432C-8D32-5542962AB66E}"/>
              </a:ext>
            </a:extLst>
          </p:cNvPr>
          <p:cNvSpPr txBox="1">
            <a:spLocks/>
          </p:cNvSpPr>
          <p:nvPr/>
        </p:nvSpPr>
        <p:spPr>
          <a:xfrm>
            <a:off x="296953" y="932964"/>
            <a:ext cx="8603673" cy="589011"/>
          </a:xfrm>
          <a:prstGeom prst="rect">
            <a:avLst/>
          </a:prstGeom>
        </p:spPr>
        <p:txBody>
          <a:bodyPr vert="horz" lIns="68580" tIns="34290" rIns="68580" bIns="3429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27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</a:rPr>
              <a:t>DESCARGAR INFORME POWER BI</a:t>
            </a:r>
            <a:br>
              <a:rPr lang="es-CL" sz="21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</a:br>
            <a:endParaRPr lang="es-CL" sz="1300" b="1" u="sng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/>
            </a:endParaRPr>
          </a:p>
        </p:txBody>
      </p:sp>
      <p:pic>
        <p:nvPicPr>
          <p:cNvPr id="3" name="Imagen 2" descr="Icono&#10;&#10;El contenido generado por IA puede ser incorrecto.">
            <a:extLst>
              <a:ext uri="{FF2B5EF4-FFF2-40B4-BE49-F238E27FC236}">
                <a16:creationId xmlns:a16="http://schemas.microsoft.com/office/drawing/2014/main" id="{49793992-AA2F-CDA0-C97E-18E0BC9E8B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4072" y="1769301"/>
            <a:ext cx="1743075" cy="1714500"/>
          </a:xfrm>
          <a:prstGeom prst="rect">
            <a:avLst/>
          </a:prstGeom>
        </p:spPr>
      </p:pic>
      <p:pic>
        <p:nvPicPr>
          <p:cNvPr id="9" name="Imagen 8" descr="Gráfico de dispersión, Código QR&#10;&#10;El contenido generado por IA puede ser incorrecto.">
            <a:extLst>
              <a:ext uri="{FF2B5EF4-FFF2-40B4-BE49-F238E27FC236}">
                <a16:creationId xmlns:a16="http://schemas.microsoft.com/office/drawing/2014/main" id="{D39ABC22-8C03-849E-8E2A-E83E49A35D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1582" y="1697546"/>
            <a:ext cx="2337768" cy="233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10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000"/>
    </mc:Choice>
    <mc:Fallback xmlns="">
      <p:transition advTm="600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2BEA7A-2945-A089-B5D3-A8959B9AF3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>
            <a:extLst>
              <a:ext uri="{FF2B5EF4-FFF2-40B4-BE49-F238E27FC236}">
                <a16:creationId xmlns:a16="http://schemas.microsoft.com/office/drawing/2014/main" id="{1CEF0D58-19E3-EB09-5AC6-AFAB5669212A}"/>
              </a:ext>
            </a:extLst>
          </p:cNvPr>
          <p:cNvSpPr txBox="1">
            <a:spLocks/>
          </p:cNvSpPr>
          <p:nvPr/>
        </p:nvSpPr>
        <p:spPr>
          <a:xfrm>
            <a:off x="1678781" y="4370787"/>
            <a:ext cx="5840016" cy="642939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s-ES" sz="240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www.goredelosrios.cl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8372FEDD-F069-0F5D-7008-B3C05A07B000}"/>
              </a:ext>
            </a:extLst>
          </p:cNvPr>
          <p:cNvSpPr txBox="1">
            <a:spLocks/>
          </p:cNvSpPr>
          <p:nvPr/>
        </p:nvSpPr>
        <p:spPr>
          <a:xfrm>
            <a:off x="7093747" y="4632919"/>
            <a:ext cx="2027429" cy="49876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L" sz="601" b="1">
                <a:solidFill>
                  <a:schemeClr val="bg1"/>
                </a:solidFill>
                <a:cs typeface="Leelawadee" panose="020B0502040204020203" pitchFamily="34" charset="-34"/>
              </a:rPr>
              <a:t>VALDIVIA, 31 DE JULIO DE 2023</a:t>
            </a:r>
          </a:p>
          <a:p>
            <a:pPr algn="r"/>
            <a:r>
              <a:rPr lang="es-CL" sz="601" b="1">
                <a:solidFill>
                  <a:schemeClr val="bg1"/>
                </a:solidFill>
                <a:cs typeface="Leelawadee" panose="020B0502040204020203" pitchFamily="34" charset="-34"/>
              </a:rPr>
              <a:t>JUAN CARLOS VERAGUA SEGURA</a:t>
            </a:r>
          </a:p>
          <a:p>
            <a:pPr algn="r"/>
            <a:r>
              <a:rPr lang="es-CL" sz="601" b="1">
                <a:solidFill>
                  <a:schemeClr val="bg1"/>
                </a:solidFill>
                <a:cs typeface="Leelawadee" panose="020B0502040204020203" pitchFamily="34" charset="-34"/>
              </a:rPr>
              <a:t>JEFE UNIDAD DE CONTROL Y AUDITORÍA INTERNA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6E068A3-CB3A-0779-41B5-633A971D36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819"/>
            <a:ext cx="9144000" cy="51435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C760BA1-9009-D17E-ED6D-1B1DEBFB53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823" y="152181"/>
            <a:ext cx="791161" cy="1087845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CFBCB492-E42F-7B42-4832-C6F5871C5E57}"/>
              </a:ext>
            </a:extLst>
          </p:cNvPr>
          <p:cNvSpPr txBox="1">
            <a:spLocks/>
          </p:cNvSpPr>
          <p:nvPr/>
        </p:nvSpPr>
        <p:spPr>
          <a:xfrm>
            <a:off x="296953" y="932964"/>
            <a:ext cx="8603673" cy="2611904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27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</a:rPr>
              <a:t>GRACIAS POR SU ATENCIÓN </a:t>
            </a:r>
            <a:br>
              <a:rPr lang="es-CL" sz="21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</a:br>
            <a:br>
              <a:rPr lang="es-CL" sz="21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</a:br>
            <a:r>
              <a:rPr lang="es-CL" sz="1800" b="1" u="sng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</a:rPr>
              <a:t>DATOS DE CONTACTO</a:t>
            </a:r>
            <a:br>
              <a:rPr lang="es-CL" sz="18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</a:br>
            <a:r>
              <a:rPr lang="es-CL" sz="1800" b="1" u="sng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jveragua@gorebiobio.cl</a:t>
            </a:r>
            <a:endParaRPr lang="es-CL" sz="1800" b="1" u="sng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97901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000"/>
    </mc:Choice>
    <mc:Fallback xmlns="">
      <p:transition advTm="6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7201D3-B2DA-1176-AA5E-8EB95A889E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>
            <a:extLst>
              <a:ext uri="{FF2B5EF4-FFF2-40B4-BE49-F238E27FC236}">
                <a16:creationId xmlns:a16="http://schemas.microsoft.com/office/drawing/2014/main" id="{13100C5D-EC3E-07B3-37A9-9263663843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0000"/>
                    </a14:imgEffect>
                    <a14:imgEffect>
                      <a14:brightnessContrast bright="2000" contrast="-8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864228" y="1787603"/>
            <a:ext cx="5112328" cy="2901246"/>
          </a:xfrm>
          <a:prstGeom prst="rect">
            <a:avLst/>
          </a:prstGeom>
          <a:ln>
            <a:noFill/>
          </a:ln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F02D7992-11E5-6DBD-D563-F5C80795C30A}"/>
              </a:ext>
            </a:extLst>
          </p:cNvPr>
          <p:cNvSpPr txBox="1"/>
          <p:nvPr/>
        </p:nvSpPr>
        <p:spPr>
          <a:xfrm>
            <a:off x="1756807" y="1107981"/>
            <a:ext cx="2170291" cy="578882"/>
          </a:xfrm>
          <a:prstGeom prst="roundRect">
            <a:avLst/>
          </a:prstGeom>
          <a:solidFill>
            <a:srgbClr val="7CA800"/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L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</a:rPr>
              <a:t>M$ </a:t>
            </a:r>
            <a:r>
              <a:rPr lang="es-CL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</a:rPr>
              <a:t>9.333.051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D3E67DE-F1D8-5FFA-A8D7-107CD92D80D3}"/>
              </a:ext>
            </a:extLst>
          </p:cNvPr>
          <p:cNvSpPr txBox="1"/>
          <p:nvPr/>
        </p:nvSpPr>
        <p:spPr>
          <a:xfrm>
            <a:off x="1757446" y="478515"/>
            <a:ext cx="2200329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L" sz="200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Presupuesto Ley 2025</a:t>
            </a:r>
            <a:endParaRPr lang="es-CL" sz="200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cs typeface="Leelawadee" panose="020B0502040204020203" pitchFamily="34" charset="-34"/>
            </a:endParaRPr>
          </a:p>
        </p:txBody>
      </p:sp>
      <p:sp>
        <p:nvSpPr>
          <p:cNvPr id="7" name="Google Shape;517;p28">
            <a:extLst>
              <a:ext uri="{FF2B5EF4-FFF2-40B4-BE49-F238E27FC236}">
                <a16:creationId xmlns:a16="http://schemas.microsoft.com/office/drawing/2014/main" id="{B3A80441-C2CB-172D-1D16-BED8E973F4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36641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algn="r"/>
            <a:r>
              <a:rPr lang="es-MX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</a:rPr>
              <a:t>PROGRAMA GASTOS DE FUNCIONAMIENTO</a:t>
            </a:r>
          </a:p>
        </p:txBody>
      </p:sp>
      <p:sp>
        <p:nvSpPr>
          <p:cNvPr id="10" name="Flecha derecha 8">
            <a:extLst>
              <a:ext uri="{FF2B5EF4-FFF2-40B4-BE49-F238E27FC236}">
                <a16:creationId xmlns:a16="http://schemas.microsoft.com/office/drawing/2014/main" id="{52BDCF92-1181-7954-CD9C-BC4BB9785A89}"/>
              </a:ext>
            </a:extLst>
          </p:cNvPr>
          <p:cNvSpPr/>
          <p:nvPr/>
        </p:nvSpPr>
        <p:spPr>
          <a:xfrm>
            <a:off x="4186011" y="1287168"/>
            <a:ext cx="700322" cy="387267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E28672D-2533-2A93-A96E-BD6881E112B9}"/>
              </a:ext>
            </a:extLst>
          </p:cNvPr>
          <p:cNvSpPr txBox="1"/>
          <p:nvPr/>
        </p:nvSpPr>
        <p:spPr>
          <a:xfrm>
            <a:off x="4979880" y="474606"/>
            <a:ext cx="2309852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L" sz="200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Presupuesto Vigente 2025</a:t>
            </a:r>
            <a:endParaRPr lang="es-ES">
              <a:solidFill>
                <a:schemeClr val="accent1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B7D51CB-272B-C70C-47C1-428E5C0D2476}"/>
              </a:ext>
            </a:extLst>
          </p:cNvPr>
          <p:cNvSpPr txBox="1"/>
          <p:nvPr/>
        </p:nvSpPr>
        <p:spPr>
          <a:xfrm>
            <a:off x="5049860" y="1107981"/>
            <a:ext cx="2170291" cy="510778"/>
          </a:xfrm>
          <a:prstGeom prst="roundRect">
            <a:avLst/>
          </a:prstGeom>
          <a:solidFill>
            <a:srgbClr val="7CA800"/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L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</a:rPr>
              <a:t>M$ 10.184.645</a:t>
            </a:r>
            <a:endParaRPr lang="es-CL" sz="28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/>
            </a:endParaRP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87EB7E14-19D1-006B-EFD0-2EFB4151ED98}"/>
              </a:ext>
            </a:extLst>
          </p:cNvPr>
          <p:cNvSpPr/>
          <p:nvPr/>
        </p:nvSpPr>
        <p:spPr>
          <a:xfrm>
            <a:off x="2336513" y="1847819"/>
            <a:ext cx="4388022" cy="2747359"/>
          </a:xfrm>
          <a:prstGeom prst="roundRect">
            <a:avLst/>
          </a:prstGeom>
          <a:solidFill>
            <a:schemeClr val="accent3">
              <a:lumMod val="20000"/>
              <a:lumOff val="8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ED92F49-F6ED-810A-A1AC-E45EFC4172A1}"/>
              </a:ext>
            </a:extLst>
          </p:cNvPr>
          <p:cNvSpPr txBox="1"/>
          <p:nvPr/>
        </p:nvSpPr>
        <p:spPr>
          <a:xfrm>
            <a:off x="2759175" y="1956056"/>
            <a:ext cx="3412273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L" sz="2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M$  242.527</a:t>
            </a:r>
            <a:endParaRPr lang="es-ES"/>
          </a:p>
          <a:p>
            <a:pPr algn="ctr"/>
            <a:r>
              <a:rPr lang="es-CL" sz="1800">
                <a:solidFill>
                  <a:srgbClr val="7CA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Subtítulo 34 │Servicio a la Deuda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4640E578-3F97-8B8F-6A24-452ED5ABA444}"/>
              </a:ext>
            </a:extLst>
          </p:cNvPr>
          <p:cNvSpPr txBox="1"/>
          <p:nvPr/>
        </p:nvSpPr>
        <p:spPr>
          <a:xfrm>
            <a:off x="4700709" y="2903756"/>
            <a:ext cx="1919481" cy="107721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L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AVANCE PRESUPUESTARIO AL 2° TRIMESTRE 2025</a:t>
            </a:r>
          </a:p>
          <a:p>
            <a:pPr algn="ctr"/>
            <a:r>
              <a:rPr lang="es-CL" sz="3600" b="1">
                <a:solidFill>
                  <a:srgbClr val="7CA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47.35%</a:t>
            </a:r>
            <a:endParaRPr lang="es-CL" sz="360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cs typeface="Leelawadee" panose="020B0502040204020203" pitchFamily="34" charset="-34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6D21AD47-4F3B-147F-422E-5954271777A1}"/>
              </a:ext>
            </a:extLst>
          </p:cNvPr>
          <p:cNvSpPr txBox="1"/>
          <p:nvPr/>
        </p:nvSpPr>
        <p:spPr>
          <a:xfrm>
            <a:off x="2535181" y="3608325"/>
            <a:ext cx="2170291" cy="510778"/>
          </a:xfrm>
          <a:prstGeom prst="roundRect">
            <a:avLst/>
          </a:prstGeom>
          <a:solidFill>
            <a:srgbClr val="7CA800"/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L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</a:rPr>
              <a:t>M$ 4.802.272</a:t>
            </a:r>
            <a:endParaRPr lang="es-CL" sz="2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98598559-5B02-D493-938D-9498509BE5F3}"/>
              </a:ext>
            </a:extLst>
          </p:cNvPr>
          <p:cNvSpPr txBox="1"/>
          <p:nvPr/>
        </p:nvSpPr>
        <p:spPr>
          <a:xfrm>
            <a:off x="2501476" y="2902507"/>
            <a:ext cx="2200329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L" sz="20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Gasto Devengado a Junio 2025</a:t>
            </a:r>
            <a:endParaRPr lang="es-CL" sz="20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cs typeface="Leelawadee" panose="020B0502040204020203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CFADD34-028D-7E1A-645C-31B342835621}"/>
              </a:ext>
            </a:extLst>
          </p:cNvPr>
          <p:cNvSpPr txBox="1"/>
          <p:nvPr/>
        </p:nvSpPr>
        <p:spPr>
          <a:xfrm>
            <a:off x="449036" y="0"/>
            <a:ext cx="588644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 dirty="0" err="1">
                <a:solidFill>
                  <a:srgbClr val="7CA800"/>
                </a:solidFill>
              </a:rPr>
              <a:t>Gobierno</a:t>
            </a:r>
            <a:r>
              <a:rPr lang="en-US" sz="1200" b="1" dirty="0">
                <a:solidFill>
                  <a:srgbClr val="7CA800"/>
                </a:solidFill>
              </a:rPr>
              <a:t> Regional del Biobío </a:t>
            </a:r>
            <a:r>
              <a:rPr lang="en-US" sz="1200" dirty="0">
                <a:solidFill>
                  <a:srgbClr val="7CA800"/>
                </a:solidFill>
              </a:rPr>
              <a:t>│</a:t>
            </a:r>
            <a:r>
              <a:rPr lang="en-US" sz="1200" b="1" i="1" dirty="0">
                <a:solidFill>
                  <a:schemeClr val="bg1"/>
                </a:solidFill>
                <a:latin typeface="Times"/>
              </a:rPr>
              <a:t>Unidad de Control</a:t>
            </a:r>
            <a:endParaRPr lang="es-ES" sz="1200" b="1" i="1" dirty="0">
              <a:solidFill>
                <a:schemeClr val="bg1"/>
              </a:solidFill>
              <a:latin typeface="Times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876D189-2476-FA89-DFC8-1EBC50E96937}"/>
              </a:ext>
            </a:extLst>
          </p:cNvPr>
          <p:cNvSpPr/>
          <p:nvPr/>
        </p:nvSpPr>
        <p:spPr>
          <a:xfrm>
            <a:off x="7252286" y="1326912"/>
            <a:ext cx="184731" cy="307777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endParaRPr lang="es-CL">
              <a:solidFill>
                <a:srgbClr val="7CA800"/>
              </a:solidFill>
              <a:latin typeface="Bahnschrift Condensed"/>
              <a:cs typeface="Leelawadee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7C9ED9F9-FE48-494E-9CAC-40E28B1D0CE0}"/>
              </a:ext>
            </a:extLst>
          </p:cNvPr>
          <p:cNvSpPr/>
          <p:nvPr/>
        </p:nvSpPr>
        <p:spPr>
          <a:xfrm>
            <a:off x="748800" y="0"/>
            <a:ext cx="3528232" cy="450892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es-ES" sz="28700" b="1" cap="none" spc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05445036"/>
      </p:ext>
    </p:extLst>
  </p:cSld>
  <p:clrMapOvr>
    <a:masterClrMapping/>
  </p:clrMapOvr>
  <p:extLst>
    <p:ext uri="{6950BFC3-D8DA-4A85-94F7-54DA5524770B}">
      <p188:commentRel xmlns:p188="http://schemas.microsoft.com/office/powerpoint/2018/8/main" xmlns="" r:id="rId5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12A8E38-EC5F-FA1B-61A1-23D82CA2F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2221"/>
            <a:ext cx="9144000" cy="4490019"/>
          </a:xfrm>
          <a:prstGeom prst="rect">
            <a:avLst/>
          </a:prstGeom>
        </p:spPr>
      </p:pic>
      <p:sp>
        <p:nvSpPr>
          <p:cNvPr id="9" name="Google Shape;517;p28">
            <a:extLst>
              <a:ext uri="{FF2B5EF4-FFF2-40B4-BE49-F238E27FC236}">
                <a16:creationId xmlns:a16="http://schemas.microsoft.com/office/drawing/2014/main" id="{7D4C7871-105A-4A6C-B0A7-55F2E4AABE1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36641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algn="r"/>
            <a:r>
              <a:rPr lang="es-MX"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PROGRAMA GASTOS DE FUNCIONAMIENTO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A87A59B-217F-6653-B7F7-30942F9A751E}"/>
              </a:ext>
            </a:extLst>
          </p:cNvPr>
          <p:cNvSpPr txBox="1"/>
          <p:nvPr/>
        </p:nvSpPr>
        <p:spPr>
          <a:xfrm>
            <a:off x="449036" y="0"/>
            <a:ext cx="588644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 dirty="0" err="1">
                <a:solidFill>
                  <a:srgbClr val="7CA800"/>
                </a:solidFill>
              </a:rPr>
              <a:t>Gobierno</a:t>
            </a:r>
            <a:r>
              <a:rPr lang="en-US" sz="1200" b="1" dirty="0">
                <a:solidFill>
                  <a:srgbClr val="7CA800"/>
                </a:solidFill>
              </a:rPr>
              <a:t> Regional del Biobío </a:t>
            </a:r>
            <a:r>
              <a:rPr lang="en-US" sz="1200" dirty="0">
                <a:solidFill>
                  <a:srgbClr val="7CA800"/>
                </a:solidFill>
              </a:rPr>
              <a:t>│</a:t>
            </a:r>
            <a:r>
              <a:rPr lang="en-US" sz="1200" b="1" i="1" dirty="0">
                <a:solidFill>
                  <a:schemeClr val="bg1"/>
                </a:solidFill>
                <a:latin typeface="Times"/>
              </a:rPr>
              <a:t>Unidad de Control</a:t>
            </a:r>
            <a:endParaRPr lang="es-ES" sz="1200" b="1" i="1" dirty="0">
              <a:solidFill>
                <a:schemeClr val="bg1"/>
              </a:solidFill>
              <a:latin typeface="Times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4DBD05A-4220-4D77-95B2-7B61E329C7D9}"/>
              </a:ext>
            </a:extLst>
          </p:cNvPr>
          <p:cNvSpPr/>
          <p:nvPr/>
        </p:nvSpPr>
        <p:spPr>
          <a:xfrm>
            <a:off x="748800" y="0"/>
            <a:ext cx="3528232" cy="450892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es-ES" sz="28700" b="1" cap="none" spc="0">
              <a:ln/>
              <a:solidFill>
                <a:srgbClr val="FF0000"/>
              </a:solidFill>
              <a:effectLst/>
            </a:endParaRPr>
          </a:p>
        </p:txBody>
      </p:sp>
      <p:pic>
        <p:nvPicPr>
          <p:cNvPr id="8" name="Imagen 7" descr="Icono&#10;&#10;El contenido generado por IA puede ser incorrecto.">
            <a:extLst>
              <a:ext uri="{FF2B5EF4-FFF2-40B4-BE49-F238E27FC236}">
                <a16:creationId xmlns:a16="http://schemas.microsoft.com/office/drawing/2014/main" id="{82A31F02-7EF3-2BB7-9B70-49207A0E61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5183" y="3708069"/>
            <a:ext cx="745820" cy="73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331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8ADD840-B0A9-4351-A461-E6119F24A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68C156EA-539B-424C-A734-8CBC98EE6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761" y="2810107"/>
            <a:ext cx="6529836" cy="1797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s-ES" sz="27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ea typeface="ヒラギノ角ゴ Pro W3" charset="-128"/>
                <a:cs typeface="Calibri" panose="020F0502020204030204" pitchFamily="34" charset="0"/>
              </a:rPr>
              <a:t>Presupuesto de Inversión Regional</a:t>
            </a:r>
          </a:p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s-ES" sz="27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ea typeface="ヒラギノ角ゴ Pro W3" charset="-128"/>
                <a:cs typeface="Calibri" panose="020F0502020204030204" pitchFamily="34" charset="0"/>
              </a:rPr>
              <a:t>Carteras de Iniciativas de Inversión</a:t>
            </a:r>
            <a:endParaRPr lang="es-ES" sz="2700" b="1" kern="12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ea typeface="+mn-ea"/>
              <a:cs typeface="+mn-cs"/>
            </a:endParaRPr>
          </a:p>
          <a:p>
            <a:pPr algn="just"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s-ES" sz="1800" kern="120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</a:rPr>
              <a:t>Segundo Trimestre año 2025</a:t>
            </a:r>
          </a:p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1500" kern="1200">
              <a:solidFill>
                <a:srgbClr val="006C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1500" kern="1200">
              <a:solidFill>
                <a:srgbClr val="006C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1500" kern="1200">
              <a:solidFill>
                <a:srgbClr val="006C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1500" kern="1200">
              <a:solidFill>
                <a:srgbClr val="006C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1500" kern="1200">
              <a:solidFill>
                <a:srgbClr val="006C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2100" b="1" kern="1200">
              <a:solidFill>
                <a:srgbClr val="006C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8B5C6B2-0AFC-4742-B895-117B04ACF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0604" y="147167"/>
            <a:ext cx="572014" cy="101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893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>
            <a:extLst>
              <a:ext uri="{FF2B5EF4-FFF2-40B4-BE49-F238E27FC236}">
                <a16:creationId xmlns:a16="http://schemas.microsoft.com/office/drawing/2014/main" id="{55AC96BC-ADE1-4EE5-8A0C-1A027BB9F7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0000"/>
                    </a14:imgEffect>
                    <a14:imgEffect>
                      <a14:brightnessContrast bright="2000" contrast="-8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864228" y="1787603"/>
            <a:ext cx="5112328" cy="2901246"/>
          </a:xfrm>
          <a:prstGeom prst="rect">
            <a:avLst/>
          </a:prstGeom>
          <a:ln>
            <a:noFill/>
          </a:ln>
        </p:spPr>
      </p:pic>
      <p:sp>
        <p:nvSpPr>
          <p:cNvPr id="27" name="CuadroTexto 26"/>
          <p:cNvSpPr txBox="1"/>
          <p:nvPr/>
        </p:nvSpPr>
        <p:spPr>
          <a:xfrm>
            <a:off x="1772464" y="1225413"/>
            <a:ext cx="2170291" cy="510778"/>
          </a:xfrm>
          <a:prstGeom prst="roundRect">
            <a:avLst/>
          </a:prstGeom>
          <a:solidFill>
            <a:srgbClr val="7CA800"/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CL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M$ 123.839.314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1757446" y="478515"/>
            <a:ext cx="22003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Presupuesto Inicial</a:t>
            </a:r>
          </a:p>
          <a:p>
            <a:pPr algn="ctr"/>
            <a:r>
              <a:rPr lang="es-CL" sz="200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Ley 2025</a:t>
            </a:r>
          </a:p>
        </p:txBody>
      </p:sp>
      <p:sp>
        <p:nvSpPr>
          <p:cNvPr id="7" name="Google Shape;517;p28"/>
          <p:cNvSpPr txBox="1">
            <a:spLocks/>
          </p:cNvSpPr>
          <p:nvPr/>
        </p:nvSpPr>
        <p:spPr>
          <a:xfrm>
            <a:off x="0" y="0"/>
            <a:ext cx="9144000" cy="36641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algn="r"/>
            <a:r>
              <a:rPr lang="es-MX"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PROGRAMA DE INVERSIÓN REGIONAL</a:t>
            </a:r>
          </a:p>
        </p:txBody>
      </p:sp>
      <p:sp>
        <p:nvSpPr>
          <p:cNvPr id="10" name="Flecha derecha 8">
            <a:extLst>
              <a:ext uri="{FF2B5EF4-FFF2-40B4-BE49-F238E27FC236}">
                <a16:creationId xmlns:a16="http://schemas.microsoft.com/office/drawing/2014/main" id="{45F34C34-1F40-44E8-828F-E4E392C5A9D4}"/>
              </a:ext>
            </a:extLst>
          </p:cNvPr>
          <p:cNvSpPr/>
          <p:nvPr/>
        </p:nvSpPr>
        <p:spPr>
          <a:xfrm>
            <a:off x="4186011" y="1287168"/>
            <a:ext cx="700322" cy="387267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0820DAE-F4AB-4B63-B2A8-2BB503A7A68C}"/>
              </a:ext>
            </a:extLst>
          </p:cNvPr>
          <p:cNvSpPr txBox="1"/>
          <p:nvPr/>
        </p:nvSpPr>
        <p:spPr>
          <a:xfrm>
            <a:off x="4979880" y="513750"/>
            <a:ext cx="2309852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L" sz="200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Presupuesto Vigente 2025</a:t>
            </a:r>
            <a:endParaRPr lang="es-ES">
              <a:solidFill>
                <a:schemeClr val="accent1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28E9D37-8D80-493B-A2BF-A6A088D78DC0}"/>
              </a:ext>
            </a:extLst>
          </p:cNvPr>
          <p:cNvSpPr txBox="1"/>
          <p:nvPr/>
        </p:nvSpPr>
        <p:spPr>
          <a:xfrm>
            <a:off x="5002887" y="1225413"/>
            <a:ext cx="2170291" cy="510778"/>
          </a:xfrm>
          <a:prstGeom prst="roundRect">
            <a:avLst/>
          </a:prstGeom>
          <a:solidFill>
            <a:srgbClr val="7CA800"/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L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M$ 134.958.013</a:t>
            </a: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072842BD-7C1A-4F49-9C4D-D084C159F660}"/>
              </a:ext>
            </a:extLst>
          </p:cNvPr>
          <p:cNvSpPr/>
          <p:nvPr/>
        </p:nvSpPr>
        <p:spPr>
          <a:xfrm>
            <a:off x="2336513" y="1847819"/>
            <a:ext cx="4388022" cy="2747359"/>
          </a:xfrm>
          <a:prstGeom prst="roundRect">
            <a:avLst/>
          </a:prstGeom>
          <a:solidFill>
            <a:schemeClr val="accent3">
              <a:lumMod val="20000"/>
              <a:lumOff val="8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9BD70FA-4625-4DB2-B466-21FCC63DAFF7}"/>
              </a:ext>
            </a:extLst>
          </p:cNvPr>
          <p:cNvSpPr txBox="1"/>
          <p:nvPr/>
        </p:nvSpPr>
        <p:spPr>
          <a:xfrm>
            <a:off x="2824387" y="1819162"/>
            <a:ext cx="3412273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L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M$  -6.191.966</a:t>
            </a:r>
          </a:p>
          <a:p>
            <a:pPr algn="ctr"/>
            <a:r>
              <a:rPr lang="es-CL" sz="1800">
                <a:solidFill>
                  <a:srgbClr val="7CA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(*) Decreto Nro 06 TT 19.02.2025 Ministerio Hacienda rebaja 5% partida 31 GORES.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A3ECF211-D9D1-4EE4-B195-C8FBE4A3EEE0}"/>
              </a:ext>
            </a:extLst>
          </p:cNvPr>
          <p:cNvSpPr txBox="1"/>
          <p:nvPr/>
        </p:nvSpPr>
        <p:spPr>
          <a:xfrm>
            <a:off x="4716367" y="3224735"/>
            <a:ext cx="1919481" cy="107721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L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AVANCE PRESUPUESTARIO AL 2° TRIMESTRE 2025</a:t>
            </a:r>
          </a:p>
          <a:p>
            <a:pPr algn="ctr"/>
            <a:r>
              <a:rPr lang="es-CL" sz="3600" b="1">
                <a:solidFill>
                  <a:srgbClr val="7CA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44,53%</a:t>
            </a:r>
            <a:endParaRPr lang="es-CL" sz="360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cs typeface="Leelawadee" panose="020B0502040204020203" pitchFamily="34" charset="-34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42BE7CE6-5737-45AD-9456-805BC5AFADB5}"/>
              </a:ext>
            </a:extLst>
          </p:cNvPr>
          <p:cNvSpPr txBox="1"/>
          <p:nvPr/>
        </p:nvSpPr>
        <p:spPr>
          <a:xfrm>
            <a:off x="2550839" y="3929304"/>
            <a:ext cx="2170291" cy="510778"/>
          </a:xfrm>
          <a:prstGeom prst="roundRect">
            <a:avLst/>
          </a:prstGeom>
          <a:solidFill>
            <a:srgbClr val="7CA800"/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L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</a:rPr>
              <a:t>M$ 60.096.295.-</a:t>
            </a:r>
            <a:endParaRPr lang="es-CL" sz="2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67B735D8-7D96-4F0D-AABA-C213F356F6AB}"/>
              </a:ext>
            </a:extLst>
          </p:cNvPr>
          <p:cNvSpPr txBox="1"/>
          <p:nvPr/>
        </p:nvSpPr>
        <p:spPr>
          <a:xfrm>
            <a:off x="2517134" y="3223486"/>
            <a:ext cx="2200329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L" sz="20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Gasto Devengado a Junio 2025</a:t>
            </a:r>
            <a:endParaRPr lang="es-CL" sz="20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cs typeface="Leelawadee" panose="020B0502040204020203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C0901FD-1D4D-9D39-C844-4C2653E67E04}"/>
              </a:ext>
            </a:extLst>
          </p:cNvPr>
          <p:cNvSpPr txBox="1"/>
          <p:nvPr/>
        </p:nvSpPr>
        <p:spPr>
          <a:xfrm>
            <a:off x="449036" y="0"/>
            <a:ext cx="588644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 dirty="0" err="1">
                <a:solidFill>
                  <a:srgbClr val="7CA800"/>
                </a:solidFill>
              </a:rPr>
              <a:t>Gobierno</a:t>
            </a:r>
            <a:r>
              <a:rPr lang="en-US" sz="1200" b="1" dirty="0">
                <a:solidFill>
                  <a:srgbClr val="7CA800"/>
                </a:solidFill>
              </a:rPr>
              <a:t> Regional del Biobío </a:t>
            </a:r>
            <a:r>
              <a:rPr lang="en-US" sz="1200" dirty="0">
                <a:solidFill>
                  <a:srgbClr val="7CA800"/>
                </a:solidFill>
              </a:rPr>
              <a:t>│</a:t>
            </a:r>
            <a:r>
              <a:rPr lang="en-US" sz="1200" b="1" i="1" dirty="0">
                <a:solidFill>
                  <a:schemeClr val="bg1"/>
                </a:solidFill>
                <a:latin typeface="Times"/>
              </a:rPr>
              <a:t>Unidad de Control</a:t>
            </a:r>
            <a:endParaRPr lang="es-ES" sz="1200" b="1" i="1" dirty="0">
              <a:solidFill>
                <a:schemeClr val="bg1"/>
              </a:solidFill>
              <a:latin typeface="Times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CC5D9A0-3F41-4AB8-B9E2-7963219D267D}"/>
              </a:ext>
            </a:extLst>
          </p:cNvPr>
          <p:cNvSpPr/>
          <p:nvPr/>
        </p:nvSpPr>
        <p:spPr>
          <a:xfrm>
            <a:off x="7252286" y="1326912"/>
            <a:ext cx="3129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>
                <a:solidFill>
                  <a:srgbClr val="7CA800"/>
                </a:solidFill>
                <a:latin typeface="Bahnschrift Condensed"/>
                <a:cs typeface="Leelawadee"/>
              </a:rPr>
              <a:t>(*)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35323554"/>
      </p:ext>
    </p:extLst>
  </p:cSld>
  <p:clrMapOvr>
    <a:masterClrMapping/>
  </p:clrMapOvr>
  <p:extLst>
    <p:ext uri="{6950BFC3-D8DA-4A85-94F7-54DA5524770B}">
      <p188:commentRel xmlns:p188="http://schemas.microsoft.com/office/powerpoint/2018/8/main" xmlns="" r:id="rId5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interior, taza, pequeño, tabla&#10;&#10;El contenido generado por inteligencia artificial puede ser incorrecto.">
            <a:extLst>
              <a:ext uri="{FF2B5EF4-FFF2-40B4-BE49-F238E27FC236}">
                <a16:creationId xmlns:a16="http://schemas.microsoft.com/office/drawing/2014/main" id="{49B1BC85-F3F2-8BCB-239B-00867A582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63" y="540774"/>
            <a:ext cx="8007625" cy="4290073"/>
          </a:xfrm>
          <a:prstGeom prst="rect">
            <a:avLst/>
          </a:prstGeom>
        </p:spPr>
      </p:pic>
      <p:sp>
        <p:nvSpPr>
          <p:cNvPr id="7" name="Google Shape;517;p28"/>
          <p:cNvSpPr txBox="1">
            <a:spLocks/>
          </p:cNvSpPr>
          <p:nvPr/>
        </p:nvSpPr>
        <p:spPr>
          <a:xfrm>
            <a:off x="0" y="0"/>
            <a:ext cx="9144000" cy="36641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algn="r"/>
            <a:r>
              <a:rPr lang="es-MX"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PROGRAMA DE INVERSIÓN REGIONAL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BC0647F-50E9-4B00-83FB-0278EA55831F}"/>
              </a:ext>
            </a:extLst>
          </p:cNvPr>
          <p:cNvSpPr/>
          <p:nvPr/>
        </p:nvSpPr>
        <p:spPr>
          <a:xfrm>
            <a:off x="4177095" y="2441267"/>
            <a:ext cx="2371947" cy="30777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endParaRPr lang="es-MX">
              <a:solidFill>
                <a:srgbClr val="7CA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/>
              <a:cs typeface="Leelawadee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DBEDF77-D2A7-9871-A959-FAF1619395C7}"/>
              </a:ext>
            </a:extLst>
          </p:cNvPr>
          <p:cNvSpPr/>
          <p:nvPr/>
        </p:nvSpPr>
        <p:spPr>
          <a:xfrm>
            <a:off x="4128735" y="3659790"/>
            <a:ext cx="2317548" cy="30777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endParaRPr lang="es-MX">
              <a:solidFill>
                <a:srgbClr val="7CA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/>
              <a:cs typeface="Leelawadee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BE96C10-BBFC-3B11-D0B3-3C6489A899DE}"/>
              </a:ext>
            </a:extLst>
          </p:cNvPr>
          <p:cNvSpPr/>
          <p:nvPr/>
        </p:nvSpPr>
        <p:spPr>
          <a:xfrm>
            <a:off x="4137683" y="3947356"/>
            <a:ext cx="2531542" cy="30777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endParaRPr lang="es-CL">
              <a:solidFill>
                <a:srgbClr val="7CA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/>
              <a:cs typeface="Leelawadee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BA7C99C-C88B-C42C-8097-E00358C92A12}"/>
              </a:ext>
            </a:extLst>
          </p:cNvPr>
          <p:cNvSpPr txBox="1"/>
          <p:nvPr/>
        </p:nvSpPr>
        <p:spPr>
          <a:xfrm>
            <a:off x="449036" y="0"/>
            <a:ext cx="588644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 dirty="0" err="1">
                <a:solidFill>
                  <a:srgbClr val="7CA800"/>
                </a:solidFill>
              </a:rPr>
              <a:t>Gobierno</a:t>
            </a:r>
            <a:r>
              <a:rPr lang="en-US" sz="1200" b="1" dirty="0">
                <a:solidFill>
                  <a:srgbClr val="7CA800"/>
                </a:solidFill>
              </a:rPr>
              <a:t> Regional del Biobío </a:t>
            </a:r>
            <a:r>
              <a:rPr lang="en-US" sz="1200" dirty="0">
                <a:solidFill>
                  <a:srgbClr val="7CA800"/>
                </a:solidFill>
              </a:rPr>
              <a:t>│</a:t>
            </a:r>
            <a:r>
              <a:rPr lang="en-US" sz="1200" b="1" i="1" dirty="0">
                <a:solidFill>
                  <a:schemeClr val="bg1"/>
                </a:solidFill>
                <a:latin typeface="Times"/>
              </a:rPr>
              <a:t>Unidad de Control</a:t>
            </a:r>
            <a:endParaRPr lang="es-ES" sz="1200" b="1" i="1" dirty="0">
              <a:solidFill>
                <a:schemeClr val="bg1"/>
              </a:solidFill>
              <a:latin typeface="Times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D44D225-CB68-BC89-5840-F2371310CCD8}"/>
              </a:ext>
            </a:extLst>
          </p:cNvPr>
          <p:cNvSpPr txBox="1"/>
          <p:nvPr/>
        </p:nvSpPr>
        <p:spPr>
          <a:xfrm>
            <a:off x="1871308" y="460028"/>
            <a:ext cx="5005086" cy="70788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L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Informe Ejecución Acumulado </a:t>
            </a:r>
            <a:endParaRPr lang="es-CL" sz="20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cs typeface="Leelawadee" panose="020B0502040204020203" pitchFamily="34" charset="-34"/>
            </a:endParaRPr>
          </a:p>
          <a:p>
            <a:pPr algn="ctr"/>
            <a:r>
              <a:rPr lang="es-CL" sz="20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 Segundo Trimestre (Ingresos y Gastos)</a:t>
            </a:r>
            <a:endParaRPr lang="es-CL" sz="20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cs typeface="Leelawadee" panose="020B0502040204020203" pitchFamily="34" charset="-34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6FFCCA1-5B8C-4241-903E-56C6F8CF9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7062" y="1428750"/>
            <a:ext cx="5793578" cy="3254722"/>
          </a:xfrm>
          <a:prstGeom prst="rect">
            <a:avLst/>
          </a:prstGeom>
          <a:blipFill dpi="0" rotWithShape="1">
            <a:blip r:embed="rId4">
              <a:alphaModFix amt="63000"/>
            </a:blip>
            <a:srcRect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812673031"/>
      </p:ext>
    </p:extLst>
  </p:cSld>
  <p:clrMapOvr>
    <a:masterClrMapping/>
  </p:clrMapOvr>
  <p:extLst>
    <p:ext uri="{6950BFC3-D8DA-4A85-94F7-54DA5524770B}">
      <p188:commentRel xmlns:p188="http://schemas.microsoft.com/office/powerpoint/2018/8/main" xmlns="" r:id="rId5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517;p28">
            <a:extLst>
              <a:ext uri="{FF2B5EF4-FFF2-40B4-BE49-F238E27FC236}">
                <a16:creationId xmlns:a16="http://schemas.microsoft.com/office/drawing/2014/main" id="{89CD9A12-980F-4B71-A3C5-4B2028CD1CDC}"/>
              </a:ext>
            </a:extLst>
          </p:cNvPr>
          <p:cNvSpPr txBox="1">
            <a:spLocks/>
          </p:cNvSpPr>
          <p:nvPr/>
        </p:nvSpPr>
        <p:spPr>
          <a:xfrm>
            <a:off x="0" y="4"/>
            <a:ext cx="9144000" cy="36641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6" tIns="91426" rIns="91426" bIns="9142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algn="r"/>
            <a:r>
              <a:rPr lang="es-MX" sz="180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PROGRAMA DE INVERSIÓN REGIONAL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5014751-459E-C35E-8267-C3E8100E990B}"/>
              </a:ext>
            </a:extLst>
          </p:cNvPr>
          <p:cNvSpPr txBox="1"/>
          <p:nvPr/>
        </p:nvSpPr>
        <p:spPr>
          <a:xfrm>
            <a:off x="449036" y="0"/>
            <a:ext cx="588644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 dirty="0" err="1">
                <a:solidFill>
                  <a:srgbClr val="7CA800"/>
                </a:solidFill>
              </a:rPr>
              <a:t>Gobierno</a:t>
            </a:r>
            <a:r>
              <a:rPr lang="en-US" sz="1200" b="1" dirty="0">
                <a:solidFill>
                  <a:srgbClr val="7CA800"/>
                </a:solidFill>
              </a:rPr>
              <a:t> Regional del Biobío </a:t>
            </a:r>
            <a:r>
              <a:rPr lang="en-US" sz="1200" dirty="0">
                <a:solidFill>
                  <a:srgbClr val="7CA800"/>
                </a:solidFill>
              </a:rPr>
              <a:t>│</a:t>
            </a:r>
            <a:r>
              <a:rPr lang="en-US" sz="1200" b="1" i="1" dirty="0">
                <a:solidFill>
                  <a:schemeClr val="bg1"/>
                </a:solidFill>
                <a:latin typeface="Times"/>
              </a:rPr>
              <a:t>Unidad de Control</a:t>
            </a:r>
            <a:endParaRPr lang="es-ES" sz="1200" b="1" i="1" dirty="0">
              <a:solidFill>
                <a:schemeClr val="bg1"/>
              </a:solidFill>
              <a:latin typeface="Times"/>
            </a:endParaRPr>
          </a:p>
        </p:txBody>
      </p:sp>
      <p:pic>
        <p:nvPicPr>
          <p:cNvPr id="1026" name="Picture 2" descr="Presupuesto - 2025 - DIPRES Documentación">
            <a:extLst>
              <a:ext uri="{FF2B5EF4-FFF2-40B4-BE49-F238E27FC236}">
                <a16:creationId xmlns:a16="http://schemas.microsoft.com/office/drawing/2014/main" id="{F5D56E20-368E-4168-9940-B91CACEDC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389" y="1417674"/>
            <a:ext cx="1735790" cy="249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77642C2-6CC1-40DA-8699-C929D2E4E3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706" y="459236"/>
            <a:ext cx="6620506" cy="441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658999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Elements Infographic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64653"/>
      </a:accent1>
      <a:accent2>
        <a:srgbClr val="2A9D8F"/>
      </a:accent2>
      <a:accent3>
        <a:srgbClr val="8AB17D"/>
      </a:accent3>
      <a:accent4>
        <a:srgbClr val="E76F51"/>
      </a:accent4>
      <a:accent5>
        <a:srgbClr val="F4A261"/>
      </a:accent5>
      <a:accent6>
        <a:srgbClr val="E9C46A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96d96e4-6e3a-4deb-8288-8bb7aade67ba">
      <Terms xmlns="http://schemas.microsoft.com/office/infopath/2007/PartnerControls"/>
    </lcf76f155ced4ddcb4097134ff3c332f>
    <TaxCatchAll xmlns="fe5cae9c-6490-437e-afc4-24f1545e937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F4881AFEA7D34887F67CEC70D0EB4C" ma:contentTypeVersion="10" ma:contentTypeDescription="Create a new document." ma:contentTypeScope="" ma:versionID="5c49667c90ed165fa64f201902a22338">
  <xsd:schema xmlns:xsd="http://www.w3.org/2001/XMLSchema" xmlns:xs="http://www.w3.org/2001/XMLSchema" xmlns:p="http://schemas.microsoft.com/office/2006/metadata/properties" xmlns:ns2="d96d96e4-6e3a-4deb-8288-8bb7aade67ba" xmlns:ns3="fe5cae9c-6490-437e-afc4-24f1545e9374" targetNamespace="http://schemas.microsoft.com/office/2006/metadata/properties" ma:root="true" ma:fieldsID="135ff18a164bb337f9bf0d1c31b33fdb" ns2:_="" ns3:_="">
    <xsd:import namespace="d96d96e4-6e3a-4deb-8288-8bb7aade67ba"/>
    <xsd:import namespace="fe5cae9c-6490-437e-afc4-24f1545e93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6d96e4-6e3a-4deb-8288-8bb7aade67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d72546a-100b-4975-82c6-740ca8549e7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5cae9c-6490-437e-afc4-24f1545e937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03a6321-3d39-4ad1-a42d-b4bef1d63808}" ma:internalName="TaxCatchAll" ma:showField="CatchAllData" ma:web="fe5cae9c-6490-437e-afc4-24f1545e93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804C36-06A0-40DC-9571-C44BE1F0E95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D1FD460-C099-437D-9281-09E180604AE2}">
  <ds:schemaRefs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purl.org/dc/terms/"/>
    <ds:schemaRef ds:uri="http://www.w3.org/XML/1998/namespace"/>
    <ds:schemaRef ds:uri="http://schemas.microsoft.com/office/infopath/2007/PartnerControls"/>
    <ds:schemaRef ds:uri="fe5cae9c-6490-437e-afc4-24f1545e9374"/>
    <ds:schemaRef ds:uri="d96d96e4-6e3a-4deb-8288-8bb7aade67ba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C994FE20-EA28-4286-9728-893DB29FA785}">
  <ds:schemaRefs>
    <ds:schemaRef ds:uri="d96d96e4-6e3a-4deb-8288-8bb7aade67ba"/>
    <ds:schemaRef ds:uri="fe5cae9c-6490-437e-afc4-24f1545e937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</TotalTime>
  <Words>1456</Words>
  <Application>Microsoft Office PowerPoint</Application>
  <PresentationFormat>Presentación en pantalla (16:9)</PresentationFormat>
  <Paragraphs>222</Paragraphs>
  <Slides>33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17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51" baseType="lpstr">
      <vt:lpstr>Agency FB</vt:lpstr>
      <vt:lpstr>Aharoni</vt:lpstr>
      <vt:lpstr>Arial</vt:lpstr>
      <vt:lpstr>Arial Black</vt:lpstr>
      <vt:lpstr>Bahnschrift</vt:lpstr>
      <vt:lpstr>Bahnschrift Condensed</vt:lpstr>
      <vt:lpstr>Calibri</vt:lpstr>
      <vt:lpstr>Fira Sans</vt:lpstr>
      <vt:lpstr>Fira Sans Extra Condensed</vt:lpstr>
      <vt:lpstr>Leelawadee</vt:lpstr>
      <vt:lpstr>Roboto</vt:lpstr>
      <vt:lpstr>Segoe UI Black</vt:lpstr>
      <vt:lpstr>Times</vt:lpstr>
      <vt:lpstr>Times New Roman</vt:lpstr>
      <vt:lpstr>Trebuchet MS</vt:lpstr>
      <vt:lpstr>Verdana</vt:lpstr>
      <vt:lpstr>ヒラギノ角ゴ Pro W3</vt:lpstr>
      <vt:lpstr>Design Elements Infographics by Slidesgo</vt:lpstr>
      <vt:lpstr>Presentación de PowerPoint</vt:lpstr>
      <vt:lpstr>Analisis del Gasto por tipología, sector y localidad</vt:lpstr>
      <vt:lpstr>Analisis del Gasto por tipología, sector y localidad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ESTADOS DE PROCESOS LICITATORIOS PROGRAMA 01 DE FUNCIONAMIENTO</vt:lpstr>
      <vt:lpstr>ESTADOS DE PROCESOS LICITATORIOS PROGRAMA 02 DE INVERSIÓN REGIONAL</vt:lpstr>
      <vt:lpstr>ESTADOS DE PROCESOS LICITATORIOS PROGRAMA 02 DE INVERSIÓN REGIONAL</vt:lpstr>
      <vt:lpstr>ESTADOS DE PROCESOS LICITATORIOS PROGRAMA 02 DE INVERSIÓN REGIONAL</vt:lpstr>
      <vt:lpstr>RECLAMACIONES DE TERCEROS CONTRATADOS PROGRAMA DE FUNCIONAMIENTO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Propuesta Infographics</dc:title>
  <dc:creator>Marjolaine Celis</dc:creator>
  <cp:lastModifiedBy>Juan Veragua Segura</cp:lastModifiedBy>
  <cp:revision>62</cp:revision>
  <cp:lastPrinted>2022-05-02T21:10:59Z</cp:lastPrinted>
  <dcterms:modified xsi:type="dcterms:W3CDTF">2025-07-29T18:36:48Z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0x01010089F4881AFEA7D34887F67CEC70D0EB4C</vt:lpwstr>
  </property>
  <property fmtid="{D5CDD505-2E9C-101B-9397-08002B2CF9AE}" pid="3" name="MediaServiceImageTags">
    <vt:lpwstr/>
  </property>
</Properties>
</file>