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239_FE4922EB.xml" ContentType="application/vnd.ms-powerpoint.comments+xml"/>
  <Override PartName="/ppt/comments/modernComment_226_654B3E3.xml" ContentType="application/vnd.ms-powerpoint.comments+xml"/>
  <Override PartName="/ppt/comments/modernComment_23B_6A154756.xml" ContentType="application/vnd.ms-powerpoint.comments+xml"/>
  <Override PartName="/ppt/comments/modernComment_1E9_30706807.xml" ContentType="application/vnd.ms-powerpoint.comments+xml"/>
  <Override PartName="/ppt/comments/modernComment_241_A3E95AE7.xml" ContentType="application/vnd.ms-powerpoint.comments+xml"/>
  <Override PartName="/ppt/comments/modernComment_22A_DAF0059F.xml" ContentType="application/vnd.ms-powerpoint.comments+xml"/>
  <Override PartName="/ppt/comments/modernComment_1E4_5053AC14.xml" ContentType="application/vnd.ms-powerpoint.comments+xml"/>
  <Override PartName="/ppt/comments/modernComment_22B_972EB963.xml" ContentType="application/vnd.ms-powerpoint.comments+xml"/>
  <Override PartName="/ppt/comments/modernComment_22D_23F508B8.xml" ContentType="application/vnd.ms-powerpoint.comments+xml"/>
  <Override PartName="/ppt/comments/modernComment_243_77361B90.xml" ContentType="application/vnd.ms-powerpoint.comments+xml"/>
  <Override PartName="/ppt/comments/modernComment_22F_9DFD98FB.xml" ContentType="application/vnd.ms-powerpoint.comments+xml"/>
  <Override PartName="/ppt/comments/modernComment_233_B4D3C5E4.xml" ContentType="application/vnd.ms-powerpoint.comments+xml"/>
  <Override PartName="/ppt/comments/modernComment_1BE_A016FF94.xml" ContentType="application/vnd.ms-powerpoint.comments+xml"/>
  <Override PartName="/ppt/comments/modernComment_1D9_D35929F4.xml" ContentType="application/vnd.ms-powerpoint.comments+xml"/>
  <Override PartName="/ppt/comments/modernComment_23E_20AFD8CE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44"/>
  </p:notesMasterIdLst>
  <p:handoutMasterIdLst>
    <p:handoutMasterId r:id="rId45"/>
  </p:handoutMasterIdLst>
  <p:sldIdLst>
    <p:sldId id="316" r:id="rId5"/>
    <p:sldId id="455" r:id="rId6"/>
    <p:sldId id="480" r:id="rId7"/>
    <p:sldId id="549" r:id="rId8"/>
    <p:sldId id="569" r:id="rId9"/>
    <p:sldId id="550" r:id="rId10"/>
    <p:sldId id="570" r:id="rId11"/>
    <p:sldId id="571" r:id="rId12"/>
    <p:sldId id="572" r:id="rId13"/>
    <p:sldId id="573" r:id="rId14"/>
    <p:sldId id="454" r:id="rId15"/>
    <p:sldId id="552" r:id="rId16"/>
    <p:sldId id="489" r:id="rId17"/>
    <p:sldId id="577" r:id="rId18"/>
    <p:sldId id="578" r:id="rId19"/>
    <p:sldId id="553" r:id="rId20"/>
    <p:sldId id="554" r:id="rId21"/>
    <p:sldId id="484" r:id="rId22"/>
    <p:sldId id="555" r:id="rId23"/>
    <p:sldId id="556" r:id="rId24"/>
    <p:sldId id="557" r:id="rId25"/>
    <p:sldId id="568" r:id="rId26"/>
    <p:sldId id="558" r:id="rId27"/>
    <p:sldId id="579" r:id="rId28"/>
    <p:sldId id="559" r:id="rId29"/>
    <p:sldId id="580" r:id="rId30"/>
    <p:sldId id="562" r:id="rId31"/>
    <p:sldId id="563" r:id="rId32"/>
    <p:sldId id="564" r:id="rId33"/>
    <p:sldId id="566" r:id="rId34"/>
    <p:sldId id="567" r:id="rId35"/>
    <p:sldId id="453" r:id="rId36"/>
    <p:sldId id="446" r:id="rId37"/>
    <p:sldId id="475" r:id="rId38"/>
    <p:sldId id="451" r:id="rId39"/>
    <p:sldId id="456" r:id="rId40"/>
    <p:sldId id="473" r:id="rId41"/>
    <p:sldId id="574" r:id="rId42"/>
    <p:sldId id="509" r:id="rId43"/>
  </p:sldIdLst>
  <p:sldSz cx="9144000" cy="5143500" type="screen16x9"/>
  <p:notesSz cx="7010400" cy="1112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B599C2-18E8-2FED-4FA8-50E2B0944DDB}" name="Olga Sanchez" initials="OS" userId="S::osanchez@gorebiobio.cl::9138c050-6dea-4c65-b485-5bb360bb12b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Sanchez" initials="OSD" lastIdx="3" clrIdx="0">
    <p:extLst>
      <p:ext uri="{19B8F6BF-5375-455C-9EA6-DF929625EA0E}">
        <p15:presenceInfo xmlns:p15="http://schemas.microsoft.com/office/powerpoint/2012/main" userId="Olga Sanch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86E"/>
    <a:srgbClr val="203256"/>
    <a:srgbClr val="002060"/>
    <a:srgbClr val="7CA800"/>
    <a:srgbClr val="0070C0"/>
    <a:srgbClr val="D5D8DA"/>
    <a:srgbClr val="264653"/>
    <a:srgbClr val="F3CA00"/>
    <a:srgbClr val="D6D6D6"/>
    <a:srgbClr val="D8D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4A62E-03CC-9C9E-2DE6-BA23EDBB8900}" v="5" dt="2025-10-27T10:51:06.293"/>
    <p1510:client id="{139FDF81-DF5E-54DE-D50F-A76BA0823ADB}" v="229" dt="2025-10-27T23:09:24.638"/>
    <p1510:client id="{B59EEEAC-7C4E-5B8E-E8A5-9EB0703E855F}" v="14" dt="2025-10-27T01:24:31.459"/>
    <p1510:client id="{13F434D4-9671-A85C-2A92-093ACDDF23EA}" v="52" dt="2025-10-28T15:17:05.259"/>
    <p1510:client id="{2457B180-EED5-DAE6-4BB6-DD21263F3983}" v="26" dt="2025-10-27T11:14:01.101"/>
    <p1510:client id="{B14F634E-4E8A-30F9-396F-6AD2E605C086}" v="56" dt="2025-10-27T11:27:37.818"/>
    <p1510:client id="{35920B8B-6FCC-966E-1082-3888E58C2AFC}" v="1165" dt="2025-10-27T14:11:29.808"/>
    <p1510:client id="{506B7AE8-AF26-EFB2-74AA-0A30BACB76D8}" v="205" dt="2025-10-27T22:16:16.930"/>
    <p1510:client id="{3A4F3B66-CFC9-4F6B-1C00-05D62905ACA8}" v="2734" dt="2025-10-27T22:56:29.674"/>
    <p1510:client id="{E0AA564E-AA2B-DA36-A7B3-DC62A468A156}" v="1873" dt="2025-10-28T14:10:09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omments/modernComment_1BE_A016FF9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2D7E10-CDC2-4590-A888-AF170D7BF021}" authorId="{97B599C2-18E8-2FED-4FA8-50E2B0944DDB}" created="2025-04-17T20:07:06.328">
    <pc:sldMkLst xmlns:pc="http://schemas.microsoft.com/office/powerpoint/2013/main/command">
      <pc:docMk/>
      <pc:sldMk cId="2685861780" sldId="446"/>
    </pc:sldMkLst>
    <p188:replyLst>
      <p188:reply id="{42BE40B9-9464-4E85-AD5A-9085E9DDCC9C}" authorId="{97B599C2-18E8-2FED-4FA8-50E2B0944DDB}" created="2025-10-26T14:31:43.442">
        <p188:txBody>
          <a:bodyPr/>
          <a:lstStyle/>
          <a:p>
            <a:r>
              <a:rPr lang="es-ES"/>
              <a:t>Origen de los datos:
\\10.8.20.101\unidad_control\INFORMES TRIMESTRALES\AÑO 2025\insumos\Copia de BASE CONSOLIDADA ABRIL 2025.xlsx </a:t>
            </a:r>
          </a:p>
        </p188:txBody>
      </p188:reply>
    </p188:replyLst>
    <p188:txBody>
      <a:bodyPr/>
      <a:lstStyle/>
      <a:p>
        <a:r>
          <a:rPr lang="es-ES"/>
          <a:t>cambiar año 2023 x 2022.</a:t>
        </a:r>
      </a:p>
    </p188:txBody>
  </p188:cm>
</p188:cmLst>
</file>

<file path=ppt/comments/modernComment_1D9_D35929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EC3E8D-84E7-4829-8D65-B4AEA362834E}" authorId="{97B599C2-18E8-2FED-4FA8-50E2B0944DDB}" created="2025-10-25T13:12:24.256">
    <pc:sldMkLst xmlns:pc="http://schemas.microsoft.com/office/powerpoint/2013/main/command">
      <pc:docMk/>
      <pc:sldMk cId="3545836020" sldId="473"/>
    </pc:sldMkLst>
    <p188:txBody>
      <a:bodyPr/>
      <a:lstStyle/>
      <a:p>
        <a:r>
          <a:rPr lang="es-ES"/>
          <a:t>Mercado Publico, centro de descarga datos:
https://datos-abiertos.chilecompra.cl/descargas </a:t>
        </a:r>
      </a:p>
    </p188:txBody>
  </p188:cm>
  <p188:cm id="{09A10080-5F78-4A97-AFA1-25EE3002904E}" authorId="{97B599C2-18E8-2FED-4FA8-50E2B0944DDB}" created="2025-10-25T13:12:36.647">
    <pc:sldMkLst xmlns:pc="http://schemas.microsoft.com/office/powerpoint/2013/main/command">
      <pc:docMk/>
      <pc:sldMk cId="3545836020" sldId="473"/>
    </pc:sldMkLst>
    <p188:txBody>
      <a:bodyPr/>
      <a:lstStyle/>
      <a:p>
        <a:r>
          <a:rPr lang="es-ES"/>
          <a:t>Mercado Publico, ficha GORE:
https://datos-abiertos.chilecompra.cl/ficha-organismo/7015</a:t>
        </a:r>
      </a:p>
    </p188:txBody>
  </p188:cm>
  <p188:cm id="{9CA1B4A6-BE57-4FBC-85B8-75D3A31F50E7}" authorId="{97B599C2-18E8-2FED-4FA8-50E2B0944DDB}" created="2025-10-26T14:19:32.752">
    <pc:sldMkLst xmlns:pc="http://schemas.microsoft.com/office/powerpoint/2013/main/command">
      <pc:docMk/>
      <pc:sldMk cId="3545836020" sldId="473"/>
    </pc:sldMkLst>
    <p188:txBody>
      <a:bodyPr/>
      <a:lstStyle/>
      <a:p>
        <a:r>
          <a:rPr lang="es-ES"/>
          <a:t>Excel con listado de Mercado PUblico con transacciones para el año 2025:
https://chilegorebiobio.sharepoint.com/:x:/s/UnidadControl/Ea5qSzeNAAJLocS3CXU20coB1TZSl0MqhFyMCU9Gs-3Qkw?e=RKLOTA</a:t>
        </a:r>
      </a:p>
    </p188:txBody>
  </p188:cm>
  <p188:cm id="{863D41EE-C893-40EA-9A33-C1567A0138EA}" authorId="{97B599C2-18E8-2FED-4FA8-50E2B0944DDB}" created="2025-10-26T15:42:32.022">
    <pc:sldMkLst xmlns:pc="http://schemas.microsoft.com/office/powerpoint/2013/main/command">
      <pc:docMk/>
      <pc:sldMk cId="3545836020" sldId="473"/>
    </pc:sldMkLst>
    <p188:txBody>
      <a:bodyPr/>
      <a:lstStyle/>
      <a:p>
        <a:r>
          <a:rPr lang="es-ES"/>
          <a:t>Licitaciones adjudicadas.
1. INSTALACIÓN Y PUESTA EN MARCHA DE CALDERAS DE CALEFACCIÓN PARA LAS DEPENDENCIAS DEL GOBIERNO REGIONAL DEL BIOBÍO  
2. CONTRATACION DEL SERVICIO DE CAFETERIA Y ALIMENTACION PARA EL PERSONAL DEL GOBIERNO REGIONAL DEL BIOBÍO.   
3. SERVICIO DE RECLUTAMIENTO Y SELECCIÓN PARA 4 CONCURSOS PÚBLICOS   
4. Servicio de compra de equipamiento audio visual.   
5. SERVICIO DE ASEO OFICINAS DE LOS ÁNGELES DEL GOBIERNO REGIONAL DEL BIOBÍO 2025-2027 </a:t>
        </a:r>
      </a:p>
    </p188:txBody>
  </p188:cm>
</p188:cmLst>
</file>

<file path=ppt/comments/modernComment_1E4_5053AC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27FC199-E959-4A39-ADE5-3F6C2C654757}" authorId="{97B599C2-18E8-2FED-4FA8-50E2B0944DDB}" created="2025-04-17T19:32:39.535">
    <pc:sldMkLst xmlns:pc="http://schemas.microsoft.com/office/powerpoint/2013/main/command">
      <pc:docMk/>
      <pc:sldMk cId="1347660820" sldId="484"/>
    </pc:sldMkLst>
    <p188:txBody>
      <a:bodyPr/>
      <a:lstStyle/>
      <a:p>
        <a:r>
          <a:rPr lang="es-ES"/>
          <a:t>Incluir % acumulados comparativos.</a:t>
        </a:r>
      </a:p>
    </p188:txBody>
  </p188:cm>
</p188:cmLst>
</file>

<file path=ppt/comments/modernComment_1E9_3070680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D725F7-DB76-4EAE-92EF-0D838022B6F0}" authorId="{97B599C2-18E8-2FED-4FA8-50E2B0944DDB}" created="2025-07-17T21:21:22.510">
    <pc:sldMkLst xmlns:pc="http://schemas.microsoft.com/office/powerpoint/2013/main/command">
      <pc:docMk/>
      <pc:sldMk cId="812673031" sldId="489"/>
    </pc:sldMkLst>
    <p188:txBody>
      <a:bodyPr/>
      <a:lstStyle/>
      <a:p>
        <a:r>
          <a:rPr lang="es-ES"/>
          <a:t>que pasa con la diferencia en la ejecución entre los ingresos y gastos?</a:t>
        </a:r>
      </a:p>
    </p188:txBody>
  </p188:cm>
  <p188:cm id="{9AD094FB-C97F-474B-B917-EEFBED8EBCCB}" authorId="{97B599C2-18E8-2FED-4FA8-50E2B0944DDB}" created="2025-07-17T21:27:10.590">
    <pc:sldMkLst xmlns:pc="http://schemas.microsoft.com/office/powerpoint/2013/main/command">
      <pc:docMk/>
      <pc:sldMk cId="812673031" sldId="489"/>
    </pc:sldMkLst>
    <p188:txBody>
      <a:bodyPr/>
      <a:lstStyle/>
      <a:p>
        <a:r>
          <a:rPr lang="es-ES"/>
          <a:t>06 Rentas, arriendo casa fiscal.
08 Otros ingresos, multas y devolución de saldos.
12 Recuperación prestamos, recuperación anticipos.
13 Transferencias gastos capital, abono FAR, casinos, aporte fiscal, modernizacion tribu....</a:t>
        </a:r>
      </a:p>
    </p188:txBody>
  </p188:cm>
</p188:cmLst>
</file>

<file path=ppt/comments/modernComment_226_654B3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CF5FFF-2741-4EB7-8D1F-3074B61E97F7}" authorId="{97B599C2-18E8-2FED-4FA8-50E2B0944DDB}" created="2025-10-24T14:10:19.174">
    <pc:sldMkLst xmlns:pc="http://schemas.microsoft.com/office/powerpoint/2013/main/command">
      <pc:docMk/>
      <pc:sldMk cId="106214371" sldId="550"/>
    </pc:sldMkLst>
    <p188:replyLst>
      <p188:reply id="{9DC6DA64-929E-410C-AA33-B84A4EE03F67}" authorId="{97B599C2-18E8-2FED-4FA8-50E2B0944DDB}" created="2025-10-27T15:52:17.845">
        <p188:txBody>
          <a:bodyPr/>
          <a:lstStyle/>
          <a:p>
            <a:r>
              <a:rPr lang="es-ES"/>
              <a:t>Detalles de Ingresos: https://chilegorebiobio.sharepoint.com/:x:/s/UnidadControl/Eaxv6P2331NIubPk7J92OEQBkhUA7FFO6M_2Ev5fpidASA?e=yClImT</a:t>
            </a:r>
          </a:p>
        </p188:txBody>
      </p188:reply>
    </p188:replyLst>
    <p188:txBody>
      <a:bodyPr/>
      <a:lstStyle/>
      <a:p>
        <a:r>
          <a:rPr lang="es-ES"/>
          <a:t>El mayor ingreso para el subt 08 ingresos corrientes son los ingresos recibidos de licencias medicas y multas VIF.
Fuente Información:
C:\Users\osanchez\OneDrive - Gobierno Regional de la Región del Bio Bío\Unidad Control - INFORMES_TRIMESTRALES\INSUMOS\SIGFE\3T Programa Ingresos Gore Compromisos SIGFE.xls </a:t>
        </a:r>
      </a:p>
    </p188:txBody>
  </p188:cm>
  <p188:cm id="{0642C5FF-73B4-46C1-A13F-7AF3602FAC86}" authorId="{97B599C2-18E8-2FED-4FA8-50E2B0944DDB}" created="2025-10-28T14:09:30.594">
    <pc:sldMkLst xmlns:pc="http://schemas.microsoft.com/office/powerpoint/2013/main/command">
      <pc:docMk/>
      <pc:sldMk cId="106214371" sldId="550"/>
    </pc:sldMkLst>
    <p188:txBody>
      <a:bodyPr/>
      <a:lstStyle/>
      <a:p>
        <a:r>
          <a:rPr lang="es-ES"/>
          <a:t>Tabla resumen fuente;
https://chilegorebiobio.sharepoint.com/:x:/s/UnidadControl/Ed4bAZX3C41GnypWgpDWfKEBwlgfjmr2s37SsFpsDpXwNw?e=BaLxNK</a:t>
        </a:r>
      </a:p>
    </p188:txBody>
  </p188:cm>
</p188:cmLst>
</file>

<file path=ppt/comments/modernComment_22A_DAF005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CD40B7-95B4-4608-8E07-3C07ADCF28ED}" authorId="{97B599C2-18E8-2FED-4FA8-50E2B0944DDB}" created="2025-10-23T15:50:37.200">
    <pc:sldMkLst xmlns:pc="http://schemas.microsoft.com/office/powerpoint/2013/main/command">
      <pc:docMk/>
      <pc:sldMk cId="3673163167" sldId="554"/>
    </pc:sldMkLst>
    <p188:txBody>
      <a:bodyPr/>
      <a:lstStyle/>
      <a:p>
        <a:r>
          <a:rPr lang="es-ES"/>
          <a:t>- Esta en tramite DIPRES Res 57 que incrementa M$216.489 SIC Bomberos.
- Esta en Borrador resolución que incrementa presupuesto por eficiencia en M$2.682.701
- Esta en borrador resolución que disminuye presupuesto por traspaso a funcionamiento en total por M$600.668</a:t>
        </a:r>
      </a:p>
    </p188:txBody>
  </p188:cm>
  <p188:cm id="{C51EAD0A-45A6-4719-9688-347C82B49F43}" authorId="{97B599C2-18E8-2FED-4FA8-50E2B0944DDB}" created="2025-10-23T22:24:00.639">
    <pc:sldMkLst xmlns:pc="http://schemas.microsoft.com/office/powerpoint/2013/main/command">
      <pc:docMk/>
      <pc:sldMk cId="3673163167" sldId="554"/>
    </pc:sldMkLst>
    <p188:txBody>
      <a:bodyPr/>
      <a:lstStyle/>
      <a:p>
        <a:r>
          <a:rPr lang="es-ES"/>
          <a:t>Fuente de Datos:
Copia Presupuesto Dpto. FNDR
https://chilegorebiobio.sharepoint.com/sites/UnidadControl/Shared%20Documents/Equipo%20Unidad%20Control/INFORMES_TRIMESTRALES/INSUMOS/DIPIR/03_Trimestre/Copia%20de%20Presupuesto%202025%20Programa%20Inversion.xlsm?web=1 </a:t>
        </a:r>
      </a:p>
    </p188:txBody>
  </p188:cm>
</p188:cmLst>
</file>

<file path=ppt/comments/modernComment_22B_972EB9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2237F2-3124-4A8A-9F4B-0F74B9FD8427}" authorId="{97B599C2-18E8-2FED-4FA8-50E2B0944DDB}" created="2025-10-26T12:35:47.499">
    <pc:sldMkLst xmlns:pc="http://schemas.microsoft.com/office/powerpoint/2013/main/command">
      <pc:docMk/>
      <pc:sldMk cId="2536421731" sldId="555"/>
    </pc:sldMkLst>
    <p188:txBody>
      <a:bodyPr/>
      <a:lstStyle/>
      <a:p>
        <a:r>
          <a:rPr lang="es-ES"/>
          <a:t>Fuente información:
chrome-extension://efaidnbmnnnibpcajpcglclefindmkaj/https://www.dipres.gob.cl/597/articles-362997_doc_pdf.pdf</a:t>
        </a:r>
      </a:p>
    </p188:txBody>
  </p188:cm>
</p188:cmLst>
</file>

<file path=ppt/comments/modernComment_22D_23F508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051BBD-7EF4-4CF9-B118-8564A00782BA}" authorId="{97B599C2-18E8-2FED-4FA8-50E2B0944DDB}" created="2025-10-23T22:20:16.093">
    <pc:sldMkLst xmlns:pc="http://schemas.microsoft.com/office/powerpoint/2013/main/command">
      <pc:docMk/>
      <pc:sldMk cId="603261112" sldId="557"/>
    </pc:sldMkLst>
    <p188:txBody>
      <a:bodyPr/>
      <a:lstStyle/>
      <a:p>
        <a:r>
          <a:rPr lang="es-ES"/>
          <a:t>Fuente informacion para edicion: https://chilegorebiobio.sharepoint.com/sites/UnidadControl/Shared%20Documents/Equipo%20Unidad%20Control/INFORMES_TRIMESTRALES/INSUMOS/DIPIR/03_Trimestre/FNDR%20-%20INICIATIVAS%20CON%20ASIGNACION%20PRESUPUESTARIA%20VIGENTE%202025%20iii%20T.xlsx?web=1</a:t>
        </a:r>
      </a:p>
    </p188:txBody>
  </p188:cm>
</p188:cmLst>
</file>

<file path=ppt/comments/modernComment_22F_9DFD98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81E9F3-25E3-4AC5-92C3-0963463AC99B}" authorId="{97B599C2-18E8-2FED-4FA8-50E2B0944DDB}" created="2025-10-22T00:01:23.008">
    <pc:sldMkLst xmlns:pc="http://schemas.microsoft.com/office/powerpoint/2013/main/command">
      <pc:docMk/>
      <pc:sldMk cId="2650642683" sldId="559"/>
    </pc:sldMkLst>
    <p188:replyLst>
      <p188:reply id="{F539E94A-EEBE-45F0-897E-EC38C1AB1B48}" authorId="{97B599C2-18E8-2FED-4FA8-50E2B0944DDB}" created="2025-10-27T21:31:11.309">
        <p188:txBody>
          <a:bodyPr/>
          <a:lstStyle/>
          <a:p>
            <a:r>
              <a:rPr lang="es-ES"/>
              <a:t>Fuente estado programa UNIDAD CONTROL PROGRAMAS
https://chilegorebiobio.sharepoint.com/:x:/s/UnidadControl/EfN3qlhuK6xLnfIO8vMpjUcB8iODEJvQMM7v5kybmocGvw?e=TZeeP5 </a:t>
            </a:r>
          </a:p>
        </p188:txBody>
      </p188:reply>
    </p188:replyLst>
    <p188:txBody>
      <a:bodyPr/>
      <a:lstStyle/>
      <a:p>
        <a:r>
          <a:rPr lang="es-ES"/>
          <a:t>Fuente informacion: https://chilegorebiobio.sharepoint.com/sites/UnidadControl/Shared%20Documents/Equipo%20Unidad%20Control/INFORMES_TRIMESTRALES/INSUMOS/SIGFE/3T%20Compromisos%20SIGFE.xls?web=1</a:t>
        </a:r>
      </a:p>
    </p188:txBody>
  </p188:cm>
</p188:cmLst>
</file>

<file path=ppt/comments/modernComment_233_B4D3C5E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80D198-89BF-4A85-B73E-9F491F76ECAD}" authorId="{97B599C2-18E8-2FED-4FA8-50E2B0944DDB}" created="2025-10-23T22:23:05.546">
    <pc:sldMkLst xmlns:pc="http://schemas.microsoft.com/office/powerpoint/2013/main/command">
      <pc:docMk/>
      <pc:sldMk cId="3033777636" sldId="563"/>
    </pc:sldMkLst>
    <p188:txBody>
      <a:bodyPr/>
      <a:lstStyle/>
      <a:p>
        <a:r>
          <a:rPr lang="es-ES"/>
          <a:t>Fuente informacion para editar:
1) Calculo Datos:
https://chilegorebiobio.sharepoint.com/sites/UnidadControl/Shared%20Documents/Equipo%20Unidad%20Control/INFORMES_TRIMESTRALES/INSUMOS/SIGFE/3T%20Estado%20Ejecuci%C3%B3n%20Programa%20Inversi%C3%B3n.xls?web=1
2) Diseño Datos:
https://www.canva.com/design/DAG2pXEtlDY/txIhb4iQ1_3N9oOt3TVqMg/edit?utm_content=DAG2pXEtlDY&amp;utm_campaign=designshare&amp;utm_medium=link2&amp;utm_source=sharebutton</a:t>
        </a:r>
      </a:p>
    </p188:txBody>
  </p188:cm>
</p188:cmLst>
</file>

<file path=ppt/comments/modernComment_239_FE4922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13CFB7-D876-4FBA-9A6A-E16413574662}" authorId="{97B599C2-18E8-2FED-4FA8-50E2B0944DDB}" created="2025-10-24T13:49:28.21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66205931" sldId="569"/>
      <ac:spMk id="22" creationId="{75D70FF1-8E2C-FAE3-CEB0-1185975E0416}"/>
    </ac:deMkLst>
    <p188:txBody>
      <a:bodyPr/>
      <a:lstStyle/>
      <a:p>
        <a:r>
          <a:rPr lang="es-ES"/>
          <a:t>R° 25 Saldo Inicial de Caja se incrementan distintos subtítulos en Gastos 
S22 M$296.000
S24 M$31.400 Triada atención especializada en violencia género arauco
S29 M$ 238.340</a:t>
        </a:r>
      </a:p>
    </p188:txBody>
  </p188:cm>
  <p188:cm id="{65B8E4C4-C891-4907-8F8A-C3B4D5D97DEA}" authorId="{97B599C2-18E8-2FED-4FA8-50E2B0944DDB}" created="2025-10-24T13:50:26.5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66205931" sldId="569"/>
      <ac:spMk id="22" creationId="{75D70FF1-8E2C-FAE3-CEB0-1185975E0416}"/>
    </ac:deMkLst>
    <p188:txBody>
      <a:bodyPr/>
      <a:lstStyle/>
      <a:p>
        <a:r>
          <a:rPr lang="es-ES"/>
          <a:t>Resoluciones de Respaldo
https://chilegorebiobio.sharepoint.com/:f:/s/UnidadControl/EqVpwVMfq4tEpXcUubfU74kBg8nvhFqP7-dKim9YuTZfkw?e=ewFcZw </a:t>
        </a:r>
      </a:p>
    </p188:txBody>
  </p188:cm>
  <p188:cm id="{32D5C0FE-9638-4180-9874-96A9CD5D7FC0}" authorId="{97B599C2-18E8-2FED-4FA8-50E2B0944DDB}" created="2025-10-24T13:58:23.389">
    <pc:sldMkLst xmlns:pc="http://schemas.microsoft.com/office/powerpoint/2013/main/command">
      <pc:docMk/>
      <pc:sldMk cId="4266205931" sldId="569"/>
    </pc:sldMkLst>
    <p188:txBody>
      <a:bodyPr/>
      <a:lstStyle/>
      <a:p>
        <a:r>
          <a:rPr lang="es-ES"/>
          <a:t>Res Nro 22/16.05.2025 incrementa subt 26 por compensación daños a terceros M$43.297 fue representado por Contraloría el 26.09.2025.</a:t>
        </a:r>
      </a:p>
    </p188:txBody>
  </p188:cm>
</p188:cmLst>
</file>

<file path=ppt/comments/modernComment_23B_6A1547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E34C2E-C5A4-41AE-AE81-6599A6F4E9FD}" authorId="{97B599C2-18E8-2FED-4FA8-50E2B0944DDB}" created="2025-10-24T20:15:11.185">
    <pc:sldMkLst xmlns:pc="http://schemas.microsoft.com/office/powerpoint/2013/main/command">
      <pc:docMk/>
      <pc:sldMk cId="1779779414" sldId="571"/>
    </pc:sldMkLst>
    <p188:txBody>
      <a:bodyPr/>
      <a:lstStyle/>
      <a:p>
        <a:r>
          <a:rPr lang="es-ES"/>
          <a:t>Graficos verlos con tabla excel, fuente:
https://chilegorebiobio.sharepoint.com/sites/UnidadControl/Shared%20Documents/Equipo%20Unidad%20Control/INFORMES_TRIMESTRALES/INSUMOS/SIGFE/3T%20Estado%20Ejecuci%C3%B3n%20Gasto%20Gobierno%20Regional%20(general).xls?web=1 </a:t>
        </a:r>
      </a:p>
    </p188:txBody>
  </p188:cm>
</p188:cmLst>
</file>

<file path=ppt/comments/modernComment_23E_20AFD8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B1496C-24AA-4BE5-A046-3DCB25B12E1A}" authorId="{97B599C2-18E8-2FED-4FA8-50E2B0944DDB}" created="2025-10-27T01:24:08.740">
    <pc:sldMkLst xmlns:pc="http://schemas.microsoft.com/office/powerpoint/2013/main/command">
      <pc:docMk/>
      <pc:sldMk cId="548395214" sldId="574"/>
    </pc:sldMkLst>
    <p188:txBody>
      <a:bodyPr/>
      <a:lstStyle/>
      <a:p>
        <a:r>
          <a:rPr lang="es-ES"/>
          <a:t>Fuente informacion mercado publico:
C:\Users\osanchez\OneDrive - Gobierno Regional de la Región del Bio Bío\Unidad Control - INFORMES_TRIMESTRALES\INSUMOS\MERCADO PUBLICO\Licitaciones GORE iii trimestre.csv </a:t>
        </a:r>
      </a:p>
    </p188:txBody>
  </p188:cm>
</p188:cmLst>
</file>

<file path=ppt/comments/modernComment_241_A3E95AE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2776A1-9466-4C01-BF3E-FF0E02463611}" authorId="{97B599C2-18E8-2FED-4FA8-50E2B0944DDB}" created="2025-10-27T21:33:33.667">
    <pc:sldMkLst xmlns:pc="http://schemas.microsoft.com/office/powerpoint/2013/main/command">
      <pc:docMk/>
      <pc:sldMk cId="2749979367" sldId="577"/>
    </pc:sldMkLst>
    <p188:txBody>
      <a:bodyPr/>
      <a:lstStyle/>
      <a:p>
        <a:r>
          <a:rPr lang="es-ES"/>
          <a:t>Detalles de Ingresos: https://chilegorebiobio.sharepoint.com/:x:/s/UnidadControl/Eaxv6P2331NIubPk7J92OEQBkhUA7FFO6M_2Ev5fpidASA?e=yClImT</a:t>
        </a:r>
      </a:p>
    </p188:txBody>
  </p188:cm>
</p188:cmLst>
</file>

<file path=ppt/comments/modernComment_243_77361B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6E5520-041B-4D91-803F-E69F498392FB}" authorId="{97B599C2-18E8-2FED-4FA8-50E2B0944DDB}" created="2025-10-27T19:52:56.610">
    <pc:sldMkLst xmlns:pc="http://schemas.microsoft.com/office/powerpoint/2013/main/command">
      <pc:docMk/>
      <pc:sldMk cId="2000034704" sldId="579"/>
    </pc:sldMkLst>
    <p188:txBody>
      <a:bodyPr/>
      <a:lstStyle/>
      <a:p>
        <a:r>
          <a:rPr lang="es-ES"/>
          <a:t>Fuente Cartera solo 3er Trimestre:
   https://chilegorebiobio.sharepoint.com/:x:/s/UnidadControl/ETDZAZ99iGNOpwh1r0wjRO8B8n2KcA0Titx-yfHAG6_Kcw?e=Quf2tQ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73A49-994B-4407-83C7-1FA02F6835B6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10566661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9" y="10566661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ACCDB-6077-44B3-82B9-544EB0AC22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725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33438"/>
            <a:ext cx="7415213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937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32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>
          <a:extLst>
            <a:ext uri="{FF2B5EF4-FFF2-40B4-BE49-F238E27FC236}">
              <a16:creationId xmlns:a16="http://schemas.microsoft.com/office/drawing/2014/main" id="{BB6083CA-08E2-185A-852D-179676CAC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>
            <a:extLst>
              <a:ext uri="{FF2B5EF4-FFF2-40B4-BE49-F238E27FC236}">
                <a16:creationId xmlns:a16="http://schemas.microsoft.com/office/drawing/2014/main" id="{E5F0D7B5-B96B-01DE-B1FC-5525B3E448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>
            <a:extLst>
              <a:ext uri="{FF2B5EF4-FFF2-40B4-BE49-F238E27FC236}">
                <a16:creationId xmlns:a16="http://schemas.microsoft.com/office/drawing/2014/main" id="{D46031D1-5EEC-C496-9371-2B115A32A0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96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3" y="411475"/>
            <a:ext cx="4569001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3" y="1234975"/>
            <a:ext cx="26892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5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1750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22" lvl="1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35" lvl="2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46" lvl="3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57" lvl="4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68" lvl="5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81" lvl="6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92" lvl="7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903" lvl="8" indent="-304807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1750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22" lvl="1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35" lvl="2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46" lvl="3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57" lvl="4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68" lvl="5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81" lvl="6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92" lvl="7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903" lvl="8" indent="-304807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04807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22" lvl="1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35" lvl="2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46" lvl="3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57" lvl="4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68" lvl="5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81" lvl="6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92" lvl="7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903" lvl="8" indent="-304807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49" y="450150"/>
            <a:ext cx="6367801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1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1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1" y="2803076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3" y="724075"/>
            <a:ext cx="3837001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11" lvl="0" indent="-34290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22" lvl="1" indent="-31750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35" lvl="2" indent="-31750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46" lvl="3" indent="-31750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57" lvl="4" indent="-31750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68" lvl="5" indent="-31750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81" lvl="6" indent="-31750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92" lvl="7" indent="-31750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903" lvl="8" indent="-31750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11" lvl="0" indent="-22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1" y="1106125"/>
            <a:ext cx="8520601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1" y="3152225"/>
            <a:ext cx="8520601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4290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22" lvl="1" indent="-31750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35" lvl="2" indent="-31750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46" lvl="3" indent="-31750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57" lvl="4" indent="-31750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68" lvl="5" indent="-31750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81" lvl="6" indent="-31750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92" lvl="7" indent="-31750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903" lvl="8" indent="-31750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EA4335"/>
          </p15:clr>
        </p15:guide>
        <p15:guide id="2" pos="5472" userDrawn="1">
          <p15:clr>
            <a:srgbClr val="EA4335"/>
          </p15:clr>
        </p15:guide>
        <p15:guide id="3" orient="horz" pos="259" userDrawn="1">
          <p15:clr>
            <a:srgbClr val="EA4335"/>
          </p15:clr>
        </p15:guide>
        <p15:guide id="4" orient="horz" pos="2981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todossomosclientes.blogspot.com/2017/12/como-pedir-un-aumento-de-sueldo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1E9_30706807.xml"/></Relationships>
</file>

<file path=ppt/slides/_rels/slide1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41_A3E95A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2A_DAF0059F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E4_5053AC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2B_972EB96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22D_23F508B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243_77361B90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2F_9DFD98FB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33_B4D3C5E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BE_A016FF9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datos-abiertos.chilecompra.cl/ficha-organismo/7015" TargetMode="External"/><Relationship Id="rId3" Type="http://schemas.openxmlformats.org/officeDocument/2006/relationships/image" Target="../media/image56.pn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microsoft.com/office/2018/10/relationships/comments" Target="../comments/modernComment_1D9_D35929F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18/10/relationships/comments" Target="../comments/modernComment_23E_20AFD8CE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veragua@gorebiobioc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todossomosclientes.blogspot.com/2017/12/como-pedir-un-aumento-de-sueldo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39_FE4922EB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microsoft.com/office/2018/10/relationships/comments" Target="../comments/modernComment_226_654B3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18/10/relationships/comments" Target="../comments/modernComment_23B_6A15475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678781" y="4370787"/>
            <a:ext cx="5840016" cy="64293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24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093747" y="4632919"/>
            <a:ext cx="2027429" cy="4987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9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23" y="152181"/>
            <a:ext cx="791161" cy="108784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3DAFC37-C9F5-41D5-A501-6A864EF3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89" y="3047477"/>
            <a:ext cx="6446510" cy="135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40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/>
                <a:cs typeface="Calibri"/>
              </a:rPr>
              <a:t>3° INFORME TRIMESTRAL</a:t>
            </a:r>
            <a:endParaRPr lang="es-ES" sz="4000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ea typeface="ヒラギノ角ゴ Pro W3"/>
              <a:cs typeface="Calibri"/>
            </a:endParaRPr>
          </a:p>
          <a:p>
            <a:pPr defTabSz="342909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/>
                <a:cs typeface="Calibri"/>
              </a:rPr>
              <a:t>AVANCE PRESUPUESTARIO 2025</a:t>
            </a:r>
            <a:endParaRPr lang="es-ES">
              <a:solidFill>
                <a:prstClr val="white"/>
              </a:solidFill>
            </a:endParaRPr>
          </a:p>
          <a:p>
            <a:pPr algn="just" defTabSz="342909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05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/>
              </a:rPr>
              <a:t>Juan Carlos Veragua Segura</a:t>
            </a:r>
            <a:endParaRPr lang="es-ES">
              <a:solidFill>
                <a:prstClr val="white"/>
              </a:solidFill>
            </a:endParaRPr>
          </a:p>
          <a:p>
            <a:pPr algn="just" defTabSz="342909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05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/>
              </a:rPr>
              <a:t>Jefe de Control</a:t>
            </a:r>
            <a:endParaRPr lang="es-ES">
              <a:solidFill>
                <a:prstClr val="white"/>
              </a:solidFill>
            </a:endParaRPr>
          </a:p>
          <a:p>
            <a:pPr algn="just" defTabSz="342909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05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/>
              </a:rPr>
              <a:t>Concepción, 28 de octubre 2025</a:t>
            </a:r>
            <a:endParaRPr lang="es-ES" err="1">
              <a:solidFill>
                <a:prstClr val="white"/>
              </a:solidFill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90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948D1-A130-7791-100D-16F04F2F3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3BF71F9-88CF-7823-477C-5B4013F3C21B}"/>
              </a:ext>
            </a:extLst>
          </p:cNvPr>
          <p:cNvSpPr/>
          <p:nvPr/>
        </p:nvSpPr>
        <p:spPr>
          <a:xfrm>
            <a:off x="4336981" y="1167225"/>
            <a:ext cx="4653249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A9C4A110-85A1-26E3-08E6-4E52795E01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GASTOS DE FUNCIONAMIENTO</a:t>
            </a:r>
            <a:endParaRPr lang="es-MX" sz="18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2DF276-1D5E-3F61-8E91-036D72C6AF7F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BC9EAF0-A157-904D-4541-0B8D717EC250}"/>
              </a:ext>
            </a:extLst>
          </p:cNvPr>
          <p:cNvSpPr/>
          <p:nvPr/>
        </p:nvSpPr>
        <p:spPr>
          <a:xfrm>
            <a:off x="99122" y="1285838"/>
            <a:ext cx="4196235" cy="16094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7771DA-9D05-1974-DB65-CC4048F6C667}"/>
              </a:ext>
            </a:extLst>
          </p:cNvPr>
          <p:cNvSpPr txBox="1"/>
          <p:nvPr/>
        </p:nvSpPr>
        <p:spPr>
          <a:xfrm>
            <a:off x="2187" y="315590"/>
            <a:ext cx="38666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29 </a:t>
            </a:r>
            <a:endParaRPr lang="es-ES"/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ACTIVOS NO FINANCIEROS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9CCD7B-4194-41F4-14C2-018A250F604A}"/>
              </a:ext>
            </a:extLst>
          </p:cNvPr>
          <p:cNvSpPr txBox="1"/>
          <p:nvPr/>
        </p:nvSpPr>
        <p:spPr>
          <a:xfrm>
            <a:off x="709706" y="1511977"/>
            <a:ext cx="122510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2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43%</a:t>
            </a:r>
            <a:endParaRPr lang="es-CL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9D5CB5C-57E8-0A49-6D2E-81321F88EA14}"/>
              </a:ext>
            </a:extLst>
          </p:cNvPr>
          <p:cNvSpPr/>
          <p:nvPr/>
        </p:nvSpPr>
        <p:spPr>
          <a:xfrm>
            <a:off x="3489538" y="3006970"/>
            <a:ext cx="5495974" cy="2027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  <a:endParaRPr lang="es-ES">
              <a:cs typeface="Arial"/>
            </a:endParaRP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A3338E-2378-76F3-9123-1FAA6901D381}"/>
              </a:ext>
            </a:extLst>
          </p:cNvPr>
          <p:cNvSpPr txBox="1"/>
          <p:nvPr/>
        </p:nvSpPr>
        <p:spPr>
          <a:xfrm>
            <a:off x="3770564" y="3063027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Comentarios: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F5D241F-5AF4-CE1E-13A6-84D6581F308C}"/>
              </a:ext>
            </a:extLst>
          </p:cNvPr>
          <p:cNvSpPr/>
          <p:nvPr/>
        </p:nvSpPr>
        <p:spPr>
          <a:xfrm>
            <a:off x="5920685" y="404659"/>
            <a:ext cx="1387786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Gasto Devengado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M$155.892</a:t>
            </a:r>
            <a:endParaRPr lang="es-ES"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F7B7884-D469-FEC3-099C-02167BC7B99B}"/>
              </a:ext>
            </a:extLst>
          </p:cNvPr>
          <p:cNvSpPr txBox="1"/>
          <p:nvPr/>
        </p:nvSpPr>
        <p:spPr>
          <a:xfrm>
            <a:off x="3529693" y="3369127"/>
            <a:ext cx="5301341" cy="990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300"/>
              </a:spcAft>
              <a:buFont typeface="Wingdings,Sans-Serif"/>
              <a:buChar char="§"/>
            </a:pPr>
            <a:r>
              <a:rPr lang="es-ES" sz="1100">
                <a:latin typeface="Arial Nova"/>
              </a:rPr>
              <a:t>Representa el 4% del presupuesto del programa de funcionamiento.</a:t>
            </a:r>
            <a:endParaRPr lang="en-US" sz="1100">
              <a:latin typeface="Arial Nova"/>
            </a:endParaRPr>
          </a:p>
          <a:p>
            <a:pPr marL="285750" indent="-285750" algn="just">
              <a:spcBef>
                <a:spcPts val="100"/>
              </a:spcBef>
              <a:spcAft>
                <a:spcPts val="300"/>
              </a:spcAft>
              <a:buFont typeface="Wingdings"/>
              <a:buChar char="§"/>
            </a:pPr>
            <a:r>
              <a:rPr lang="es-ES" sz="1100">
                <a:latin typeface="Arial Nova"/>
              </a:rPr>
              <a:t>El 45% del gasto se concentra en el ítem Máquinas y Equipos. Durante el 3° Trimestre los principales gastos realizados fueron por concepto de contrato de ascensores (M$49.673) y por concepto de puesta en marcha de las calderas (M$19.611).</a:t>
            </a:r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36DCB3B-B7E3-AC07-4393-FE175EE3462F}"/>
              </a:ext>
            </a:extLst>
          </p:cNvPr>
          <p:cNvGrpSpPr/>
          <p:nvPr/>
        </p:nvGrpSpPr>
        <p:grpSpPr>
          <a:xfrm>
            <a:off x="2762112" y="411095"/>
            <a:ext cx="1529300" cy="623493"/>
            <a:chOff x="5056276" y="451916"/>
            <a:chExt cx="1602778" cy="631657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0BB728A-A6FC-2C16-B43D-C16F3264B675}"/>
                </a:ext>
              </a:extLst>
            </p:cNvPr>
            <p:cNvSpPr/>
            <p:nvPr/>
          </p:nvSpPr>
          <p:spPr>
            <a:xfrm>
              <a:off x="5056276" y="451916"/>
              <a:ext cx="1602778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Inicial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M$121.265</a:t>
              </a:r>
            </a:p>
          </p:txBody>
        </p: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3903166C-954C-BE84-8BC4-95B76ADFC98C}"/>
                </a:ext>
              </a:extLst>
            </p:cNvPr>
            <p:cNvCxnSpPr/>
            <p:nvPr/>
          </p:nvCxnSpPr>
          <p:spPr>
            <a:xfrm>
              <a:off x="5150303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0F5F315-66EB-E98E-3CCD-27DB488ED9BD}"/>
              </a:ext>
            </a:extLst>
          </p:cNvPr>
          <p:cNvGrpSpPr/>
          <p:nvPr/>
        </p:nvGrpSpPr>
        <p:grpSpPr>
          <a:xfrm>
            <a:off x="4347103" y="402930"/>
            <a:ext cx="1529300" cy="623493"/>
            <a:chOff x="6391086" y="451915"/>
            <a:chExt cx="1112921" cy="631657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4D31BAB-6579-7E73-7FFB-25D6885D26B4}"/>
                </a:ext>
              </a:extLst>
            </p:cNvPr>
            <p:cNvSpPr/>
            <p:nvPr/>
          </p:nvSpPr>
          <p:spPr>
            <a:xfrm>
              <a:off x="6391086" y="451915"/>
              <a:ext cx="1112921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Vigente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M$359.605</a:t>
              </a:r>
              <a:endParaRPr lang="es-ES">
                <a:cs typeface="Arial"/>
              </a:endParaRPr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D04D6E3D-901A-6EFB-D275-1BD3A07CB353}"/>
                </a:ext>
              </a:extLst>
            </p:cNvPr>
            <p:cNvCxnSpPr>
              <a:cxnSpLocks/>
            </p:cNvCxnSpPr>
            <p:nvPr/>
          </p:nvCxnSpPr>
          <p:spPr>
            <a:xfrm>
              <a:off x="6457267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02D93ED0-B808-F47A-938C-448A304BC3C0}"/>
              </a:ext>
            </a:extLst>
          </p:cNvPr>
          <p:cNvCxnSpPr>
            <a:cxnSpLocks/>
          </p:cNvCxnSpPr>
          <p:nvPr/>
        </p:nvCxnSpPr>
        <p:spPr>
          <a:xfrm>
            <a:off x="5965370" y="481692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15A1B4-8088-C6D6-C4CD-9DB1EF1A7E21}"/>
              </a:ext>
            </a:extLst>
          </p:cNvPr>
          <p:cNvSpPr txBox="1"/>
          <p:nvPr/>
        </p:nvSpPr>
        <p:spPr>
          <a:xfrm>
            <a:off x="4344592" y="1165702"/>
            <a:ext cx="48010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 año 2025 a nivel de ítem presupuestario ($ pesos):</a:t>
            </a:r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F65372D-5F92-D8D0-C5FB-0BC47EDDAEB7}"/>
              </a:ext>
            </a:extLst>
          </p:cNvPr>
          <p:cNvSpPr txBox="1"/>
          <p:nvPr/>
        </p:nvSpPr>
        <p:spPr>
          <a:xfrm>
            <a:off x="278778" y="1288166"/>
            <a:ext cx="22864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Presupuestaria 3°T:</a:t>
            </a:r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E06ABBD-2B86-3609-0E32-C6F409C88212}"/>
              </a:ext>
            </a:extLst>
          </p:cNvPr>
          <p:cNvSpPr/>
          <p:nvPr/>
        </p:nvSpPr>
        <p:spPr>
          <a:xfrm>
            <a:off x="507597" y="2143882"/>
            <a:ext cx="1518557" cy="6368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A1FC272-2BB3-5FBE-02D7-28CA63F19FAB}"/>
              </a:ext>
            </a:extLst>
          </p:cNvPr>
          <p:cNvSpPr txBox="1"/>
          <p:nvPr/>
        </p:nvSpPr>
        <p:spPr>
          <a:xfrm>
            <a:off x="613146" y="2194452"/>
            <a:ext cx="137206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11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Año 2024:</a:t>
            </a:r>
          </a:p>
          <a:p>
            <a:pPr algn="ctr"/>
            <a:r>
              <a:rPr lang="es-CL" sz="24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10%</a:t>
            </a:r>
            <a:endParaRPr lang="es-CL" sz="240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80C31E9-2B91-8868-A089-EA1DC8C30E9E}"/>
              </a:ext>
            </a:extLst>
          </p:cNvPr>
          <p:cNvSpPr/>
          <p:nvPr/>
        </p:nvSpPr>
        <p:spPr>
          <a:xfrm>
            <a:off x="7382093" y="412823"/>
            <a:ext cx="1534742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Disponible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M$203.713</a:t>
            </a:r>
            <a:endParaRPr lang="es-ES">
              <a:cs typeface="Arial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4A1F857-77E5-75A2-B133-DD749C19ADCE}"/>
              </a:ext>
            </a:extLst>
          </p:cNvPr>
          <p:cNvCxnSpPr>
            <a:cxnSpLocks/>
          </p:cNvCxnSpPr>
          <p:nvPr/>
        </p:nvCxnSpPr>
        <p:spPr>
          <a:xfrm>
            <a:off x="7451270" y="48985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A29FF392-4AF7-091C-7C10-7FD9E0B5182E}"/>
              </a:ext>
            </a:extLst>
          </p:cNvPr>
          <p:cNvSpPr/>
          <p:nvPr/>
        </p:nvSpPr>
        <p:spPr>
          <a:xfrm>
            <a:off x="156866" y="3004190"/>
            <a:ext cx="3232664" cy="20350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576F613-5638-FA38-8EEB-134EA1A59314}"/>
              </a:ext>
            </a:extLst>
          </p:cNvPr>
          <p:cNvSpPr txBox="1"/>
          <p:nvPr/>
        </p:nvSpPr>
        <p:spPr>
          <a:xfrm>
            <a:off x="278778" y="3002666"/>
            <a:ext cx="22864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por Ítems</a:t>
            </a:r>
            <a:endParaRPr lang="es-ES"/>
          </a:p>
        </p:txBody>
      </p:sp>
      <p:pic>
        <p:nvPicPr>
          <p:cNvPr id="25" name="Imagen 24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1A3E88DD-0687-5659-D48D-A5798A808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7" y="3308877"/>
            <a:ext cx="2778831" cy="1573743"/>
          </a:xfrm>
          <a:prstGeom prst="rect">
            <a:avLst/>
          </a:prstGeom>
        </p:spPr>
      </p:pic>
      <p:pic>
        <p:nvPicPr>
          <p:cNvPr id="26" name="Imagen 25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2B3EAADA-4225-9358-29E1-746BDDF70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67" y="1442306"/>
            <a:ext cx="4649610" cy="1221720"/>
          </a:xfrm>
          <a:prstGeom prst="rect">
            <a:avLst/>
          </a:prstGeom>
        </p:spPr>
      </p:pic>
      <p:pic>
        <p:nvPicPr>
          <p:cNvPr id="3" name="Imagen 2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D633F15B-4C60-E6D5-A5A8-0D4FF4FA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122" y="1583871"/>
            <a:ext cx="2190750" cy="115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4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ADD840-B0A9-4351-A461-E6119F24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6529836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 charset="-128"/>
                <a:cs typeface="Calibri"/>
              </a:rPr>
              <a:t>Presupuesto de Inversión Regional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 charset="-128"/>
                <a:cs typeface="Calibri"/>
              </a:rPr>
              <a:t>Carteras de Iniciativas de Inversión</a:t>
            </a:r>
            <a:endParaRPr lang="es-ES" sz="27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ea typeface="+mn-ea"/>
              <a:cs typeface="Calibri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Tercer Trimestre año 2025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9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75F8A-6525-549E-B1E2-22638CDDA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C3E60067-7677-0E06-75CF-CF1FCCB0C630}"/>
              </a:ext>
            </a:extLst>
          </p:cNvPr>
          <p:cNvSpPr/>
          <p:nvPr/>
        </p:nvSpPr>
        <p:spPr>
          <a:xfrm>
            <a:off x="3891040" y="3795930"/>
            <a:ext cx="4549733" cy="103909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802346D-0782-350A-2F97-C1D15B507A4F}"/>
              </a:ext>
            </a:extLst>
          </p:cNvPr>
          <p:cNvSpPr txBox="1"/>
          <p:nvPr/>
        </p:nvSpPr>
        <p:spPr>
          <a:xfrm>
            <a:off x="416988" y="3499960"/>
            <a:ext cx="2619326" cy="578882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M$ 123.839.314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E80F930-2BC3-832F-B112-366AF86CAEA7}"/>
              </a:ext>
            </a:extLst>
          </p:cNvPr>
          <p:cNvSpPr txBox="1"/>
          <p:nvPr/>
        </p:nvSpPr>
        <p:spPr>
          <a:xfrm>
            <a:off x="175658" y="3095604"/>
            <a:ext cx="30330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Inicial Ley 2025</a:t>
            </a:r>
            <a:endParaRPr lang="es-CL" sz="20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F5BE0F7D-4C02-84AF-6A39-BDD5A7FB4F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DE INVERSIÓN REGIONAL</a:t>
            </a:r>
            <a:endParaRPr lang="es-MX" sz="18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4B9094-D2CF-F39D-8651-5B8B4CC9AF51}"/>
              </a:ext>
            </a:extLst>
          </p:cNvPr>
          <p:cNvSpPr txBox="1"/>
          <p:nvPr/>
        </p:nvSpPr>
        <p:spPr>
          <a:xfrm>
            <a:off x="78482" y="684321"/>
            <a:ext cx="322922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Vigente 2025</a:t>
            </a: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B3F2A62-401D-3784-E048-D1188C188AF7}"/>
              </a:ext>
            </a:extLst>
          </p:cNvPr>
          <p:cNvSpPr txBox="1"/>
          <p:nvPr/>
        </p:nvSpPr>
        <p:spPr>
          <a:xfrm>
            <a:off x="322396" y="1094064"/>
            <a:ext cx="2558911" cy="578882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M$ 134.638.653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4F6742-412E-C873-C7F1-5731C91C8DCB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CFD069-670B-6E00-2A46-C49B6CC05F6C}"/>
              </a:ext>
            </a:extLst>
          </p:cNvPr>
          <p:cNvSpPr/>
          <p:nvPr/>
        </p:nvSpPr>
        <p:spPr>
          <a:xfrm>
            <a:off x="9213847" y="939591"/>
            <a:ext cx="184731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s-CL">
              <a:solidFill>
                <a:srgbClr val="7CA800"/>
              </a:solidFill>
              <a:latin typeface="Bahnschrift Condensed"/>
              <a:cs typeface="Leelawadee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E8D82A0-431A-56EE-992F-982CC76962E5}"/>
              </a:ext>
            </a:extLst>
          </p:cNvPr>
          <p:cNvGrpSpPr/>
          <p:nvPr/>
        </p:nvGrpSpPr>
        <p:grpSpPr>
          <a:xfrm>
            <a:off x="774255" y="1957383"/>
            <a:ext cx="1919481" cy="903412"/>
            <a:chOff x="803943" y="2261688"/>
            <a:chExt cx="1919481" cy="903412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D120868-B89B-233A-7C22-8F28F03CC39D}"/>
                </a:ext>
              </a:extLst>
            </p:cNvPr>
            <p:cNvSpPr txBox="1"/>
            <p:nvPr/>
          </p:nvSpPr>
          <p:spPr>
            <a:xfrm>
              <a:off x="803943" y="2261688"/>
              <a:ext cx="1919481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CL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/>
                  <a:cs typeface="Leelawadee"/>
                </a:rPr>
                <a:t>INCREMENTO PRESUPUESTO </a:t>
              </a:r>
            </a:p>
            <a:p>
              <a:pPr algn="ctr"/>
              <a:r>
                <a:rPr lang="es-CL" sz="3600" b="1">
                  <a:solidFill>
                    <a:srgbClr val="7CA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/>
                  <a:cs typeface="Leelawadee"/>
                </a:rPr>
                <a:t>9%</a:t>
              </a:r>
              <a:endParaRPr lang="es-CL" sz="36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endParaRPr>
            </a:p>
          </p:txBody>
        </p:sp>
        <p:sp>
          <p:nvSpPr>
            <p:cNvPr id="19" name="Flecha: hacia arriba 18">
              <a:extLst>
                <a:ext uri="{FF2B5EF4-FFF2-40B4-BE49-F238E27FC236}">
                  <a16:creationId xmlns:a16="http://schemas.microsoft.com/office/drawing/2014/main" id="{312779F9-1B68-FE3D-0A3A-AE87AC0BE696}"/>
                </a:ext>
              </a:extLst>
            </p:cNvPr>
            <p:cNvSpPr/>
            <p:nvPr/>
          </p:nvSpPr>
          <p:spPr>
            <a:xfrm>
              <a:off x="943906" y="2816033"/>
              <a:ext cx="258772" cy="349067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C8A02ABF-AF6A-7CB0-2635-48E610309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2000" contrast="-8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84616" y="851936"/>
            <a:ext cx="5112328" cy="2901246"/>
          </a:xfrm>
          <a:prstGeom prst="rect">
            <a:avLst/>
          </a:prstGeom>
          <a:ln>
            <a:noFill/>
          </a:ln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6035F76E-13F0-A9E4-50E6-4B238B52037A}"/>
              </a:ext>
            </a:extLst>
          </p:cNvPr>
          <p:cNvSpPr/>
          <p:nvPr/>
        </p:nvSpPr>
        <p:spPr>
          <a:xfrm>
            <a:off x="3984115" y="1180759"/>
            <a:ext cx="4388022" cy="210066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AB6E307-394D-C63A-9432-AD2CF42B59AE}"/>
              </a:ext>
            </a:extLst>
          </p:cNvPr>
          <p:cNvSpPr txBox="1"/>
          <p:nvPr/>
        </p:nvSpPr>
        <p:spPr>
          <a:xfrm>
            <a:off x="6465451" y="1438001"/>
            <a:ext cx="1783410" cy="184665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6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61%</a:t>
            </a:r>
            <a:endParaRPr lang="es-ES"/>
          </a:p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AVANCE EJECUCION PRESUPUESTO AL 3° TRIMESTRE 2025</a:t>
            </a:r>
            <a:endParaRPr lang="es-CL"/>
          </a:p>
          <a:p>
            <a:pPr algn="ctr"/>
            <a:endParaRPr lang="es-CL" sz="3600" b="1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CBC60FA-B743-EFD7-466F-E0A7EDA5B2AD}"/>
              </a:ext>
            </a:extLst>
          </p:cNvPr>
          <p:cNvSpPr txBox="1"/>
          <p:nvPr/>
        </p:nvSpPr>
        <p:spPr>
          <a:xfrm>
            <a:off x="4244016" y="2306743"/>
            <a:ext cx="2170291" cy="510778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M$ 83.460.190</a:t>
            </a:r>
            <a:endParaRPr lang="es-CL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641A42B-0A1E-5DA1-06D4-7933F275AD4B}"/>
              </a:ext>
            </a:extLst>
          </p:cNvPr>
          <p:cNvSpPr txBox="1"/>
          <p:nvPr/>
        </p:nvSpPr>
        <p:spPr>
          <a:xfrm>
            <a:off x="4217114" y="1435274"/>
            <a:ext cx="22003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 Devengado a Septiembre 2025</a:t>
            </a:r>
            <a:endParaRPr lang="es-CL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20E74EB-F1A4-B819-8FC3-E74456B45B12}"/>
              </a:ext>
            </a:extLst>
          </p:cNvPr>
          <p:cNvSpPr txBox="1"/>
          <p:nvPr/>
        </p:nvSpPr>
        <p:spPr>
          <a:xfrm>
            <a:off x="5568429" y="3854622"/>
            <a:ext cx="5414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2000" b="1">
                <a:solidFill>
                  <a:srgbClr val="7CA800"/>
                </a:solidFill>
                <a:latin typeface="Bahnschrift Condensed"/>
              </a:rPr>
              <a:t>65%</a:t>
            </a:r>
            <a:endParaRPr lang="es-ES" sz="2000"/>
          </a:p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Año 2024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643CF41-4B4F-42EB-22B7-2EE266331498}"/>
              </a:ext>
            </a:extLst>
          </p:cNvPr>
          <p:cNvSpPr txBox="1"/>
          <p:nvPr/>
        </p:nvSpPr>
        <p:spPr>
          <a:xfrm>
            <a:off x="7696514" y="3862143"/>
            <a:ext cx="6542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2000" b="1">
                <a:solidFill>
                  <a:srgbClr val="7CA800"/>
                </a:solidFill>
                <a:latin typeface="Bahnschrift Condensed"/>
              </a:rPr>
              <a:t>67%</a:t>
            </a:r>
            <a:endParaRPr lang="es-ES" sz="2000">
              <a:latin typeface="Bahnschrift Condensed"/>
            </a:endParaRPr>
          </a:p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Año 2023</a:t>
            </a:r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AA48F4BF-D44B-2142-9F29-314A5BEA83D9}"/>
              </a:ext>
            </a:extLst>
          </p:cNvPr>
          <p:cNvCxnSpPr/>
          <p:nvPr/>
        </p:nvCxnSpPr>
        <p:spPr>
          <a:xfrm>
            <a:off x="6192567" y="3914781"/>
            <a:ext cx="7520" cy="714376"/>
          </a:xfrm>
          <a:prstGeom prst="straightConnector1">
            <a:avLst/>
          </a:prstGeom>
          <a:ln w="28575">
            <a:solidFill>
              <a:srgbClr val="D5D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FE627AB7-47EA-EE42-A2EF-77A7AED5E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331" y="3866097"/>
            <a:ext cx="1596058" cy="891705"/>
          </a:xfrm>
          <a:prstGeom prst="rect">
            <a:avLst/>
          </a:prstGeom>
        </p:spPr>
      </p:pic>
      <p:pic>
        <p:nvPicPr>
          <p:cNvPr id="6" name="Imagen 5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E5F264A3-445B-C115-0039-26C8A4182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044" y="3869576"/>
            <a:ext cx="1605999" cy="87878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B994D00-6CDD-E12F-8C2B-767D8FACF604}"/>
              </a:ext>
            </a:extLst>
          </p:cNvPr>
          <p:cNvSpPr txBox="1"/>
          <p:nvPr/>
        </p:nvSpPr>
        <p:spPr>
          <a:xfrm>
            <a:off x="3984171" y="4865915"/>
            <a:ext cx="430257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b="1" i="1">
                <a:solidFill>
                  <a:srgbClr val="7CA800"/>
                </a:solidFill>
              </a:rPr>
              <a:t>Comparación Ejecución Presupuestaria años anteriores al III Trimestre.</a:t>
            </a:r>
          </a:p>
        </p:txBody>
      </p:sp>
    </p:spTree>
    <p:extLst>
      <p:ext uri="{BB962C8B-B14F-4D97-AF65-F5344CB8AC3E}">
        <p14:creationId xmlns:p14="http://schemas.microsoft.com/office/powerpoint/2010/main" val="273326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taza, pequeño, tabla&#10;&#10;El contenido generado por inteligencia artificial puede ser incorrecto.">
            <a:extLst>
              <a:ext uri="{FF2B5EF4-FFF2-40B4-BE49-F238E27FC236}">
                <a16:creationId xmlns:a16="http://schemas.microsoft.com/office/drawing/2014/main" id="{49B1BC85-F3F2-8BCB-239B-00867A582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63" y="540774"/>
            <a:ext cx="8007625" cy="4290073"/>
          </a:xfrm>
          <a:prstGeom prst="rect">
            <a:avLst/>
          </a:prstGeom>
        </p:spPr>
      </p:pic>
      <p:sp>
        <p:nvSpPr>
          <p:cNvPr id="7" name="Google Shape;517;p28"/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C0647F-50E9-4B00-83FB-0278EA55831F}"/>
              </a:ext>
            </a:extLst>
          </p:cNvPr>
          <p:cNvSpPr/>
          <p:nvPr/>
        </p:nvSpPr>
        <p:spPr>
          <a:xfrm>
            <a:off x="4177095" y="2441267"/>
            <a:ext cx="2371947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s-MX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DBEDF77-D2A7-9871-A959-FAF1619395C7}"/>
              </a:ext>
            </a:extLst>
          </p:cNvPr>
          <p:cNvSpPr/>
          <p:nvPr/>
        </p:nvSpPr>
        <p:spPr>
          <a:xfrm>
            <a:off x="4128735" y="3659790"/>
            <a:ext cx="2317548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s-MX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BE96C10-BBFC-3B11-D0B3-3C6489A899DE}"/>
              </a:ext>
            </a:extLst>
          </p:cNvPr>
          <p:cNvSpPr/>
          <p:nvPr/>
        </p:nvSpPr>
        <p:spPr>
          <a:xfrm>
            <a:off x="4137683" y="3947356"/>
            <a:ext cx="2531542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s-CL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A7C99C-C88B-C42C-8097-E00358C92A12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44D225-CB68-BC89-5840-F2371310CCD8}"/>
              </a:ext>
            </a:extLst>
          </p:cNvPr>
          <p:cNvSpPr txBox="1"/>
          <p:nvPr/>
        </p:nvSpPr>
        <p:spPr>
          <a:xfrm>
            <a:off x="1895801" y="370221"/>
            <a:ext cx="5005086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Informe Ejecución Acumulado </a:t>
            </a:r>
            <a:endParaRPr lang="es-CL" sz="2000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ctr"/>
            <a:r>
              <a:rPr lang="es-CL" sz="20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 Tercer Trimestre (Ingresos y Gastos)</a:t>
            </a:r>
            <a:endParaRPr lang="es-CL" sz="2000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pic>
        <p:nvPicPr>
          <p:cNvPr id="4" name="Imagen 3" descr="Tabla&#10;&#10;El contenido generado por IA puede ser incorrecto.">
            <a:extLst>
              <a:ext uri="{FF2B5EF4-FFF2-40B4-BE49-F238E27FC236}">
                <a16:creationId xmlns:a16="http://schemas.microsoft.com/office/drawing/2014/main" id="{7E6F7441-032A-0A94-7E40-D96FDAAC46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81" b="8929"/>
          <a:stretch>
            <a:fillRect/>
          </a:stretch>
        </p:blipFill>
        <p:spPr>
          <a:xfrm>
            <a:off x="712704" y="1207796"/>
            <a:ext cx="5833494" cy="3336039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51666E2-B23A-C4AC-8FC3-155C70ED23A6}"/>
              </a:ext>
            </a:extLst>
          </p:cNvPr>
          <p:cNvSpPr/>
          <p:nvPr/>
        </p:nvSpPr>
        <p:spPr>
          <a:xfrm>
            <a:off x="659225" y="3806797"/>
            <a:ext cx="5955670" cy="566753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DF2A962-8972-5312-7FC3-C90A75196B56}"/>
              </a:ext>
            </a:extLst>
          </p:cNvPr>
          <p:cNvSpPr/>
          <p:nvPr/>
        </p:nvSpPr>
        <p:spPr>
          <a:xfrm>
            <a:off x="659225" y="3337884"/>
            <a:ext cx="5952174" cy="31945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0">
            <a:extLst>
              <a:ext uri="{FF2B5EF4-FFF2-40B4-BE49-F238E27FC236}">
                <a16:creationId xmlns:a16="http://schemas.microsoft.com/office/drawing/2014/main" id="{7CE6A412-580D-C006-9054-69BEAA646C0D}"/>
              </a:ext>
            </a:extLst>
          </p:cNvPr>
          <p:cNvSpPr txBox="1"/>
          <p:nvPr/>
        </p:nvSpPr>
        <p:spPr>
          <a:xfrm>
            <a:off x="6905787" y="1438000"/>
            <a:ext cx="1783410" cy="2644914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36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59%</a:t>
            </a:r>
            <a:endParaRPr lang="es-ES"/>
          </a:p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AVANCE EJECUCION</a:t>
            </a:r>
            <a:endParaRPr lang="es-CL"/>
          </a:p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 3° TRIMESTRE 2025</a:t>
            </a:r>
            <a:endParaRPr lang="es-CL"/>
          </a:p>
          <a:p>
            <a:pPr algn="ctr"/>
            <a:r>
              <a:rPr lang="es-CL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MEDICION DIPRES</a:t>
            </a:r>
            <a:endParaRPr lang="es-CL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ctr"/>
            <a:endParaRPr lang="es-CL" sz="3600" b="1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2673031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2632AD-EDDB-D2F4-0675-B0D7CF157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BE6FB8F1-CEF5-99AC-4377-A14E734B96C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GASTOS DE INVERSIÓN REGIONAL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AF0D91F-6679-1964-C2CB-FFBAA2E95203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F69477B-90B8-4ECA-E6EE-5E035417F039}"/>
              </a:ext>
            </a:extLst>
          </p:cNvPr>
          <p:cNvSpPr/>
          <p:nvPr/>
        </p:nvSpPr>
        <p:spPr>
          <a:xfrm>
            <a:off x="924509" y="3103056"/>
            <a:ext cx="184731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s-CL">
              <a:solidFill>
                <a:srgbClr val="7CA800"/>
              </a:solidFill>
              <a:latin typeface="Bahnschrift Condensed"/>
              <a:cs typeface="Leelawade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A147DB-01C3-2F1D-F1D9-9250F642F533}"/>
              </a:ext>
            </a:extLst>
          </p:cNvPr>
          <p:cNvSpPr txBox="1"/>
          <p:nvPr/>
        </p:nvSpPr>
        <p:spPr>
          <a:xfrm>
            <a:off x="1866493" y="370221"/>
            <a:ext cx="5005086" cy="40011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Estado Ejecución Ingresos GORE al 3° Trimestre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D22A121-98D3-8585-75A2-13740DFF9D78}"/>
              </a:ext>
            </a:extLst>
          </p:cNvPr>
          <p:cNvSpPr/>
          <p:nvPr/>
        </p:nvSpPr>
        <p:spPr>
          <a:xfrm>
            <a:off x="481560" y="1054397"/>
            <a:ext cx="3286962" cy="15203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 sz="2000">
              <a:solidFill>
                <a:schemeClr val="accent1"/>
              </a:solidFill>
              <a:latin typeface="Bahnschrift Condensed"/>
            </a:endParaRPr>
          </a:p>
          <a:p>
            <a:pPr algn="ctr"/>
            <a:r>
              <a:rPr lang="es-CL" sz="2000">
                <a:solidFill>
                  <a:schemeClr val="accent1"/>
                </a:solidFill>
                <a:latin typeface="Bahnschrift Condensed"/>
              </a:rPr>
              <a:t>Rentas de la Propiedad</a:t>
            </a:r>
            <a:endParaRPr lang="es-ES" sz="2000">
              <a:solidFill>
                <a:schemeClr val="accent1"/>
              </a:solidFill>
              <a:latin typeface="Bahnschrift Condensed"/>
            </a:endParaRPr>
          </a:p>
          <a:p>
            <a:pPr algn="ctr"/>
            <a:r>
              <a:rPr lang="es-CL" sz="2000" b="1">
                <a:solidFill>
                  <a:srgbClr val="00B050"/>
                </a:solidFill>
                <a:latin typeface="Bahnschrift Condensed"/>
              </a:rPr>
              <a:t>M$43.033</a:t>
            </a:r>
            <a:endParaRPr lang="en-US" sz="2000">
              <a:solidFill>
                <a:srgbClr val="000000"/>
              </a:solidFill>
              <a:latin typeface="Bahnschrift Condensed"/>
            </a:endParaRPr>
          </a:p>
          <a:p>
            <a:pPr algn="ctr"/>
            <a:r>
              <a:rPr lang="es-CL">
                <a:solidFill>
                  <a:schemeClr val="tx2">
                    <a:lumMod val="49000"/>
                  </a:schemeClr>
                </a:solidFill>
                <a:latin typeface="Bahnschrift Condensed"/>
              </a:rPr>
              <a:t>(Arriendos casa fiscal)</a:t>
            </a: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F9FBA8F-36F5-5B72-5BD9-5C4E60A04677}"/>
              </a:ext>
            </a:extLst>
          </p:cNvPr>
          <p:cNvSpPr/>
          <p:nvPr/>
        </p:nvSpPr>
        <p:spPr>
          <a:xfrm>
            <a:off x="4603855" y="1054397"/>
            <a:ext cx="4233215" cy="1342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 sz="2000">
              <a:solidFill>
                <a:schemeClr val="accent1"/>
              </a:solidFill>
              <a:latin typeface="Bahnschrift Condensed"/>
            </a:endParaRPr>
          </a:p>
          <a:p>
            <a:pPr algn="ctr"/>
            <a:r>
              <a:rPr lang="es-CL" sz="2000">
                <a:solidFill>
                  <a:schemeClr val="accent1"/>
                </a:solidFill>
                <a:latin typeface="Bahnschrift Condensed"/>
              </a:rPr>
              <a:t>Otros Ingresos Corrientes</a:t>
            </a:r>
            <a:endParaRPr lang="es-ES">
              <a:solidFill>
                <a:schemeClr val="accent1"/>
              </a:solidFill>
              <a:cs typeface="Arial"/>
            </a:endParaRPr>
          </a:p>
          <a:p>
            <a:pPr algn="ctr"/>
            <a:r>
              <a:rPr lang="es-CL" sz="2000" b="1">
                <a:solidFill>
                  <a:srgbClr val="00B050"/>
                </a:solidFill>
                <a:latin typeface="Bahnschrift Condensed"/>
              </a:rPr>
              <a:t>M$5.087.606</a:t>
            </a:r>
            <a:endParaRPr lang="en-US" sz="2000">
              <a:solidFill>
                <a:schemeClr val="tx2">
                  <a:lumMod val="49000"/>
                </a:schemeClr>
              </a:solidFill>
              <a:latin typeface="Bahnschrift Condensed"/>
            </a:endParaRPr>
          </a:p>
          <a:p>
            <a:pPr algn="ctr"/>
            <a:r>
              <a:rPr lang="es-CL">
                <a:solidFill>
                  <a:schemeClr val="tx2">
                    <a:lumMod val="49000"/>
                  </a:schemeClr>
                </a:solidFill>
                <a:latin typeface="Bahnschrift Condensed"/>
              </a:rPr>
              <a:t>(Devolución de Saldos y multas)</a:t>
            </a:r>
            <a:endParaRPr lang="en-US">
              <a:solidFill>
                <a:schemeClr val="tx2">
                  <a:lumMod val="49000"/>
                </a:schemeClr>
              </a:solidFill>
            </a:endParaRP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8B809C5-0ED0-CAAD-0661-CCCAEAEBBC1C}"/>
              </a:ext>
            </a:extLst>
          </p:cNvPr>
          <p:cNvSpPr/>
          <p:nvPr/>
        </p:nvSpPr>
        <p:spPr>
          <a:xfrm>
            <a:off x="565880" y="2946906"/>
            <a:ext cx="3202642" cy="16421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 sz="2000">
              <a:solidFill>
                <a:schemeClr val="accent1"/>
              </a:solidFill>
              <a:latin typeface="Bahnschrift Condensed"/>
            </a:endParaRPr>
          </a:p>
          <a:p>
            <a:pPr algn="ctr"/>
            <a:r>
              <a:rPr lang="es-CL" sz="2000">
                <a:solidFill>
                  <a:schemeClr val="accent1"/>
                </a:solidFill>
                <a:latin typeface="Bahnschrift Condensed"/>
              </a:rPr>
              <a:t>Recuperación de Préstamos</a:t>
            </a:r>
            <a:endParaRPr lang="es-CL">
              <a:solidFill>
                <a:schemeClr val="accent1"/>
              </a:solidFill>
            </a:endParaRPr>
          </a:p>
          <a:p>
            <a:pPr algn="ctr"/>
            <a:r>
              <a:rPr lang="es-CL" sz="2000" b="1">
                <a:solidFill>
                  <a:srgbClr val="00B050"/>
                </a:solidFill>
                <a:latin typeface="Bahnschrift Condensed"/>
              </a:rPr>
              <a:t>M$42.613</a:t>
            </a:r>
            <a:endParaRPr lang="en-US" sz="2000">
              <a:solidFill>
                <a:srgbClr val="000000"/>
              </a:solidFill>
              <a:latin typeface="Bahnschrift Condensed"/>
            </a:endParaRPr>
          </a:p>
          <a:p>
            <a:pPr algn="ctr"/>
            <a:r>
              <a:rPr lang="es-CL">
                <a:solidFill>
                  <a:schemeClr val="tx2">
                    <a:lumMod val="49000"/>
                  </a:schemeClr>
                </a:solidFill>
                <a:latin typeface="Bahnschrift Condensed"/>
              </a:rPr>
              <a:t>(Devolución de anticipos)</a:t>
            </a: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C97820A-728B-1490-5F87-55592D4E25D0}"/>
              </a:ext>
            </a:extLst>
          </p:cNvPr>
          <p:cNvSpPr/>
          <p:nvPr/>
        </p:nvSpPr>
        <p:spPr>
          <a:xfrm>
            <a:off x="114831" y="960578"/>
            <a:ext cx="892577" cy="8270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cs typeface="Arial"/>
              </a:rPr>
              <a:t>SUBT</a:t>
            </a:r>
            <a:r>
              <a:rPr lang="es-ES">
                <a:cs typeface="Arial"/>
              </a:rPr>
              <a:t> </a:t>
            </a:r>
            <a:r>
              <a:rPr lang="es-ES" sz="2000" b="1">
                <a:cs typeface="Arial"/>
              </a:rPr>
              <a:t>06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9FB91BF-042A-F110-F902-17E9679A5AB8}"/>
              </a:ext>
            </a:extLst>
          </p:cNvPr>
          <p:cNvSpPr/>
          <p:nvPr/>
        </p:nvSpPr>
        <p:spPr>
          <a:xfrm>
            <a:off x="4134068" y="904364"/>
            <a:ext cx="892577" cy="8270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200">
                <a:cs typeface="Arial"/>
              </a:rPr>
              <a:t>SUBT </a:t>
            </a:r>
            <a:r>
              <a:rPr lang="es-ES" sz="2000" b="1">
                <a:cs typeface="Arial"/>
              </a:rPr>
              <a:t>08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967E55C-604E-5C20-D73C-C5B91377E061}"/>
              </a:ext>
            </a:extLst>
          </p:cNvPr>
          <p:cNvSpPr/>
          <p:nvPr/>
        </p:nvSpPr>
        <p:spPr>
          <a:xfrm>
            <a:off x="30509" y="2759396"/>
            <a:ext cx="892577" cy="8270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200">
                <a:cs typeface="Arial"/>
              </a:rPr>
              <a:t>SUBT </a:t>
            </a:r>
            <a:r>
              <a:rPr lang="es-ES" sz="2000" b="1">
                <a:cs typeface="Arial"/>
              </a:rPr>
              <a:t>12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3253BDC-C1A2-9FC6-614A-51197ABF3FA3}"/>
              </a:ext>
            </a:extLst>
          </p:cNvPr>
          <p:cNvSpPr/>
          <p:nvPr/>
        </p:nvSpPr>
        <p:spPr>
          <a:xfrm>
            <a:off x="4512778" y="2634613"/>
            <a:ext cx="184731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s-CL">
              <a:solidFill>
                <a:srgbClr val="7CA800"/>
              </a:solidFill>
              <a:latin typeface="Bahnschrift Condensed"/>
              <a:cs typeface="Leelawadee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D7B6B5A-55D6-0E5F-4142-D6E104B7CD6B}"/>
              </a:ext>
            </a:extLst>
          </p:cNvPr>
          <p:cNvSpPr/>
          <p:nvPr/>
        </p:nvSpPr>
        <p:spPr>
          <a:xfrm>
            <a:off x="4425847" y="2759526"/>
            <a:ext cx="4504910" cy="22698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 sz="2000">
              <a:solidFill>
                <a:schemeClr val="accent1"/>
              </a:solidFill>
              <a:latin typeface="Bahnschrift Condensed"/>
            </a:endParaRPr>
          </a:p>
          <a:p>
            <a:pPr algn="ctr"/>
            <a:r>
              <a:rPr lang="es-CL" sz="2000">
                <a:solidFill>
                  <a:schemeClr val="accent1"/>
                </a:solidFill>
                <a:latin typeface="Bahnschrift Condensed"/>
              </a:rPr>
              <a:t>Transferencias Gastos de Capital</a:t>
            </a:r>
            <a:endParaRPr lang="es-CL">
              <a:solidFill>
                <a:schemeClr val="accent1"/>
              </a:solidFill>
            </a:endParaRPr>
          </a:p>
          <a:p>
            <a:pPr algn="ctr"/>
            <a:r>
              <a:rPr lang="es-CL" sz="2000" b="1">
                <a:solidFill>
                  <a:srgbClr val="00B050"/>
                </a:solidFill>
                <a:latin typeface="Bahnschrift Condensed"/>
              </a:rPr>
              <a:t>M$84.131.624</a:t>
            </a:r>
            <a:endParaRPr lang="en-US" sz="2000">
              <a:solidFill>
                <a:srgbClr val="000000"/>
              </a:solidFill>
              <a:latin typeface="Bahnschrift Condensed"/>
            </a:endParaRPr>
          </a:p>
          <a:p>
            <a:pPr algn="ctr"/>
            <a:r>
              <a:rPr lang="es-CL">
                <a:solidFill>
                  <a:schemeClr val="tx2">
                    <a:lumMod val="49000"/>
                  </a:schemeClr>
                </a:solidFill>
                <a:latin typeface="Bahnschrift Condensed"/>
              </a:rPr>
              <a:t>[Aporte Fiscal 43%, </a:t>
            </a:r>
            <a:r>
              <a:rPr lang="es-CL">
                <a:solidFill>
                  <a:schemeClr val="tx2">
                    <a:lumMod val="49000"/>
                  </a:schemeClr>
                </a:solidFill>
                <a:latin typeface="Bahnschrift Condensed"/>
                <a:cs typeface="Arial"/>
              </a:rPr>
              <a:t>Ley 20.378 FAR, 26% Fondo Productividad y Desarrollo 20%, el resto 80% entre Ley 21.210, Ley 19.995 Casinos, Fondo Inv. y Reconversión, Patentes Mineras, Patentes Acuicultura y Bienes Nacionales]</a:t>
            </a: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74CFEFF-1187-9AD5-474A-8AE12A888EBE}"/>
              </a:ext>
            </a:extLst>
          </p:cNvPr>
          <p:cNvSpPr/>
          <p:nvPr/>
        </p:nvSpPr>
        <p:spPr>
          <a:xfrm>
            <a:off x="3965428" y="2384642"/>
            <a:ext cx="892577" cy="78016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200">
                <a:cs typeface="Arial"/>
              </a:rPr>
              <a:t>SUBT </a:t>
            </a:r>
            <a:r>
              <a:rPr lang="es-ES" sz="2000" b="1">
                <a:cs typeface="Arial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749979367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C892A-9D1D-A3ED-05C2-8A9BDEDF9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85047763-26A0-29C1-EB28-61E8BA03DBA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GASTOS DE INVERSIÓN REGIONAL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4B4E28-A5DE-C5CB-6B22-B0368EAD81DB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2C7D363-F942-F0D6-35A0-DE46B2FCB0DE}"/>
              </a:ext>
            </a:extLst>
          </p:cNvPr>
          <p:cNvSpPr txBox="1"/>
          <p:nvPr/>
        </p:nvSpPr>
        <p:spPr>
          <a:xfrm>
            <a:off x="1866493" y="370221"/>
            <a:ext cx="5005086" cy="40011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Fondo FAR al 3° Trimestre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D41AA1F-EB49-6207-10BD-0BFA226051A6}"/>
              </a:ext>
            </a:extLst>
          </p:cNvPr>
          <p:cNvSpPr/>
          <p:nvPr/>
        </p:nvSpPr>
        <p:spPr>
          <a:xfrm>
            <a:off x="453454" y="857652"/>
            <a:ext cx="8683420" cy="40124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CL" sz="2000">
              <a:solidFill>
                <a:schemeClr val="accent1"/>
              </a:solidFill>
              <a:latin typeface="Bahnschrift Condensed"/>
            </a:endParaRPr>
          </a:p>
          <a:p>
            <a:pPr algn="ctr"/>
            <a:endParaRPr lang="es-CL">
              <a:solidFill>
                <a:schemeClr val="tx2">
                  <a:lumMod val="49000"/>
                </a:schemeClr>
              </a:solidFill>
              <a:latin typeface="Bahnschrift Condensed"/>
            </a:endParaRP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11DF60C-99DA-2FC3-1156-5D2100E01BC5}"/>
              </a:ext>
            </a:extLst>
          </p:cNvPr>
          <p:cNvSpPr/>
          <p:nvPr/>
        </p:nvSpPr>
        <p:spPr>
          <a:xfrm>
            <a:off x="2405" y="642037"/>
            <a:ext cx="892577" cy="8270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>
                <a:cs typeface="Arial"/>
              </a:rPr>
              <a:t>SUBT</a:t>
            </a:r>
            <a:r>
              <a:rPr lang="es-ES">
                <a:cs typeface="Arial"/>
              </a:rPr>
              <a:t> </a:t>
            </a:r>
            <a:r>
              <a:rPr lang="es-ES" sz="2000" b="1">
                <a:cs typeface="Arial"/>
              </a:rPr>
              <a:t>13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BED2967-45A4-FD4A-ECD8-593A179E3F61}"/>
              </a:ext>
            </a:extLst>
          </p:cNvPr>
          <p:cNvSpPr/>
          <p:nvPr/>
        </p:nvSpPr>
        <p:spPr>
          <a:xfrm>
            <a:off x="3882453" y="960707"/>
            <a:ext cx="5141993" cy="1838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L" sz="2800" b="1">
                <a:solidFill>
                  <a:srgbClr val="7CA800"/>
                </a:solidFill>
                <a:latin typeface="Bahnschrift Condensed"/>
              </a:rPr>
              <a:t>M$14.994.156.-</a:t>
            </a:r>
            <a:endParaRPr lang="es-ES" sz="2800"/>
          </a:p>
          <a:p>
            <a:pPr algn="ctr"/>
            <a:r>
              <a:rPr lang="es-CL" sz="2000">
                <a:solidFill>
                  <a:schemeClr val="accent1"/>
                </a:solidFill>
                <a:latin typeface="Bahnschrift Condensed"/>
              </a:rPr>
              <a:t>Programas Renovación de Flota M$5.309.275.-</a:t>
            </a:r>
            <a:endParaRPr lang="es-CL">
              <a:solidFill>
                <a:schemeClr val="accent1"/>
              </a:solidFill>
              <a:latin typeface="Arial"/>
              <a:cs typeface="Arial"/>
            </a:endParaRPr>
          </a:p>
          <a:p>
            <a:pPr algn="ctr"/>
            <a:r>
              <a:rPr lang="es-CL" sz="2000">
                <a:solidFill>
                  <a:schemeClr val="accent1"/>
                </a:solidFill>
                <a:latin typeface="Bahnschrift Condensed"/>
              </a:rPr>
              <a:t>Infraestructura de Transporte y Operación M$9.684.881.-</a:t>
            </a:r>
            <a:endParaRPr lang="es-CL">
              <a:solidFill>
                <a:schemeClr val="accent1"/>
              </a:solidFill>
              <a:cs typeface="Arial"/>
            </a:endParaRPr>
          </a:p>
          <a:p>
            <a:pPr algn="ctr"/>
            <a:endParaRPr lang="es-E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247A63D-CB8F-89A9-67D9-97691C92766D}"/>
              </a:ext>
            </a:extLst>
          </p:cNvPr>
          <p:cNvSpPr/>
          <p:nvPr/>
        </p:nvSpPr>
        <p:spPr>
          <a:xfrm>
            <a:off x="3882452" y="2956272"/>
            <a:ext cx="5141993" cy="1838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L" sz="2800" b="1">
                <a:solidFill>
                  <a:srgbClr val="7CA800"/>
                </a:solidFill>
                <a:latin typeface="Bahnschrift Condensed"/>
              </a:rPr>
              <a:t>M$4.928.198.-</a:t>
            </a:r>
            <a:endParaRPr lang="es-ES"/>
          </a:p>
          <a:p>
            <a:pPr algn="ctr"/>
            <a:r>
              <a:rPr lang="es-CL" sz="2000">
                <a:solidFill>
                  <a:schemeClr val="accent1"/>
                </a:solidFill>
                <a:latin typeface="Bahnschrift Condensed"/>
              </a:rPr>
              <a:t>Gasto restante:</a:t>
            </a:r>
          </a:p>
          <a:p>
            <a:pPr algn="ctr"/>
            <a:r>
              <a:rPr lang="es-CL" sz="2000">
                <a:solidFill>
                  <a:schemeClr val="accent1"/>
                </a:solidFill>
                <a:latin typeface="Bahnschrift Condensed"/>
                <a:cs typeface="Arial"/>
              </a:rPr>
              <a:t>Infraestructura Habilitante M$1.694.664</a:t>
            </a:r>
          </a:p>
          <a:p>
            <a:pPr algn="ctr"/>
            <a:r>
              <a:rPr lang="es-CL" sz="2000">
                <a:solidFill>
                  <a:schemeClr val="accent1"/>
                </a:solidFill>
                <a:latin typeface="Bahnschrift Condensed"/>
                <a:cs typeface="Arial"/>
              </a:rPr>
              <a:t>Conectividad Zonas Aisladas M$3.233.534.-</a:t>
            </a:r>
          </a:p>
          <a:p>
            <a:pPr algn="ctr"/>
            <a:endParaRPr lang="es-E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ctángulo: una sola esquina cortada 17">
            <a:extLst>
              <a:ext uri="{FF2B5EF4-FFF2-40B4-BE49-F238E27FC236}">
                <a16:creationId xmlns:a16="http://schemas.microsoft.com/office/drawing/2014/main" id="{9D0AD2EC-D6A6-AE7C-8419-A52C0256C520}"/>
              </a:ext>
            </a:extLst>
          </p:cNvPr>
          <p:cNvSpPr/>
          <p:nvPr/>
        </p:nvSpPr>
        <p:spPr>
          <a:xfrm>
            <a:off x="576346" y="3122988"/>
            <a:ext cx="3209593" cy="1358843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C66B6E9-DBD9-7D0D-48E1-8F32C0FC0DA9}"/>
              </a:ext>
            </a:extLst>
          </p:cNvPr>
          <p:cNvSpPr txBox="1"/>
          <p:nvPr/>
        </p:nvSpPr>
        <p:spPr>
          <a:xfrm>
            <a:off x="578764" y="3237809"/>
            <a:ext cx="3333436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600" b="1">
                <a:solidFill>
                  <a:srgbClr val="00B050"/>
                </a:solidFill>
                <a:latin typeface="Bahnschrift Condensed"/>
              </a:rPr>
              <a:t>(+) Presupuesto Inicial M$25.305.831.-</a:t>
            </a:r>
            <a:endParaRPr lang="en-US" sz="1600">
              <a:latin typeface="Bahnschrift Condensed"/>
            </a:endParaRPr>
          </a:p>
          <a:p>
            <a:r>
              <a:rPr lang="es-CL" sz="1600" b="1">
                <a:solidFill>
                  <a:srgbClr val="00B050"/>
                </a:solidFill>
                <a:latin typeface="Bahnschrift Condensed"/>
              </a:rPr>
              <a:t>(-) Rebaja </a:t>
            </a:r>
            <a:r>
              <a:rPr lang="es-CL" sz="1600" b="1">
                <a:solidFill>
                  <a:srgbClr val="C00000"/>
                </a:solidFill>
                <a:latin typeface="Bahnschrift Condensed"/>
              </a:rPr>
              <a:t>M$3.715.179</a:t>
            </a:r>
            <a:r>
              <a:rPr lang="es-CL" sz="1600" b="1">
                <a:solidFill>
                  <a:srgbClr val="00B050"/>
                </a:solidFill>
                <a:latin typeface="Bahnschrift Condensed"/>
              </a:rPr>
              <a:t> (Emergencias)</a:t>
            </a:r>
            <a:endParaRPr lang="es-ES" sz="1600" u="sng">
              <a:latin typeface="Bahnschrift Condensed"/>
            </a:endParaRPr>
          </a:p>
          <a:p>
            <a:r>
              <a:rPr lang="es-CL" sz="1600" b="1" u="sng">
                <a:solidFill>
                  <a:srgbClr val="00B050"/>
                </a:solidFill>
                <a:latin typeface="Bahnschrift Condensed"/>
              </a:rPr>
              <a:t>(-) Gasto M$19.922.354.-</a:t>
            </a:r>
            <a:endParaRPr lang="es-ES" sz="1600" u="sng">
              <a:latin typeface="Bahnschrift Condensed"/>
            </a:endParaRPr>
          </a:p>
          <a:p>
            <a:r>
              <a:rPr lang="es-CL" sz="1600" b="1">
                <a:solidFill>
                  <a:srgbClr val="00B050"/>
                </a:solidFill>
                <a:latin typeface="Bahnschrift Condensed"/>
              </a:rPr>
              <a:t>= Saldo M$1.668.298.-</a:t>
            </a:r>
          </a:p>
          <a:p>
            <a:endParaRPr lang="es-ES" sz="11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A6A6F0E-6DED-1C13-AAF6-B7F3D6EA0117}"/>
              </a:ext>
            </a:extLst>
          </p:cNvPr>
          <p:cNvSpPr txBox="1"/>
          <p:nvPr/>
        </p:nvSpPr>
        <p:spPr>
          <a:xfrm>
            <a:off x="1589" y="4864966"/>
            <a:ext cx="581990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>
                <a:solidFill>
                  <a:schemeClr val="tx1"/>
                </a:solidFill>
                <a:latin typeface="Times New Roman"/>
              </a:rPr>
              <a:t>Fuente: Información División Transporte y Telecomunicaciones.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D416BB0-9BD4-A50E-E96B-3F613E99EB7A}"/>
              </a:ext>
            </a:extLst>
          </p:cNvPr>
          <p:cNvSpPr/>
          <p:nvPr/>
        </p:nvSpPr>
        <p:spPr>
          <a:xfrm>
            <a:off x="1555230" y="1152370"/>
            <a:ext cx="1471713" cy="83355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L" sz="3600" b="1">
                <a:solidFill>
                  <a:srgbClr val="7CA800"/>
                </a:solidFill>
                <a:latin typeface="Bahnschrift Condensed"/>
              </a:rPr>
              <a:t>92%</a:t>
            </a:r>
            <a:endParaRPr lang="es-ES" sz="3600">
              <a:solidFill>
                <a:srgbClr val="000000"/>
              </a:solidFill>
              <a:latin typeface="Bahnschrift Condensed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9A02EB0-653A-6057-3D97-FEA2EC115FF9}"/>
              </a:ext>
            </a:extLst>
          </p:cNvPr>
          <p:cNvSpPr txBox="1"/>
          <p:nvPr/>
        </p:nvSpPr>
        <p:spPr>
          <a:xfrm>
            <a:off x="916006" y="963102"/>
            <a:ext cx="2743199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2000" b="1">
                <a:solidFill>
                  <a:schemeClr val="accent1"/>
                </a:solidFill>
                <a:latin typeface="Bahnschrift Condensed"/>
              </a:rPr>
              <a:t>Ejecución Presupuestaria</a:t>
            </a:r>
            <a:endParaRPr lang="es-ES" sz="2000" b="1">
              <a:solidFill>
                <a:schemeClr val="accent1"/>
              </a:solidFill>
              <a:latin typeface="Bahnschrift Condensed"/>
            </a:endParaRPr>
          </a:p>
          <a:p>
            <a:pPr algn="ctr"/>
            <a:endParaRPr lang="es-CL" sz="1800">
              <a:solidFill>
                <a:schemeClr val="tx1"/>
              </a:solidFill>
              <a:latin typeface="Bahnschrift Condensed"/>
            </a:endParaRPr>
          </a:p>
          <a:p>
            <a:pPr algn="ctr"/>
            <a:endParaRPr lang="es-CL" sz="1800">
              <a:solidFill>
                <a:schemeClr val="tx1"/>
              </a:solidFill>
              <a:latin typeface="Bahnschrift Condensed"/>
            </a:endParaRPr>
          </a:p>
          <a:p>
            <a:pPr algn="ctr"/>
            <a:r>
              <a:rPr lang="es-CL" sz="1600">
                <a:solidFill>
                  <a:schemeClr val="tx1"/>
                </a:solidFill>
                <a:latin typeface="Bahnschrift Condensed"/>
              </a:rPr>
              <a:t>Tesoro Público Ley 20.378</a:t>
            </a:r>
            <a:endParaRPr lang="es-ES" sz="1600">
              <a:solidFill>
                <a:schemeClr val="tx1"/>
              </a:solidFill>
              <a:latin typeface="Bahnschrift Condensed"/>
            </a:endParaRPr>
          </a:p>
          <a:p>
            <a:pPr algn="ctr"/>
            <a:r>
              <a:rPr lang="es-CL" sz="1600">
                <a:solidFill>
                  <a:schemeClr val="tx1"/>
                </a:solidFill>
                <a:latin typeface="Bahnschrift Condensed"/>
              </a:rPr>
              <a:t>Fondo de Apoyo al Transporte Público y la Conectividad Regional</a:t>
            </a:r>
            <a:endParaRPr lang="en-US" sz="1600">
              <a:solidFill>
                <a:schemeClr val="tx1"/>
              </a:solidFill>
              <a:latin typeface="Bahnschrift Condensed"/>
            </a:endParaRPr>
          </a:p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909693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F57A9-2624-8090-7D17-71BE09540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54" descr="Imagen que contiene tabla, interior, computadora, computer&#10;&#10;El contenido generado por IA puede ser incorrecto.">
            <a:extLst>
              <a:ext uri="{FF2B5EF4-FFF2-40B4-BE49-F238E27FC236}">
                <a16:creationId xmlns:a16="http://schemas.microsoft.com/office/drawing/2014/main" id="{69838388-4FB0-4858-B78B-C1DEFE5CB0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655324" y="518329"/>
            <a:ext cx="5247252" cy="442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5497B209-B517-5C94-A6BE-505DF732E04A}"/>
              </a:ext>
            </a:extLst>
          </p:cNvPr>
          <p:cNvSpPr txBox="1"/>
          <p:nvPr/>
        </p:nvSpPr>
        <p:spPr>
          <a:xfrm>
            <a:off x="244213" y="2200866"/>
            <a:ext cx="2478019" cy="578882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M$ 123.839.314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BE9BED-6B38-3376-C944-BB54DD828D23}"/>
              </a:ext>
            </a:extLst>
          </p:cNvPr>
          <p:cNvSpPr txBox="1"/>
          <p:nvPr/>
        </p:nvSpPr>
        <p:spPr>
          <a:xfrm>
            <a:off x="46387" y="1795987"/>
            <a:ext cx="267243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Ley 2025</a:t>
            </a:r>
            <a:endParaRPr lang="es-CL" sz="20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DFBFEC03-4B50-1DFB-FF0D-B0552E9D94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DE INVERSIÓN REGIONAL</a:t>
            </a:r>
            <a:endParaRPr lang="es-MX" sz="18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91ACC3-98F5-81E5-FB21-1CC542DD69BF}"/>
              </a:ext>
            </a:extLst>
          </p:cNvPr>
          <p:cNvSpPr txBox="1"/>
          <p:nvPr/>
        </p:nvSpPr>
        <p:spPr>
          <a:xfrm>
            <a:off x="6238186" y="1872472"/>
            <a:ext cx="27871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Vigente 2025</a:t>
            </a: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3BDA2-6142-6D34-3A5C-5F8B5E4FC053}"/>
              </a:ext>
            </a:extLst>
          </p:cNvPr>
          <p:cNvSpPr txBox="1"/>
          <p:nvPr/>
        </p:nvSpPr>
        <p:spPr>
          <a:xfrm>
            <a:off x="6353264" y="2232921"/>
            <a:ext cx="2558911" cy="578882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M$ 134.638.653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57005D-0A49-F897-8FFD-367677E25BD1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441DF51-B5F7-B1BE-B331-B40689EE6616}"/>
              </a:ext>
            </a:extLst>
          </p:cNvPr>
          <p:cNvSpPr/>
          <p:nvPr/>
        </p:nvSpPr>
        <p:spPr>
          <a:xfrm>
            <a:off x="9281525" y="1285499"/>
            <a:ext cx="184731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s-CL">
              <a:solidFill>
                <a:srgbClr val="7CA800"/>
              </a:solidFill>
              <a:latin typeface="Bahnschrift Condensed"/>
              <a:cs typeface="Leelawadee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714444E-1720-1E4D-2FC7-5B6A491084A4}"/>
              </a:ext>
            </a:extLst>
          </p:cNvPr>
          <p:cNvSpPr/>
          <p:nvPr/>
        </p:nvSpPr>
        <p:spPr>
          <a:xfrm>
            <a:off x="1149184" y="174652"/>
            <a:ext cx="3528232" cy="45089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s-ES" sz="28700" b="1" cap="none" spc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776715E-00A3-6922-5E1D-1A7532C80F91}"/>
              </a:ext>
            </a:extLst>
          </p:cNvPr>
          <p:cNvSpPr/>
          <p:nvPr/>
        </p:nvSpPr>
        <p:spPr>
          <a:xfrm>
            <a:off x="602036" y="3522398"/>
            <a:ext cx="1779180" cy="522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SIC Deuda Flotante </a:t>
            </a:r>
          </a:p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(R 08 TT)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97A618C-A700-BB7C-1E28-668C8623121B}"/>
              </a:ext>
            </a:extLst>
          </p:cNvPr>
          <p:cNvSpPr/>
          <p:nvPr/>
        </p:nvSpPr>
        <p:spPr>
          <a:xfrm>
            <a:off x="2494666" y="3519721"/>
            <a:ext cx="1779180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SIC Chatarra y Bomberos</a:t>
            </a:r>
            <a:endParaRPr lang="es-ES" b="1">
              <a:solidFill>
                <a:schemeClr val="tx1"/>
              </a:solidFill>
            </a:endParaRPr>
          </a:p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(R13 TT)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E53E2A3-6C44-CD6F-7734-15C5243B914F}"/>
              </a:ext>
            </a:extLst>
          </p:cNvPr>
          <p:cNvSpPr/>
          <p:nvPr/>
        </p:nvSpPr>
        <p:spPr>
          <a:xfrm>
            <a:off x="4491205" y="3524656"/>
            <a:ext cx="1779180" cy="522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Saldo Inicial caja </a:t>
            </a:r>
            <a:endParaRPr lang="es-ES" b="1">
              <a:solidFill>
                <a:schemeClr val="tx1"/>
              </a:solidFill>
            </a:endParaRPr>
          </a:p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(R 17 TT) 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535F1DA-4309-6CE3-6818-C0A86E922BB5}"/>
              </a:ext>
            </a:extLst>
          </p:cNvPr>
          <p:cNvSpPr txBox="1"/>
          <p:nvPr/>
        </p:nvSpPr>
        <p:spPr>
          <a:xfrm>
            <a:off x="3756074" y="1868318"/>
            <a:ext cx="1919481" cy="8617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INCREMENTO PRESUPUESTO </a:t>
            </a:r>
          </a:p>
          <a:p>
            <a:pPr algn="ctr"/>
            <a:r>
              <a:rPr lang="es-CL" sz="36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9%</a:t>
            </a:r>
            <a:endParaRPr lang="es-CL" sz="36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9" name="Flecha: hacia arriba 18">
            <a:extLst>
              <a:ext uri="{FF2B5EF4-FFF2-40B4-BE49-F238E27FC236}">
                <a16:creationId xmlns:a16="http://schemas.microsoft.com/office/drawing/2014/main" id="{BF7AB5B8-03DB-D270-D774-F095DFFDEB74}"/>
              </a:ext>
            </a:extLst>
          </p:cNvPr>
          <p:cNvSpPr/>
          <p:nvPr/>
        </p:nvSpPr>
        <p:spPr>
          <a:xfrm>
            <a:off x="3755017" y="2222267"/>
            <a:ext cx="258772" cy="34906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3">
            <a:extLst>
              <a:ext uri="{FF2B5EF4-FFF2-40B4-BE49-F238E27FC236}">
                <a16:creationId xmlns:a16="http://schemas.microsoft.com/office/drawing/2014/main" id="{F266115B-2C2F-5DD4-CEBC-4549491C566D}"/>
              </a:ext>
            </a:extLst>
          </p:cNvPr>
          <p:cNvSpPr/>
          <p:nvPr/>
        </p:nvSpPr>
        <p:spPr>
          <a:xfrm>
            <a:off x="612466" y="4137517"/>
            <a:ext cx="1809552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rgbClr val="002060"/>
                </a:solidFill>
                <a:cs typeface="Arial"/>
              </a:rPr>
              <a:t>M$8.405.905</a:t>
            </a:r>
          </a:p>
        </p:txBody>
      </p:sp>
      <p:sp>
        <p:nvSpPr>
          <p:cNvPr id="21" name="Rectángulo 8">
            <a:extLst>
              <a:ext uri="{FF2B5EF4-FFF2-40B4-BE49-F238E27FC236}">
                <a16:creationId xmlns:a16="http://schemas.microsoft.com/office/drawing/2014/main" id="{14283380-42D5-4A25-FE7B-33A2E907BA59}"/>
              </a:ext>
            </a:extLst>
          </p:cNvPr>
          <p:cNvSpPr/>
          <p:nvPr/>
        </p:nvSpPr>
        <p:spPr>
          <a:xfrm>
            <a:off x="2504708" y="4130039"/>
            <a:ext cx="1809552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rgbClr val="002060"/>
                </a:solidFill>
                <a:cs typeface="Arial"/>
              </a:rPr>
              <a:t>M$1.212.794</a:t>
            </a:r>
          </a:p>
        </p:txBody>
      </p:sp>
      <p:sp>
        <p:nvSpPr>
          <p:cNvPr id="22" name="Rectángulo 13">
            <a:extLst>
              <a:ext uri="{FF2B5EF4-FFF2-40B4-BE49-F238E27FC236}">
                <a16:creationId xmlns:a16="http://schemas.microsoft.com/office/drawing/2014/main" id="{D0669630-E2E9-6948-8899-57CA30D65574}"/>
              </a:ext>
            </a:extLst>
          </p:cNvPr>
          <p:cNvSpPr/>
          <p:nvPr/>
        </p:nvSpPr>
        <p:spPr>
          <a:xfrm>
            <a:off x="4476136" y="4125355"/>
            <a:ext cx="1809552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rgbClr val="002060"/>
                </a:solidFill>
                <a:cs typeface="Arial"/>
              </a:rPr>
              <a:t>M$1.500.000</a:t>
            </a:r>
            <a:endParaRPr lang="en-U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93F91E0-3D02-E065-332C-BB2258616F52}"/>
              </a:ext>
            </a:extLst>
          </p:cNvPr>
          <p:cNvSpPr txBox="1"/>
          <p:nvPr/>
        </p:nvSpPr>
        <p:spPr>
          <a:xfrm>
            <a:off x="886570" y="770514"/>
            <a:ext cx="731128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Modificaciones al Presupuesto Programa Inversión (M$)</a:t>
            </a:r>
            <a:endParaRPr lang="es-CL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6D6E3A80-4E60-F527-9C1E-311CBEC8FE15}"/>
              </a:ext>
            </a:extLst>
          </p:cNvPr>
          <p:cNvCxnSpPr/>
          <p:nvPr/>
        </p:nvCxnSpPr>
        <p:spPr>
          <a:xfrm>
            <a:off x="890649" y="2998519"/>
            <a:ext cx="7236525" cy="371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ángulo 23">
            <a:extLst>
              <a:ext uri="{FF2B5EF4-FFF2-40B4-BE49-F238E27FC236}">
                <a16:creationId xmlns:a16="http://schemas.microsoft.com/office/drawing/2014/main" id="{D0111A14-3896-1900-38C7-7A2079F961C7}"/>
              </a:ext>
            </a:extLst>
          </p:cNvPr>
          <p:cNvSpPr/>
          <p:nvPr/>
        </p:nvSpPr>
        <p:spPr>
          <a:xfrm>
            <a:off x="6496139" y="3524655"/>
            <a:ext cx="1779180" cy="522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IND</a:t>
            </a:r>
            <a:endParaRPr lang="es-ES">
              <a:solidFill>
                <a:schemeClr val="tx1"/>
              </a:solidFill>
            </a:endParaRPr>
          </a:p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(D 870 TT) 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" name="Rectángulo 13">
            <a:extLst>
              <a:ext uri="{FF2B5EF4-FFF2-40B4-BE49-F238E27FC236}">
                <a16:creationId xmlns:a16="http://schemas.microsoft.com/office/drawing/2014/main" id="{CA52EF74-C12F-41D8-2F41-A73D09558E0B}"/>
              </a:ext>
            </a:extLst>
          </p:cNvPr>
          <p:cNvSpPr/>
          <p:nvPr/>
        </p:nvSpPr>
        <p:spPr>
          <a:xfrm>
            <a:off x="6481070" y="4125354"/>
            <a:ext cx="1809552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rgbClr val="FF0000"/>
                </a:solidFill>
                <a:cs typeface="Arial"/>
              </a:rPr>
              <a:t>-M$319.360</a:t>
            </a:r>
            <a:endParaRPr lang="en-US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49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2444A-FC26-9168-9D17-9D9D79B55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interior, computadora, computer&#10;&#10;El contenido generado por IA puede ser incorrecto.">
            <a:extLst>
              <a:ext uri="{FF2B5EF4-FFF2-40B4-BE49-F238E27FC236}">
                <a16:creationId xmlns:a16="http://schemas.microsoft.com/office/drawing/2014/main" id="{8486F1F4-CAE7-D678-B509-7D8DAF6425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4943182" y="534389"/>
            <a:ext cx="4119097" cy="345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39054D84-89C3-0BCF-6D71-3CF6C3485A1F}"/>
              </a:ext>
            </a:extLst>
          </p:cNvPr>
          <p:cNvSpPr txBox="1"/>
          <p:nvPr/>
        </p:nvSpPr>
        <p:spPr>
          <a:xfrm>
            <a:off x="132883" y="1258263"/>
            <a:ext cx="2478019" cy="578882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M$ 123.839.314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7F5782-FBA5-E2D6-85D7-FB606EF23EFE}"/>
              </a:ext>
            </a:extLst>
          </p:cNvPr>
          <p:cNvSpPr txBox="1"/>
          <p:nvPr/>
        </p:nvSpPr>
        <p:spPr>
          <a:xfrm>
            <a:off x="-64943" y="853384"/>
            <a:ext cx="267243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Ley 2025</a:t>
            </a:r>
            <a:endParaRPr lang="es-CL" sz="20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AB13AB9C-A0E9-E85E-7516-E0ADC64D4F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DE INVERSIÓN REGIONAL</a:t>
            </a:r>
            <a:endParaRPr lang="es-MX" sz="18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836D75-9D9F-64AC-646B-24C899D91120}"/>
              </a:ext>
            </a:extLst>
          </p:cNvPr>
          <p:cNvSpPr txBox="1"/>
          <p:nvPr/>
        </p:nvSpPr>
        <p:spPr>
          <a:xfrm>
            <a:off x="3291621" y="1731453"/>
            <a:ext cx="27871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Vigente 2025</a:t>
            </a: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C16673-AB71-15D5-F684-A6F5AECE5EFB}"/>
              </a:ext>
            </a:extLst>
          </p:cNvPr>
          <p:cNvSpPr txBox="1"/>
          <p:nvPr/>
        </p:nvSpPr>
        <p:spPr>
          <a:xfrm>
            <a:off x="3406699" y="2091902"/>
            <a:ext cx="2558911" cy="578882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M$ 134.638.653</a:t>
            </a: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D973C-9F10-9208-6A6C-9EC5DC7642D6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97801E2-34B5-7BE0-A72C-C52D94B1FC5B}"/>
              </a:ext>
            </a:extLst>
          </p:cNvPr>
          <p:cNvSpPr/>
          <p:nvPr/>
        </p:nvSpPr>
        <p:spPr>
          <a:xfrm>
            <a:off x="9281525" y="1285499"/>
            <a:ext cx="184731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s-CL">
              <a:solidFill>
                <a:srgbClr val="7CA800"/>
              </a:solidFill>
              <a:latin typeface="Bahnschrift Condensed"/>
              <a:cs typeface="Leelawadee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E1694DA-F11B-6F66-8333-28D0FCBFCB18}"/>
              </a:ext>
            </a:extLst>
          </p:cNvPr>
          <p:cNvSpPr/>
          <p:nvPr/>
        </p:nvSpPr>
        <p:spPr>
          <a:xfrm>
            <a:off x="583823" y="3605138"/>
            <a:ext cx="2376657" cy="2251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1200">
                <a:solidFill>
                  <a:schemeClr val="tx1"/>
                </a:solidFill>
                <a:cs typeface="Arial"/>
              </a:rPr>
              <a:t>D#06 Rebaja Fiscal 5% (R 52)</a:t>
            </a:r>
          </a:p>
        </p:txBody>
      </p:sp>
      <p:sp>
        <p:nvSpPr>
          <p:cNvPr id="38" name="Rectángulo 30">
            <a:extLst>
              <a:ext uri="{FF2B5EF4-FFF2-40B4-BE49-F238E27FC236}">
                <a16:creationId xmlns:a16="http://schemas.microsoft.com/office/drawing/2014/main" id="{502B30B7-8CB8-C462-4A48-1A9D769220D0}"/>
              </a:ext>
            </a:extLst>
          </p:cNvPr>
          <p:cNvSpPr/>
          <p:nvPr/>
        </p:nvSpPr>
        <p:spPr>
          <a:xfrm>
            <a:off x="3035575" y="3603628"/>
            <a:ext cx="1557202" cy="217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" sz="1200">
                <a:solidFill>
                  <a:srgbClr val="FF0000"/>
                </a:solidFill>
                <a:cs typeface="Arial"/>
              </a:rPr>
              <a:t>-M$6.191.966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B46CB6E-9A7D-428E-2D45-16B731BFA91E}"/>
              </a:ext>
            </a:extLst>
          </p:cNvPr>
          <p:cNvSpPr txBox="1"/>
          <p:nvPr/>
        </p:nvSpPr>
        <p:spPr>
          <a:xfrm>
            <a:off x="1368759" y="364775"/>
            <a:ext cx="666494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Modificaciones al Presupuesto En Trámite Contraloría (M$)</a:t>
            </a:r>
            <a:endParaRPr lang="es-CL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CEE59B8-6560-44E5-772C-BC60866454BF}"/>
              </a:ext>
            </a:extLst>
          </p:cNvPr>
          <p:cNvSpPr txBox="1"/>
          <p:nvPr/>
        </p:nvSpPr>
        <p:spPr>
          <a:xfrm>
            <a:off x="112571" y="2930956"/>
            <a:ext cx="50661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Proyección Presupuesto próximos meses (M$)</a:t>
            </a:r>
            <a:endParaRPr lang="es-CL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47" name="Rectángulo 2">
            <a:extLst>
              <a:ext uri="{FF2B5EF4-FFF2-40B4-BE49-F238E27FC236}">
                <a16:creationId xmlns:a16="http://schemas.microsoft.com/office/drawing/2014/main" id="{9EB7A2AE-3FCF-BF32-A03D-8F268B0AE381}"/>
              </a:ext>
            </a:extLst>
          </p:cNvPr>
          <p:cNvSpPr/>
          <p:nvPr/>
        </p:nvSpPr>
        <p:spPr>
          <a:xfrm>
            <a:off x="610417" y="3902638"/>
            <a:ext cx="2376657" cy="2251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1200">
                <a:solidFill>
                  <a:schemeClr val="tx1"/>
                </a:solidFill>
                <a:cs typeface="Arial"/>
              </a:rPr>
              <a:t>D#911 Emergencias (R 62)</a:t>
            </a:r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48" name="Rectángulo 30">
            <a:extLst>
              <a:ext uri="{FF2B5EF4-FFF2-40B4-BE49-F238E27FC236}">
                <a16:creationId xmlns:a16="http://schemas.microsoft.com/office/drawing/2014/main" id="{1913FCF4-D86F-E582-284F-5F967ADB8DAB}"/>
              </a:ext>
            </a:extLst>
          </p:cNvPr>
          <p:cNvSpPr/>
          <p:nvPr/>
        </p:nvSpPr>
        <p:spPr>
          <a:xfrm>
            <a:off x="3062169" y="3901128"/>
            <a:ext cx="1557202" cy="217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" sz="1200">
                <a:solidFill>
                  <a:srgbClr val="FF0000"/>
                </a:solidFill>
                <a:cs typeface="Arial"/>
              </a:rPr>
              <a:t>-M$3.715.179</a:t>
            </a:r>
          </a:p>
        </p:txBody>
      </p:sp>
      <p:sp>
        <p:nvSpPr>
          <p:cNvPr id="52" name="Rectángulo 30">
            <a:extLst>
              <a:ext uri="{FF2B5EF4-FFF2-40B4-BE49-F238E27FC236}">
                <a16:creationId xmlns:a16="http://schemas.microsoft.com/office/drawing/2014/main" id="{8D7A302F-839F-7119-43CD-B23843544C70}"/>
              </a:ext>
            </a:extLst>
          </p:cNvPr>
          <p:cNvSpPr/>
          <p:nvPr/>
        </p:nvSpPr>
        <p:spPr>
          <a:xfrm>
            <a:off x="3049180" y="4415724"/>
            <a:ext cx="1557202" cy="217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" sz="1200" b="1">
                <a:solidFill>
                  <a:srgbClr val="FF0000"/>
                </a:solidFill>
                <a:cs typeface="Arial"/>
              </a:rPr>
              <a:t>-M$9.907.145</a:t>
            </a:r>
            <a:endParaRPr lang="es-ES" b="1">
              <a:solidFill>
                <a:srgbClr val="FF0000"/>
              </a:solidFill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0447A9-DCB9-D2FB-B48B-297426D96960}"/>
              </a:ext>
            </a:extLst>
          </p:cNvPr>
          <p:cNvSpPr txBox="1"/>
          <p:nvPr/>
        </p:nvSpPr>
        <p:spPr>
          <a:xfrm>
            <a:off x="6441649" y="3477464"/>
            <a:ext cx="2619037" cy="510778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M$ 124.731.508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F85D13-8388-8618-2130-385D2A7F71C0}"/>
              </a:ext>
            </a:extLst>
          </p:cNvPr>
          <p:cNvSpPr txBox="1"/>
          <p:nvPr/>
        </p:nvSpPr>
        <p:spPr>
          <a:xfrm>
            <a:off x="6310621" y="3094851"/>
            <a:ext cx="267243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Proyectado</a:t>
            </a:r>
            <a:endParaRPr lang="es-CL" sz="20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B5EE8861-5E3A-63FA-54A4-60E879EE400C}"/>
              </a:ext>
            </a:extLst>
          </p:cNvPr>
          <p:cNvCxnSpPr/>
          <p:nvPr/>
        </p:nvCxnSpPr>
        <p:spPr>
          <a:xfrm>
            <a:off x="2642259" y="1439882"/>
            <a:ext cx="823851" cy="92776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EDB90C6A-26EB-CD03-9705-39B1FF616BDB}"/>
              </a:ext>
            </a:extLst>
          </p:cNvPr>
          <p:cNvCxnSpPr>
            <a:cxnSpLocks/>
          </p:cNvCxnSpPr>
          <p:nvPr/>
        </p:nvCxnSpPr>
        <p:spPr>
          <a:xfrm>
            <a:off x="5937662" y="2434440"/>
            <a:ext cx="556654" cy="138792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7476438-7D2F-4B2E-E046-FB2439DD637D}"/>
              </a:ext>
            </a:extLst>
          </p:cNvPr>
          <p:cNvSpPr txBox="1"/>
          <p:nvPr/>
        </p:nvSpPr>
        <p:spPr>
          <a:xfrm>
            <a:off x="106135" y="3548744"/>
            <a:ext cx="47080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/>
              <a:t>(*) </a:t>
            </a:r>
          </a:p>
        </p:txBody>
      </p:sp>
      <p:sp>
        <p:nvSpPr>
          <p:cNvPr id="10" name="Signo menos 9">
            <a:extLst>
              <a:ext uri="{FF2B5EF4-FFF2-40B4-BE49-F238E27FC236}">
                <a16:creationId xmlns:a16="http://schemas.microsoft.com/office/drawing/2014/main" id="{974B7247-8BA4-8224-5540-A21DE48D30EF}"/>
              </a:ext>
            </a:extLst>
          </p:cNvPr>
          <p:cNvSpPr/>
          <p:nvPr/>
        </p:nvSpPr>
        <p:spPr>
          <a:xfrm>
            <a:off x="547007" y="4140653"/>
            <a:ext cx="4653642" cy="2286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6F2E0C-2378-13EB-75C7-7E98FD2D2901}"/>
              </a:ext>
            </a:extLst>
          </p:cNvPr>
          <p:cNvSpPr txBox="1"/>
          <p:nvPr/>
        </p:nvSpPr>
        <p:spPr>
          <a:xfrm>
            <a:off x="4783413" y="4113497"/>
            <a:ext cx="1919481" cy="8617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VARIACIÓN PRESUPUESTO </a:t>
            </a:r>
          </a:p>
          <a:p>
            <a:pPr algn="ctr"/>
            <a:r>
              <a:rPr lang="es-CL" sz="3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7%</a:t>
            </a:r>
            <a:endParaRPr lang="es-CL" sz="36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9" name="Flecha: hacia arriba 18">
            <a:extLst>
              <a:ext uri="{FF2B5EF4-FFF2-40B4-BE49-F238E27FC236}">
                <a16:creationId xmlns:a16="http://schemas.microsoft.com/office/drawing/2014/main" id="{27860D74-C9C0-EF19-CD53-85AFD7ED43FA}"/>
              </a:ext>
            </a:extLst>
          </p:cNvPr>
          <p:cNvSpPr/>
          <p:nvPr/>
        </p:nvSpPr>
        <p:spPr>
          <a:xfrm rot="10800000">
            <a:off x="5068106" y="4705571"/>
            <a:ext cx="258772" cy="34906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71D169-1DBC-C66B-1450-1CBE6125EA02}"/>
              </a:ext>
            </a:extLst>
          </p:cNvPr>
          <p:cNvSpPr txBox="1"/>
          <p:nvPr/>
        </p:nvSpPr>
        <p:spPr>
          <a:xfrm>
            <a:off x="113368" y="4633870"/>
            <a:ext cx="4514711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i="1">
                <a:solidFill>
                  <a:schemeClr val="tx1">
                    <a:lumMod val="49000"/>
                    <a:lumOff val="51000"/>
                  </a:schemeClr>
                </a:solidFill>
              </a:rPr>
              <a:t>(*) Resolución se encuentra representada.</a:t>
            </a:r>
          </a:p>
          <a:p>
            <a:r>
              <a:rPr lang="es-ES" sz="900" i="1">
                <a:solidFill>
                  <a:schemeClr val="tx1">
                    <a:lumMod val="49000"/>
                    <a:lumOff val="51000"/>
                  </a:schemeClr>
                </a:solidFill>
              </a:rPr>
              <a:t>(**) Resolución 62 se encuentra en trámite en Contraloría.</a:t>
            </a:r>
          </a:p>
          <a:p>
            <a:r>
              <a:rPr lang="es-ES" sz="900" b="1" i="1">
                <a:solidFill>
                  <a:schemeClr val="tx1">
                    <a:lumMod val="49000"/>
                    <a:lumOff val="51000"/>
                  </a:schemeClr>
                </a:solidFill>
              </a:rPr>
              <a:t>Nota: Sólo se consideran resoluciones en trámite de Contraloría.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BDA067-F3E6-CAB5-5C98-CE1E1A43738C}"/>
              </a:ext>
            </a:extLst>
          </p:cNvPr>
          <p:cNvSpPr txBox="1"/>
          <p:nvPr/>
        </p:nvSpPr>
        <p:spPr>
          <a:xfrm>
            <a:off x="113369" y="3903219"/>
            <a:ext cx="47080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/>
              <a:t>(**) </a:t>
            </a:r>
          </a:p>
        </p:txBody>
      </p:sp>
    </p:spTree>
    <p:extLst>
      <p:ext uri="{BB962C8B-B14F-4D97-AF65-F5344CB8AC3E}">
        <p14:creationId xmlns:p14="http://schemas.microsoft.com/office/powerpoint/2010/main" val="3673163167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0004AF1B-0F8E-4005-AA21-0E1483D420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350C5D-4F1D-A31A-7DC4-BE2B94FEE0DC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010A446-CEB0-3251-D0F8-8F3CD3B40D4B}"/>
              </a:ext>
            </a:extLst>
          </p:cNvPr>
          <p:cNvSpPr/>
          <p:nvPr/>
        </p:nvSpPr>
        <p:spPr>
          <a:xfrm>
            <a:off x="594" y="3751707"/>
            <a:ext cx="9145956" cy="13878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F7C5AC-45F2-B9C4-8E15-BA751FD97B76}"/>
              </a:ext>
            </a:extLst>
          </p:cNvPr>
          <p:cNvSpPr txBox="1"/>
          <p:nvPr/>
        </p:nvSpPr>
        <p:spPr>
          <a:xfrm>
            <a:off x="1589" y="4864966"/>
            <a:ext cx="581990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>
                <a:solidFill>
                  <a:schemeClr val="bg1"/>
                </a:solidFill>
                <a:latin typeface="Times New Roman"/>
              </a:rPr>
              <a:t>Fuente: Información Sistema </a:t>
            </a:r>
            <a:r>
              <a:rPr lang="es-ES" sz="1200" i="1" err="1">
                <a:solidFill>
                  <a:schemeClr val="bg1"/>
                </a:solidFill>
                <a:latin typeface="Times New Roman"/>
              </a:rPr>
              <a:t>Sigfe</a:t>
            </a:r>
            <a:r>
              <a:rPr lang="es-ES" sz="1200" i="1">
                <a:solidFill>
                  <a:schemeClr val="bg1"/>
                </a:solidFill>
                <a:latin typeface="Times New Roman"/>
              </a:rPr>
              <a:t>, elaboración propia.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9964227-61FC-7EEF-FBC8-124F186ECB9E}"/>
              </a:ext>
            </a:extLst>
          </p:cNvPr>
          <p:cNvSpPr txBox="1"/>
          <p:nvPr/>
        </p:nvSpPr>
        <p:spPr>
          <a:xfrm>
            <a:off x="134632" y="3753306"/>
            <a:ext cx="887635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200">
                <a:solidFill>
                  <a:schemeClr val="bg1"/>
                </a:solidFill>
                <a:latin typeface="Bahnschrift"/>
              </a:rPr>
              <a:t>Para el año 2025 el porcentaje de ejecución presupuestaria al 30 de septiembre es del 59% en comparación al año 2024 a la misma fecha era de 56.8% (no se considera subtitulo 34 servicio a la deuda, sino este sería 57.3%), el gasto al tercer trimestre  se concentra principalmente en proyectos (68.4%) y activos no financieros (14%).  </a:t>
            </a:r>
            <a:endParaRPr lang="es-CL">
              <a:solidFill>
                <a:schemeClr val="bg1"/>
              </a:solidFill>
            </a:endParaRPr>
          </a:p>
          <a:p>
            <a:pPr algn="just"/>
            <a:r>
              <a:rPr lang="es-CL" sz="1200">
                <a:solidFill>
                  <a:schemeClr val="bg1"/>
                </a:solidFill>
                <a:latin typeface="Bahnschrift"/>
              </a:rPr>
              <a:t>Las tipologías que tuvieron mayor porcentaje de incremento en gasto este año, respecto al tercer trimestre del año 2024 corresponden al subsidio Renueva tu micro (M$5.309.275.-) y las iniciativas de subvenciones M$2.727.185, el año pasado el gasto a la misma fecha fue de M$168.838.-.</a:t>
            </a:r>
            <a:endParaRPr lang="es-CL">
              <a:solidFill>
                <a:schemeClr val="bg1"/>
              </a:solidFill>
            </a:endParaRPr>
          </a:p>
        </p:txBody>
      </p:sp>
      <p:pic>
        <p:nvPicPr>
          <p:cNvPr id="3" name="Imagen 2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4A3F5998-6B5F-268C-2433-D118BD82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" y="274991"/>
            <a:ext cx="9078828" cy="34774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45D1960-CF9E-1AB7-9961-EC33501AF100}"/>
              </a:ext>
            </a:extLst>
          </p:cNvPr>
          <p:cNvSpPr txBox="1"/>
          <p:nvPr/>
        </p:nvSpPr>
        <p:spPr>
          <a:xfrm>
            <a:off x="6335988" y="2758225"/>
            <a:ext cx="173986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6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56%</a:t>
            </a:r>
            <a:endParaRPr lang="es-CL" sz="36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7BEBDB-7678-1380-912C-F759CE36D26E}"/>
              </a:ext>
            </a:extLst>
          </p:cNvPr>
          <p:cNvSpPr txBox="1"/>
          <p:nvPr/>
        </p:nvSpPr>
        <p:spPr>
          <a:xfrm>
            <a:off x="6221688" y="1607061"/>
            <a:ext cx="191948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600" b="1">
                <a:solidFill>
                  <a:srgbClr val="203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59%</a:t>
            </a:r>
            <a:endParaRPr lang="es-CL" sz="3600">
              <a:solidFill>
                <a:srgbClr val="203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7660820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D645A-4530-5917-9899-E73223EF0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4606AF37-AD5A-799A-F4DB-A6B97F35EB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C312BC-1EC1-D822-2597-CB780B66F5C0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C66583-2B98-3ACB-5183-5480DC5BFB9A}"/>
              </a:ext>
            </a:extLst>
          </p:cNvPr>
          <p:cNvSpPr txBox="1"/>
          <p:nvPr/>
        </p:nvSpPr>
        <p:spPr>
          <a:xfrm>
            <a:off x="1589" y="4864966"/>
            <a:ext cx="581990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>
                <a:solidFill>
                  <a:schemeClr val="bg1"/>
                </a:solidFill>
                <a:latin typeface="Times New Roman"/>
              </a:rPr>
              <a:t>Fuente: Información Sistema </a:t>
            </a:r>
            <a:r>
              <a:rPr lang="es-ES" sz="1200" i="1" err="1">
                <a:solidFill>
                  <a:schemeClr val="bg1"/>
                </a:solidFill>
                <a:latin typeface="Times New Roman"/>
              </a:rPr>
              <a:t>Sigfe</a:t>
            </a:r>
            <a:r>
              <a:rPr lang="es-ES" sz="1200" i="1">
                <a:solidFill>
                  <a:schemeClr val="bg1"/>
                </a:solidFill>
                <a:latin typeface="Times New Roman"/>
              </a:rPr>
              <a:t>, elaboración propia.</a:t>
            </a:r>
          </a:p>
        </p:txBody>
      </p:sp>
      <p:pic>
        <p:nvPicPr>
          <p:cNvPr id="2" name="Imagen 1" descr="Tabla&#10;&#10;El contenido generado por IA puede ser incorrecto.">
            <a:extLst>
              <a:ext uri="{FF2B5EF4-FFF2-40B4-BE49-F238E27FC236}">
                <a16:creationId xmlns:a16="http://schemas.microsoft.com/office/drawing/2014/main" id="{13807BDD-E8B5-1CDB-8574-2006860FB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98" y="375171"/>
            <a:ext cx="7601422" cy="4511842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F896AE3-41E5-D7F6-45BC-3DA91EDC1B1C}"/>
              </a:ext>
            </a:extLst>
          </p:cNvPr>
          <p:cNvSpPr/>
          <p:nvPr/>
        </p:nvSpPr>
        <p:spPr>
          <a:xfrm>
            <a:off x="778432" y="2178024"/>
            <a:ext cx="7207521" cy="161708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E5B304-F680-8987-990E-2C3D342BC574}"/>
              </a:ext>
            </a:extLst>
          </p:cNvPr>
          <p:cNvSpPr txBox="1"/>
          <p:nvPr/>
        </p:nvSpPr>
        <p:spPr>
          <a:xfrm>
            <a:off x="770853" y="4796052"/>
            <a:ext cx="6114326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700" i="1"/>
              <a:t>Nota: no incluye subtítulo 34 servicio a la deuda y </a:t>
            </a:r>
            <a:r>
              <a:rPr lang="es-ES" sz="700" i="1" err="1"/>
              <a:t>subt</a:t>
            </a:r>
            <a:r>
              <a:rPr lang="es-ES" sz="700" i="1"/>
              <a:t> 26 otros ingresos corrientes.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2B21A0-305A-FF35-EB52-BAB37B966F8D}"/>
              </a:ext>
            </a:extLst>
          </p:cNvPr>
          <p:cNvSpPr txBox="1"/>
          <p:nvPr/>
        </p:nvSpPr>
        <p:spPr>
          <a:xfrm>
            <a:off x="4457700" y="4759779"/>
            <a:ext cx="430257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b="1" i="1">
                <a:solidFill>
                  <a:srgbClr val="7CA800"/>
                </a:solidFill>
              </a:rPr>
              <a:t>Fuente </a:t>
            </a:r>
            <a:r>
              <a:rPr lang="es-ES" sz="900" b="1" i="1" err="1">
                <a:solidFill>
                  <a:srgbClr val="7CA800"/>
                </a:solidFill>
              </a:rPr>
              <a:t>Dipres</a:t>
            </a:r>
            <a:r>
              <a:rPr lang="es-ES" sz="900" b="1" i="1">
                <a:solidFill>
                  <a:srgbClr val="7CA800"/>
                </a:solidFill>
              </a:rPr>
              <a:t> Presupuesto 2025 / Ejecución </a:t>
            </a:r>
            <a:r>
              <a:rPr lang="es-ES" sz="900" b="1" i="1" err="1">
                <a:solidFill>
                  <a:srgbClr val="7CA800"/>
                </a:solidFill>
              </a:rPr>
              <a:t>Gores</a:t>
            </a:r>
            <a:r>
              <a:rPr lang="es-ES" sz="900" b="1" i="1">
                <a:solidFill>
                  <a:srgbClr val="7CA800"/>
                </a:solidFill>
              </a:rPr>
              <a:t> / Información Agregada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421731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C2CA3-326C-4898-B287-8B4D1AE3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err="1"/>
              <a:t>Analisis</a:t>
            </a:r>
            <a:r>
              <a:rPr lang="es-MX"/>
              <a:t> del Gasto por tipología, sector y localidad</a:t>
            </a:r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E23B05-762F-4679-B263-F77A38DD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5" y="1085385"/>
            <a:ext cx="4988312" cy="337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s-C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entrega de este informe trimestral, busca ser una herramienta de gestión y transparencia para la toma de decisiones de la Administración y del Consejo Regional, ya que contiene una mirada independiente de los procesos de inversión y de funcionamiento con el objetivo de controlar y supervisar la eficiente ejecución del gasto del Gobierno Regional para sus diferentes programas de financiamiento, y de los compromisos que puedan afectar su presupuesto y posición financiera en ejercicios presupuestarios futuros. </a:t>
            </a:r>
            <a:endParaRPr lang="es-CL" sz="11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9107077-250D-48BC-AA80-128E1E0FDAD4}"/>
              </a:ext>
            </a:extLst>
          </p:cNvPr>
          <p:cNvSpPr/>
          <p:nvPr/>
        </p:nvSpPr>
        <p:spPr>
          <a:xfrm>
            <a:off x="5499210" y="3653308"/>
            <a:ext cx="3444798" cy="1070871"/>
          </a:xfrm>
          <a:prstGeom prst="rect">
            <a:avLst/>
          </a:prstGeom>
          <a:solidFill>
            <a:schemeClr val="accent2">
              <a:lumMod val="40000"/>
              <a:lumOff val="60000"/>
              <a:alpha val="67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L" sz="1600">
                <a:solidFill>
                  <a:srgbClr val="FFFF00"/>
                </a:solidFill>
                <a:latin typeface="Bahnschrift Condensed"/>
                <a:ea typeface="Calibri"/>
                <a:cs typeface="Times New Roman"/>
              </a:rPr>
              <a:t>3° Informe Trimestral </a:t>
            </a:r>
          </a:p>
          <a:p>
            <a:pPr algn="ctr"/>
            <a:r>
              <a:rPr lang="es-CL" sz="1600">
                <a:solidFill>
                  <a:srgbClr val="FFFF00"/>
                </a:solidFill>
                <a:latin typeface="Bahnschrift Condensed"/>
                <a:ea typeface="Calibri"/>
                <a:cs typeface="Times New Roman"/>
              </a:rPr>
              <a:t>de Avance del Ejercicio Presupuestario</a:t>
            </a:r>
          </a:p>
          <a:p>
            <a:pPr algn="ctr"/>
            <a:endParaRPr lang="es-CL" sz="1600">
              <a:solidFill>
                <a:srgbClr val="FFFF00"/>
              </a:solidFill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CL" sz="1600">
                <a:solidFill>
                  <a:srgbClr val="FFFF00"/>
                </a:solidFill>
                <a:latin typeface="Bahnschrift Condensed"/>
                <a:ea typeface="Calibri"/>
                <a:cs typeface="Times New Roman"/>
              </a:rPr>
              <a:t>01 de enero – 30 de septiembre de 2025</a:t>
            </a:r>
            <a:r>
              <a:rPr lang="es-CL" sz="1600">
                <a:solidFill>
                  <a:srgbClr val="88B800"/>
                </a:solidFill>
                <a:latin typeface="Bahnschrift Condensed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24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02CDD2-C4D2-F2ED-159F-0CD41CC5C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58A4F55-BB4F-13CE-0354-77731A4EA688}"/>
              </a:ext>
            </a:extLst>
          </p:cNvPr>
          <p:cNvSpPr/>
          <p:nvPr/>
        </p:nvSpPr>
        <p:spPr>
          <a:xfrm>
            <a:off x="4411932" y="1167225"/>
            <a:ext cx="4653249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06BB7B98-1F7A-5D5F-A313-F8D43331A77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D31DCC-DB5E-5771-E214-47F568A2C8B9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68A2528-6A27-6A32-25BB-A35C42F82906}"/>
              </a:ext>
            </a:extLst>
          </p:cNvPr>
          <p:cNvSpPr/>
          <p:nvPr/>
        </p:nvSpPr>
        <p:spPr>
          <a:xfrm>
            <a:off x="153037" y="1167225"/>
            <a:ext cx="4109971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7F143A-3766-0011-CD51-A5B36EA0518C}"/>
              </a:ext>
            </a:extLst>
          </p:cNvPr>
          <p:cNvSpPr txBox="1"/>
          <p:nvPr/>
        </p:nvSpPr>
        <p:spPr>
          <a:xfrm>
            <a:off x="2187" y="380288"/>
            <a:ext cx="38666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29 </a:t>
            </a:r>
            <a:endParaRPr lang="es-ES"/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ACTIVOS NO FINANCIEROS</a:t>
            </a:r>
            <a:endParaRPr lang="es-ES"/>
          </a:p>
        </p:txBody>
      </p:sp>
      <p:pic>
        <p:nvPicPr>
          <p:cNvPr id="7" name="Imagen 6" descr="Diagrama&#10;&#10;El contenido generado por IA puede ser incorrecto.">
            <a:extLst>
              <a:ext uri="{FF2B5EF4-FFF2-40B4-BE49-F238E27FC236}">
                <a16:creationId xmlns:a16="http://schemas.microsoft.com/office/drawing/2014/main" id="{A0DBB50A-1BB8-C872-39FA-0FEB6EA80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99" y="1981957"/>
            <a:ext cx="2170272" cy="89863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7F92CAD-C170-6D5D-5469-1FD72417D184}"/>
              </a:ext>
            </a:extLst>
          </p:cNvPr>
          <p:cNvSpPr txBox="1"/>
          <p:nvPr/>
        </p:nvSpPr>
        <p:spPr>
          <a:xfrm>
            <a:off x="268835" y="1397677"/>
            <a:ext cx="237626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2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46%</a:t>
            </a:r>
            <a:endParaRPr lang="es-CL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8533E2A-F708-09AE-172B-CA762DD71A47}"/>
              </a:ext>
            </a:extLst>
          </p:cNvPr>
          <p:cNvSpPr/>
          <p:nvPr/>
        </p:nvSpPr>
        <p:spPr>
          <a:xfrm>
            <a:off x="3489538" y="3006970"/>
            <a:ext cx="5495974" cy="2027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2F3AB5-2F82-9520-ECE6-6A4070B6A585}"/>
              </a:ext>
            </a:extLst>
          </p:cNvPr>
          <p:cNvSpPr txBox="1"/>
          <p:nvPr/>
        </p:nvSpPr>
        <p:spPr>
          <a:xfrm>
            <a:off x="3770564" y="3063027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Comentarios: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C1904E9-82E1-D5F9-033E-3A27C28BEDE8}"/>
              </a:ext>
            </a:extLst>
          </p:cNvPr>
          <p:cNvSpPr/>
          <p:nvPr/>
        </p:nvSpPr>
        <p:spPr>
          <a:xfrm>
            <a:off x="5920685" y="404659"/>
            <a:ext cx="1387786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Gasto Devengado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M$8.710.642</a:t>
            </a:r>
            <a:endParaRPr lang="es-ES"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9AA68A0-9569-5735-7553-1DD586951DC0}"/>
              </a:ext>
            </a:extLst>
          </p:cNvPr>
          <p:cNvSpPr txBox="1"/>
          <p:nvPr/>
        </p:nvSpPr>
        <p:spPr>
          <a:xfrm>
            <a:off x="3488872" y="3320142"/>
            <a:ext cx="5578926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s-ES" sz="1100">
                <a:latin typeface="Arial Nova"/>
              </a:rPr>
              <a:t>El presupuesto del subtítulo 29 equivale al 14% del total del presupuesto.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100">
                <a:latin typeface="Arial Nova"/>
              </a:rPr>
              <a:t>El presupuesto vigente a la fecha es de M$18.974.419 y se encuentra en trámite dos resoluciones por una disminución de M$-3.828.466.-</a:t>
            </a:r>
          </a:p>
          <a:p>
            <a:pPr marL="285750" indent="-285750">
              <a:buFont typeface="Wingdings"/>
              <a:buChar char="§"/>
            </a:pPr>
            <a:r>
              <a:rPr lang="es-ES" sz="1100">
                <a:latin typeface="Arial Nova"/>
              </a:rPr>
              <a:t>El </a:t>
            </a:r>
            <a:r>
              <a:rPr lang="es-ES" sz="1100" b="1">
                <a:solidFill>
                  <a:srgbClr val="002060"/>
                </a:solidFill>
                <a:latin typeface="Arial Nova"/>
              </a:rPr>
              <a:t>presupuesto proyectado para los próximos meses es de M$15.145.953</a:t>
            </a:r>
            <a:r>
              <a:rPr lang="es-ES" sz="1100">
                <a:latin typeface="Arial Nova"/>
              </a:rPr>
              <a:t> el que queda sujeto a nuevos ajustes presupuestarios al cierre de año, </a:t>
            </a:r>
            <a:r>
              <a:rPr lang="es-ES" sz="1100" b="1">
                <a:solidFill>
                  <a:srgbClr val="002060"/>
                </a:solidFill>
                <a:latin typeface="Arial Nova"/>
              </a:rPr>
              <a:t>el nuevo saldo para pagar es de M$6.435.311.</a:t>
            </a:r>
          </a:p>
          <a:p>
            <a:pPr marL="285750" indent="-285750">
              <a:buFont typeface="Wingdings"/>
              <a:buChar char="§"/>
            </a:pPr>
            <a:r>
              <a:rPr lang="es-ES" sz="1100">
                <a:latin typeface="Arial Nova"/>
              </a:rPr>
              <a:t>El gasto a la fecha es del 46%, y el p</a:t>
            </a:r>
            <a:r>
              <a:rPr lang="es-ES" sz="1100" b="1">
                <a:solidFill>
                  <a:srgbClr val="002060"/>
                </a:solidFill>
                <a:latin typeface="Arial Nova"/>
              </a:rPr>
              <a:t>romedio de gasto ha sido de M$1.244.377.</a:t>
            </a:r>
          </a:p>
          <a:p>
            <a:pPr marL="285750" indent="-285750">
              <a:buFont typeface="Wingdings"/>
              <a:buChar char="§"/>
            </a:pPr>
            <a:r>
              <a:rPr lang="es-ES" sz="1100">
                <a:latin typeface="Arial Nova"/>
              </a:rPr>
              <a:t>Importante es el seguimiento de iniciativas, GORE está a cargo de dos procesos por el valor total de M$718.434. (Equipos computacionales PDI y drones carabineros)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3F11CF1-90F3-34C3-FF32-F29903001918}"/>
              </a:ext>
            </a:extLst>
          </p:cNvPr>
          <p:cNvGrpSpPr/>
          <p:nvPr/>
        </p:nvGrpSpPr>
        <p:grpSpPr>
          <a:xfrm>
            <a:off x="2762112" y="411095"/>
            <a:ext cx="1529300" cy="623493"/>
            <a:chOff x="5056276" y="451916"/>
            <a:chExt cx="1602778" cy="631657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8DB5471-47B9-F3E8-E8D5-5116BEE3FFE0}"/>
                </a:ext>
              </a:extLst>
            </p:cNvPr>
            <p:cNvSpPr/>
            <p:nvPr/>
          </p:nvSpPr>
          <p:spPr>
            <a:xfrm>
              <a:off x="5056276" y="451916"/>
              <a:ext cx="1602778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Inicial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M$21.008.028</a:t>
              </a:r>
            </a:p>
          </p:txBody>
        </p: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64BCDB81-F376-A17E-8A47-BFA5260CC280}"/>
                </a:ext>
              </a:extLst>
            </p:cNvPr>
            <p:cNvCxnSpPr/>
            <p:nvPr/>
          </p:nvCxnSpPr>
          <p:spPr>
            <a:xfrm>
              <a:off x="5150303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233E214-B3B1-E3FE-34EC-E8B9D55ADA02}"/>
              </a:ext>
            </a:extLst>
          </p:cNvPr>
          <p:cNvGrpSpPr/>
          <p:nvPr/>
        </p:nvGrpSpPr>
        <p:grpSpPr>
          <a:xfrm>
            <a:off x="4347103" y="402930"/>
            <a:ext cx="1529300" cy="623493"/>
            <a:chOff x="6391086" y="451915"/>
            <a:chExt cx="1112921" cy="631657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3F65080-6FDA-EAB0-D3A3-F230CE82221A}"/>
                </a:ext>
              </a:extLst>
            </p:cNvPr>
            <p:cNvSpPr/>
            <p:nvPr/>
          </p:nvSpPr>
          <p:spPr>
            <a:xfrm>
              <a:off x="6391086" y="451915"/>
              <a:ext cx="1112921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Vigente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M$18.974.419</a:t>
              </a:r>
              <a:endParaRPr lang="es-ES">
                <a:cs typeface="Arial"/>
              </a:endParaRPr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8765D030-C2EB-FD88-6637-29ADE915E8D5}"/>
                </a:ext>
              </a:extLst>
            </p:cNvPr>
            <p:cNvCxnSpPr>
              <a:cxnSpLocks/>
            </p:cNvCxnSpPr>
            <p:nvPr/>
          </p:nvCxnSpPr>
          <p:spPr>
            <a:xfrm>
              <a:off x="6457267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6480720-A664-D8B6-A9E9-075985227682}"/>
              </a:ext>
            </a:extLst>
          </p:cNvPr>
          <p:cNvCxnSpPr>
            <a:cxnSpLocks/>
          </p:cNvCxnSpPr>
          <p:nvPr/>
        </p:nvCxnSpPr>
        <p:spPr>
          <a:xfrm>
            <a:off x="5965370" y="481692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906DFB2-DB13-986A-66A5-E66E19AADA69}"/>
              </a:ext>
            </a:extLst>
          </p:cNvPr>
          <p:cNvSpPr txBox="1"/>
          <p:nvPr/>
        </p:nvSpPr>
        <p:spPr>
          <a:xfrm>
            <a:off x="4548700" y="1165702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 Histórico (2024-2025):</a:t>
            </a:r>
            <a:endParaRPr lang="es-ES"/>
          </a:p>
        </p:txBody>
      </p:sp>
      <p:pic>
        <p:nvPicPr>
          <p:cNvPr id="3" name="Imagen 2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B9447032-502F-1D84-1249-918F306EB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365" y="1545739"/>
            <a:ext cx="4377367" cy="12720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50D3276-3D16-E73F-50F0-612759959658}"/>
              </a:ext>
            </a:extLst>
          </p:cNvPr>
          <p:cNvSpPr txBox="1"/>
          <p:nvPr/>
        </p:nvSpPr>
        <p:spPr>
          <a:xfrm>
            <a:off x="156314" y="1165702"/>
            <a:ext cx="22864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Presupuestaria 3°T:</a:t>
            </a:r>
            <a:endParaRPr lang="es-ES"/>
          </a:p>
        </p:txBody>
      </p:sp>
      <p:pic>
        <p:nvPicPr>
          <p:cNvPr id="22" name="Imagen 21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E967097B-E841-F126-C8F6-3AD783B56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732" y="1985962"/>
            <a:ext cx="1578429" cy="893991"/>
          </a:xfrm>
          <a:prstGeom prst="rect">
            <a:avLst/>
          </a:prstGeom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4426260-6FA1-945C-282E-945822D5C2B7}"/>
              </a:ext>
            </a:extLst>
          </p:cNvPr>
          <p:cNvSpPr/>
          <p:nvPr/>
        </p:nvSpPr>
        <p:spPr>
          <a:xfrm>
            <a:off x="153037" y="3013982"/>
            <a:ext cx="3144971" cy="20259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s-ES" sz="11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0C9C34BD-9FB2-6795-98F3-7DC3845DFFBD}"/>
              </a:ext>
            </a:extLst>
          </p:cNvPr>
          <p:cNvSpPr txBox="1"/>
          <p:nvPr/>
        </p:nvSpPr>
        <p:spPr>
          <a:xfrm>
            <a:off x="369997" y="3010831"/>
            <a:ext cx="2818500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Proyección Presupuesto 4° Trimestre:</a:t>
            </a:r>
            <a:endParaRPr lang="es-ES"/>
          </a:p>
        </p:txBody>
      </p:sp>
      <p:sp>
        <p:nvSpPr>
          <p:cNvPr id="27" name="Rectángulo 30">
            <a:extLst>
              <a:ext uri="{FF2B5EF4-FFF2-40B4-BE49-F238E27FC236}">
                <a16:creationId xmlns:a16="http://schemas.microsoft.com/office/drawing/2014/main" id="{35DD0434-81AA-788C-F177-34CD25358B19}"/>
              </a:ext>
            </a:extLst>
          </p:cNvPr>
          <p:cNvSpPr/>
          <p:nvPr/>
        </p:nvSpPr>
        <p:spPr>
          <a:xfrm>
            <a:off x="298353" y="3319348"/>
            <a:ext cx="1165317" cy="217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s-ES" sz="1200">
                <a:solidFill>
                  <a:srgbClr val="FF0000"/>
                </a:solidFill>
                <a:cs typeface="Arial"/>
              </a:rPr>
              <a:t>-M$3.828.466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84B99677-0E40-9458-3AD9-146AD4E9C546}"/>
              </a:ext>
            </a:extLst>
          </p:cNvPr>
          <p:cNvCxnSpPr/>
          <p:nvPr/>
        </p:nvCxnSpPr>
        <p:spPr>
          <a:xfrm>
            <a:off x="1681842" y="3380015"/>
            <a:ext cx="6803" cy="1005567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ángulo 30">
            <a:extLst>
              <a:ext uri="{FF2B5EF4-FFF2-40B4-BE49-F238E27FC236}">
                <a16:creationId xmlns:a16="http://schemas.microsoft.com/office/drawing/2014/main" id="{41453879-EAC4-01C9-13D3-D310AE308589}"/>
              </a:ext>
            </a:extLst>
          </p:cNvPr>
          <p:cNvSpPr/>
          <p:nvPr/>
        </p:nvSpPr>
        <p:spPr>
          <a:xfrm>
            <a:off x="1857732" y="3317988"/>
            <a:ext cx="1165317" cy="217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s-ES" sz="1200">
                <a:solidFill>
                  <a:schemeClr val="tx1"/>
                </a:solidFill>
                <a:cs typeface="Arial"/>
              </a:rPr>
              <a:t>M$0</a:t>
            </a:r>
            <a:endParaRPr lang="es-ES">
              <a:solidFill>
                <a:schemeClr val="tx1"/>
              </a:solidFill>
              <a:cs typeface="Arial"/>
            </a:endParaRPr>
          </a:p>
        </p:txBody>
      </p:sp>
      <p:sp>
        <p:nvSpPr>
          <p:cNvPr id="36" name="CuadroTexto 22">
            <a:extLst>
              <a:ext uri="{FF2B5EF4-FFF2-40B4-BE49-F238E27FC236}">
                <a16:creationId xmlns:a16="http://schemas.microsoft.com/office/drawing/2014/main" id="{BDDE031B-370B-4B8A-D2F4-1A93DF37DC75}"/>
              </a:ext>
            </a:extLst>
          </p:cNvPr>
          <p:cNvSpPr txBox="1"/>
          <p:nvPr/>
        </p:nvSpPr>
        <p:spPr>
          <a:xfrm>
            <a:off x="167368" y="3540578"/>
            <a:ext cx="152263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Wingdings"/>
              <a:buChar char="ü"/>
            </a:pPr>
            <a:r>
              <a:rPr lang="es-ES" sz="800" b="1"/>
              <a:t>M$-50.000 </a:t>
            </a:r>
            <a:r>
              <a:rPr lang="es-ES" sz="800" err="1"/>
              <a:t>R°</a:t>
            </a:r>
            <a:r>
              <a:rPr lang="es-ES" sz="800"/>
              <a:t> 26 </a:t>
            </a:r>
            <a:r>
              <a:rPr lang="es-ES" sz="800" err="1"/>
              <a:t>Forge</a:t>
            </a:r>
            <a:endParaRPr lang="es-ES" sz="800"/>
          </a:p>
          <a:p>
            <a:pPr marL="171450" indent="-171450">
              <a:buFont typeface="Wingdings"/>
              <a:buChar char="ü"/>
            </a:pPr>
            <a:r>
              <a:rPr lang="es-ES" sz="800" b="1"/>
              <a:t>M$-3.778.466</a:t>
            </a:r>
            <a:r>
              <a:rPr lang="es-ES" sz="800"/>
              <a:t> </a:t>
            </a:r>
            <a:r>
              <a:rPr lang="es-ES" sz="800" err="1"/>
              <a:t>R°</a:t>
            </a:r>
            <a:r>
              <a:rPr lang="es-ES" sz="800"/>
              <a:t> 52 Ajuste Fiscal 5%</a:t>
            </a:r>
            <a:endParaRPr lang="es-ES" sz="1200"/>
          </a:p>
          <a:p>
            <a:pPr marL="171450" indent="-171450">
              <a:buFont typeface="Wingdings"/>
              <a:buChar char="ü"/>
            </a:pPr>
            <a:endParaRPr lang="es-ES" sz="800"/>
          </a:p>
        </p:txBody>
      </p:sp>
      <p:sp>
        <p:nvSpPr>
          <p:cNvPr id="38" name="Rectángulo 30">
            <a:extLst>
              <a:ext uri="{FF2B5EF4-FFF2-40B4-BE49-F238E27FC236}">
                <a16:creationId xmlns:a16="http://schemas.microsoft.com/office/drawing/2014/main" id="{EFCEFF78-C039-C90D-2995-11CC9DA0685A}"/>
              </a:ext>
            </a:extLst>
          </p:cNvPr>
          <p:cNvSpPr/>
          <p:nvPr/>
        </p:nvSpPr>
        <p:spPr>
          <a:xfrm>
            <a:off x="944667" y="4499855"/>
            <a:ext cx="1385752" cy="24222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>
                <a:solidFill>
                  <a:schemeClr val="tx1"/>
                </a:solidFill>
                <a:cs typeface="Arial"/>
              </a:rPr>
              <a:t>M$15.145.953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C9BB765-DD0A-A37B-9C8A-1872996F534D}"/>
              </a:ext>
            </a:extLst>
          </p:cNvPr>
          <p:cNvSpPr/>
          <p:nvPr/>
        </p:nvSpPr>
        <p:spPr>
          <a:xfrm>
            <a:off x="7382093" y="412823"/>
            <a:ext cx="1534742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Disponible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M$10.263.777</a:t>
            </a:r>
            <a:endParaRPr lang="es-ES">
              <a:cs typeface="Arial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BD5B2A1-E064-94A9-9527-6B245038547D}"/>
              </a:ext>
            </a:extLst>
          </p:cNvPr>
          <p:cNvCxnSpPr>
            <a:cxnSpLocks/>
          </p:cNvCxnSpPr>
          <p:nvPr/>
        </p:nvCxnSpPr>
        <p:spPr>
          <a:xfrm>
            <a:off x="7451270" y="48985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41048E3-A7F1-04CC-67F3-729363A6D683}"/>
              </a:ext>
            </a:extLst>
          </p:cNvPr>
          <p:cNvGrpSpPr/>
          <p:nvPr/>
        </p:nvGrpSpPr>
        <p:grpSpPr>
          <a:xfrm>
            <a:off x="2545612" y="1282063"/>
            <a:ext cx="1518557" cy="722463"/>
            <a:chOff x="578153" y="2172104"/>
            <a:chExt cx="1518557" cy="722463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25F12FE6-84C6-E7DA-E567-5ADDF07EB7B9}"/>
                </a:ext>
              </a:extLst>
            </p:cNvPr>
            <p:cNvSpPr/>
            <p:nvPr/>
          </p:nvSpPr>
          <p:spPr>
            <a:xfrm>
              <a:off x="578153" y="2172104"/>
              <a:ext cx="1518557" cy="63681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DFCAE0D8-9EE4-B772-623B-725C1700CB21}"/>
                </a:ext>
              </a:extLst>
            </p:cNvPr>
            <p:cNvSpPr txBox="1"/>
            <p:nvPr/>
          </p:nvSpPr>
          <p:spPr>
            <a:xfrm>
              <a:off x="651084" y="2248236"/>
              <a:ext cx="13720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CL" sz="110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/>
                  <a:cs typeface="Leelawadee"/>
                </a:rPr>
                <a:t>Ejecución Año 2024:</a:t>
              </a:r>
            </a:p>
            <a:p>
              <a:pPr algn="ctr"/>
              <a:r>
                <a:rPr lang="es-CL" sz="2400" b="1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/>
                  <a:cs typeface="Leelawadee"/>
                </a:rPr>
                <a:t>70%</a:t>
              </a:r>
              <a:endParaRPr lang="es-CL" sz="24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5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DB145B-EFCD-9BDC-1069-53C0ED330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81810EE8-92D7-0220-5F5C-B2ECFF096F3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D0FCAA-2CE1-197C-402A-E282F22F16A4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896BCB-73C1-39BA-84BF-33E8864AF27D}"/>
              </a:ext>
            </a:extLst>
          </p:cNvPr>
          <p:cNvSpPr txBox="1"/>
          <p:nvPr/>
        </p:nvSpPr>
        <p:spPr>
          <a:xfrm>
            <a:off x="227039" y="404660"/>
            <a:ext cx="45414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29 Activos No Financieros</a:t>
            </a:r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28FADA0-C2C2-555D-A18D-8BBB5FC8D54F}"/>
              </a:ext>
            </a:extLst>
          </p:cNvPr>
          <p:cNvSpPr/>
          <p:nvPr/>
        </p:nvSpPr>
        <p:spPr>
          <a:xfrm>
            <a:off x="4450492" y="424702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con Asignación 2025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161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080F2CC-9B84-3498-F69C-34D8ED9B9BC9}"/>
              </a:ext>
            </a:extLst>
          </p:cNvPr>
          <p:cNvSpPr/>
          <p:nvPr/>
        </p:nvSpPr>
        <p:spPr>
          <a:xfrm>
            <a:off x="6841583" y="413815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con ejecución financiera al 3° Trimestre</a:t>
            </a:r>
          </a:p>
          <a:p>
            <a:pPr algn="ctr"/>
            <a:r>
              <a:rPr lang="es-ES" sz="1600" b="1">
                <a:cs typeface="Arial"/>
              </a:rPr>
              <a:t>46</a:t>
            </a:r>
            <a:endParaRPr lang="es-ES">
              <a:cs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9476CC8-5B63-B7A3-9AB6-17CEE3169BAC}"/>
              </a:ext>
            </a:extLst>
          </p:cNvPr>
          <p:cNvSpPr/>
          <p:nvPr/>
        </p:nvSpPr>
        <p:spPr>
          <a:xfrm>
            <a:off x="8026329" y="418265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recursos asignados IV trimestre</a:t>
            </a:r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21</a:t>
            </a:r>
            <a:endParaRPr lang="es-ES">
              <a:cs typeface="Arial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F2318082-DB72-C7C7-FEF7-22B478AC07F4}"/>
              </a:ext>
            </a:extLst>
          </p:cNvPr>
          <p:cNvCxnSpPr/>
          <p:nvPr/>
        </p:nvCxnSpPr>
        <p:spPr>
          <a:xfrm>
            <a:off x="4500260" y="408525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64337A50-5568-3F3E-D81F-8783EFE3234A}"/>
              </a:ext>
            </a:extLst>
          </p:cNvPr>
          <p:cNvCxnSpPr>
            <a:cxnSpLocks/>
          </p:cNvCxnSpPr>
          <p:nvPr/>
        </p:nvCxnSpPr>
        <p:spPr>
          <a:xfrm>
            <a:off x="6867814" y="416378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91FC69A4-35A7-9F31-B547-CD413A20DD0D}"/>
              </a:ext>
            </a:extLst>
          </p:cNvPr>
          <p:cNvCxnSpPr>
            <a:cxnSpLocks/>
          </p:cNvCxnSpPr>
          <p:nvPr/>
        </p:nvCxnSpPr>
        <p:spPr>
          <a:xfrm>
            <a:off x="8060870" y="419098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9AA586F-29D8-EDC3-462C-7FCF9ADE3CC1}"/>
              </a:ext>
            </a:extLst>
          </p:cNvPr>
          <p:cNvSpPr/>
          <p:nvPr/>
        </p:nvSpPr>
        <p:spPr>
          <a:xfrm>
            <a:off x="151155" y="2101746"/>
            <a:ext cx="3581551" cy="29513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331FFFB-FA71-5704-CD81-45EA5BE78EA4}"/>
              </a:ext>
            </a:extLst>
          </p:cNvPr>
          <p:cNvSpPr/>
          <p:nvPr/>
        </p:nvSpPr>
        <p:spPr>
          <a:xfrm>
            <a:off x="937412" y="1231950"/>
            <a:ext cx="2019218" cy="1442225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469923C-CC6C-6794-E567-BBC0A54A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5" b="1645"/>
          <a:stretch>
            <a:fillRect/>
          </a:stretch>
        </p:blipFill>
        <p:spPr>
          <a:xfrm>
            <a:off x="845883" y="1183256"/>
            <a:ext cx="2220583" cy="1353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5C0B29F-FB42-4B13-EB47-029E52626493}"/>
              </a:ext>
            </a:extLst>
          </p:cNvPr>
          <p:cNvSpPr txBox="1"/>
          <p:nvPr/>
        </p:nvSpPr>
        <p:spPr>
          <a:xfrm>
            <a:off x="95532" y="2428488"/>
            <a:ext cx="3648784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Adquisición Mamógrafo Móvil Cabrero</a:t>
            </a:r>
            <a:endParaRPr lang="es-MX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</a:t>
            </a:r>
            <a:r>
              <a:rPr lang="es-CL" sz="1200" b="1">
                <a:solidFill>
                  <a:schemeClr val="accent6"/>
                </a:solidFill>
                <a:latin typeface="Arial Black"/>
              </a:rPr>
              <a:t>$398.531</a:t>
            </a:r>
            <a:endParaRPr lang="es-CL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endParaRPr lang="es-CL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Adquisición Cámaras Seguridad Tucapel</a:t>
            </a: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M$286.350</a:t>
            </a:r>
            <a:endParaRPr lang="es-MX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endParaRPr lang="es-CL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Adquisición furgón y equipamiento forestal Lota</a:t>
            </a:r>
            <a:endParaRPr lang="es-MX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M$176.120</a:t>
            </a:r>
            <a:endParaRPr lang="es-CL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endParaRPr lang="es-MX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Adquisición Máquina Sondeo pozos profundos Los Álamos</a:t>
            </a: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M$145.882</a:t>
            </a:r>
            <a:endParaRPr lang="es-MX">
              <a:solidFill>
                <a:schemeClr val="accent6"/>
              </a:solidFill>
              <a:latin typeface="Arial Black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2BD2A05-7F5F-737E-F5CE-54CB9C1D62C9}"/>
              </a:ext>
            </a:extLst>
          </p:cNvPr>
          <p:cNvSpPr/>
          <p:nvPr/>
        </p:nvSpPr>
        <p:spPr>
          <a:xfrm>
            <a:off x="44" y="771800"/>
            <a:ext cx="3899304" cy="6771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20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Iniciativas Con Gasto </a:t>
            </a:r>
          </a:p>
          <a:p>
            <a:pPr algn="ctr"/>
            <a:r>
              <a:rPr lang="es-ES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III Trimestre</a:t>
            </a:r>
            <a:endParaRPr lang="es-ES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 Black"/>
            </a:endParaRPr>
          </a:p>
          <a:p>
            <a:pPr algn="ctr"/>
            <a:endParaRPr lang="es-ES" sz="1200" b="0" cap="none" spc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39378A3-09C4-31E2-1FF2-A693DB96C1A2}"/>
              </a:ext>
            </a:extLst>
          </p:cNvPr>
          <p:cNvSpPr/>
          <p:nvPr/>
        </p:nvSpPr>
        <p:spPr>
          <a:xfrm>
            <a:off x="4430244" y="1310611"/>
            <a:ext cx="4567313" cy="38303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</a:p>
          <a:p>
            <a:pPr algn="ctr"/>
            <a:endParaRPr lang="es-ES">
              <a:cs typeface="Arial"/>
            </a:endParaRPr>
          </a:p>
        </p:txBody>
      </p:sp>
      <p:pic>
        <p:nvPicPr>
          <p:cNvPr id="11" name="Imagen 10" descr="Gráfico&#10;&#10;El contenido generado por IA puede ser incorrecto.">
            <a:extLst>
              <a:ext uri="{FF2B5EF4-FFF2-40B4-BE49-F238E27FC236}">
                <a16:creationId xmlns:a16="http://schemas.microsoft.com/office/drawing/2014/main" id="{371CE0AA-CDFD-DDB4-BA1D-C156AD66C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612" y="1632857"/>
            <a:ext cx="3897576" cy="319223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FF49040-B169-E0F3-B4A2-0ED18663FD8D}"/>
              </a:ext>
            </a:extLst>
          </p:cNvPr>
          <p:cNvSpPr/>
          <p:nvPr/>
        </p:nvSpPr>
        <p:spPr>
          <a:xfrm>
            <a:off x="5642369" y="423183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con  convenio suscrito</a:t>
            </a:r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95</a:t>
            </a:r>
            <a:endParaRPr lang="es-ES">
              <a:cs typeface="Arial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87772FB-2718-75B9-3A58-DE355B782FDF}"/>
              </a:ext>
            </a:extLst>
          </p:cNvPr>
          <p:cNvCxnSpPr>
            <a:cxnSpLocks/>
          </p:cNvCxnSpPr>
          <p:nvPr/>
        </p:nvCxnSpPr>
        <p:spPr>
          <a:xfrm>
            <a:off x="5668600" y="42574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261112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6E98D5-DC1B-FE2E-1A5B-9D2B1EF8A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3754330-65AA-805A-4100-2B8113D75E34}"/>
              </a:ext>
            </a:extLst>
          </p:cNvPr>
          <p:cNvSpPr/>
          <p:nvPr/>
        </p:nvSpPr>
        <p:spPr>
          <a:xfrm>
            <a:off x="4430244" y="1294283"/>
            <a:ext cx="4567313" cy="37650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A5240348-318E-87FB-9907-714F1369FA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51C723-9182-68CD-47D8-B1917F5ADE07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E6E6AC0-23D2-FC14-29C2-44F8A0B535B2}"/>
              </a:ext>
            </a:extLst>
          </p:cNvPr>
          <p:cNvSpPr txBox="1"/>
          <p:nvPr/>
        </p:nvSpPr>
        <p:spPr>
          <a:xfrm>
            <a:off x="1341299" y="2413106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Programación Financiera:</a:t>
            </a:r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04A7D82-541E-DE0E-F0FA-8510B602ADFE}"/>
              </a:ext>
            </a:extLst>
          </p:cNvPr>
          <p:cNvSpPr/>
          <p:nvPr/>
        </p:nvSpPr>
        <p:spPr>
          <a:xfrm>
            <a:off x="229916" y="2102226"/>
            <a:ext cx="3581551" cy="29513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66C5374-1258-4685-388B-8A54FE2FA842}"/>
              </a:ext>
            </a:extLst>
          </p:cNvPr>
          <p:cNvSpPr/>
          <p:nvPr/>
        </p:nvSpPr>
        <p:spPr>
          <a:xfrm>
            <a:off x="1016172" y="1232430"/>
            <a:ext cx="2019218" cy="1442225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B631609-438D-2580-BA23-DAB95AEAD7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38" b="4338"/>
          <a:stretch>
            <a:fillRect/>
          </a:stretch>
        </p:blipFill>
        <p:spPr>
          <a:xfrm>
            <a:off x="897429" y="1231360"/>
            <a:ext cx="2220583" cy="1353375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9E1B2A1-1677-E65C-F84F-CABFD4B18D69}"/>
              </a:ext>
            </a:extLst>
          </p:cNvPr>
          <p:cNvSpPr txBox="1"/>
          <p:nvPr/>
        </p:nvSpPr>
        <p:spPr>
          <a:xfrm>
            <a:off x="233123" y="2706312"/>
            <a:ext cx="358995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Camiones recolectores Curanilahue</a:t>
            </a:r>
            <a:endParaRPr lang="es-MX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</a:t>
            </a:r>
            <a:r>
              <a:rPr lang="es-CL" sz="1200" b="1">
                <a:solidFill>
                  <a:schemeClr val="accent6"/>
                </a:solidFill>
                <a:latin typeface="Arial Black"/>
              </a:rPr>
              <a:t>$536.864</a:t>
            </a:r>
            <a:endParaRPr lang="es-CL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Equipos computacionales PDI (GORE)</a:t>
            </a:r>
            <a:endParaRPr lang="es-MX">
              <a:solidFill>
                <a:schemeClr val="bg1"/>
              </a:solidFill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M$499.771</a:t>
            </a:r>
            <a:endParaRPr lang="es-MX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Juegos Modulares e Inclusivos Lota</a:t>
            </a:r>
            <a:endParaRPr lang="es-MX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M$322.796</a:t>
            </a:r>
            <a:endParaRPr lang="es-CL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Minibuses Servicio Salud Talcahuano</a:t>
            </a: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M$244.228</a:t>
            </a: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Adquisición 5 drones carabineros (GORE)</a:t>
            </a:r>
            <a:endParaRPr lang="en-US" sz="1200">
              <a:solidFill>
                <a:schemeClr val="bg1"/>
              </a:solidFill>
              <a:latin typeface="Arial Black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M$218.663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51CD972-A2B7-C97D-504B-B85E65DDE5C1}"/>
              </a:ext>
            </a:extLst>
          </p:cNvPr>
          <p:cNvSpPr/>
          <p:nvPr/>
        </p:nvSpPr>
        <p:spPr>
          <a:xfrm>
            <a:off x="78804" y="798256"/>
            <a:ext cx="3899304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20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Iniciativas Con Recursos </a:t>
            </a:r>
            <a:endParaRPr lang="es-ES">
              <a:solidFill>
                <a:schemeClr val="accent2"/>
              </a:solidFill>
            </a:endParaRPr>
          </a:p>
          <a:p>
            <a:pPr algn="ctr"/>
            <a:r>
              <a:rPr lang="es-ES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IV Trimestre</a:t>
            </a:r>
            <a:endParaRPr lang="es-ES">
              <a:solidFill>
                <a:schemeClr val="accent4"/>
              </a:solidFill>
            </a:endParaRPr>
          </a:p>
        </p:txBody>
      </p:sp>
      <p:pic>
        <p:nvPicPr>
          <p:cNvPr id="2" name="Imagen 1" descr="Gráfico&#10;&#10;El contenido generado por IA puede ser incorrecto.">
            <a:extLst>
              <a:ext uri="{FF2B5EF4-FFF2-40B4-BE49-F238E27FC236}">
                <a16:creationId xmlns:a16="http://schemas.microsoft.com/office/drawing/2014/main" id="{90C6016D-CE8F-23DD-29C3-BAA94320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3" y="1447800"/>
            <a:ext cx="4155622" cy="34480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51A7381-8EDC-586F-FD1D-90EACF784CFD}"/>
              </a:ext>
            </a:extLst>
          </p:cNvPr>
          <p:cNvSpPr txBox="1"/>
          <p:nvPr/>
        </p:nvSpPr>
        <p:spPr>
          <a:xfrm>
            <a:off x="227039" y="404660"/>
            <a:ext cx="45414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29 Activos No Financieros</a:t>
            </a:r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7F5E49E-05C5-14C4-E174-C74300D5BD61}"/>
              </a:ext>
            </a:extLst>
          </p:cNvPr>
          <p:cNvSpPr/>
          <p:nvPr/>
        </p:nvSpPr>
        <p:spPr>
          <a:xfrm>
            <a:off x="4450492" y="424702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con Asignación 2025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161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A9B59B-6715-AEAA-16FD-FDB5C9567F31}"/>
              </a:ext>
            </a:extLst>
          </p:cNvPr>
          <p:cNvSpPr/>
          <p:nvPr/>
        </p:nvSpPr>
        <p:spPr>
          <a:xfrm>
            <a:off x="6841583" y="413815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con ejecución financiera al 3° Trimestre</a:t>
            </a:r>
          </a:p>
          <a:p>
            <a:pPr algn="ctr"/>
            <a:r>
              <a:rPr lang="es-ES" sz="1600" b="1">
                <a:cs typeface="Arial"/>
              </a:rPr>
              <a:t>46</a:t>
            </a:r>
            <a:endParaRPr lang="es-ES">
              <a:cs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2A46A9E-6A23-848C-9FCD-347306FADE2A}"/>
              </a:ext>
            </a:extLst>
          </p:cNvPr>
          <p:cNvSpPr/>
          <p:nvPr/>
        </p:nvSpPr>
        <p:spPr>
          <a:xfrm>
            <a:off x="8026329" y="418265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recursos asignados IV trimestre</a:t>
            </a:r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21</a:t>
            </a:r>
            <a:endParaRPr lang="es-ES">
              <a:cs typeface="Arial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F69A21C-FB17-759D-41C1-E5183A8519F4}"/>
              </a:ext>
            </a:extLst>
          </p:cNvPr>
          <p:cNvCxnSpPr/>
          <p:nvPr/>
        </p:nvCxnSpPr>
        <p:spPr>
          <a:xfrm>
            <a:off x="4500260" y="408525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4E276C5-1DE4-0351-687D-47FED736483B}"/>
              </a:ext>
            </a:extLst>
          </p:cNvPr>
          <p:cNvCxnSpPr>
            <a:cxnSpLocks/>
          </p:cNvCxnSpPr>
          <p:nvPr/>
        </p:nvCxnSpPr>
        <p:spPr>
          <a:xfrm>
            <a:off x="6867814" y="416378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75798E9-CFEC-CFA4-D318-0E41E7034FF5}"/>
              </a:ext>
            </a:extLst>
          </p:cNvPr>
          <p:cNvCxnSpPr>
            <a:cxnSpLocks/>
          </p:cNvCxnSpPr>
          <p:nvPr/>
        </p:nvCxnSpPr>
        <p:spPr>
          <a:xfrm>
            <a:off x="8060870" y="419098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0315ACB-E237-8868-1F73-0DD67714E45E}"/>
              </a:ext>
            </a:extLst>
          </p:cNvPr>
          <p:cNvSpPr/>
          <p:nvPr/>
        </p:nvSpPr>
        <p:spPr>
          <a:xfrm>
            <a:off x="5642369" y="423183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con  convenio suscrito</a:t>
            </a:r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95</a:t>
            </a:r>
            <a:endParaRPr lang="es-ES">
              <a:cs typeface="Arial"/>
            </a:endParaRP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049ED7AD-A8C8-1D69-C640-983A42DA2F0A}"/>
              </a:ext>
            </a:extLst>
          </p:cNvPr>
          <p:cNvCxnSpPr>
            <a:cxnSpLocks/>
          </p:cNvCxnSpPr>
          <p:nvPr/>
        </p:nvCxnSpPr>
        <p:spPr>
          <a:xfrm>
            <a:off x="5668600" y="42574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78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03708-D762-9B23-D50E-AF63D907F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0BCF1B7-D737-559A-6593-23A6F2D2ECE7}"/>
              </a:ext>
            </a:extLst>
          </p:cNvPr>
          <p:cNvSpPr/>
          <p:nvPr/>
        </p:nvSpPr>
        <p:spPr>
          <a:xfrm>
            <a:off x="4336981" y="1167225"/>
            <a:ext cx="4653249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EDEDA49C-79B2-DC9B-3E8F-DDBAD9C5CC9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C7A9200-8F92-6F21-7285-14E2F2E6B138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DB4CE29-69B2-DD50-B901-FAAE401D8111}"/>
              </a:ext>
            </a:extLst>
          </p:cNvPr>
          <p:cNvSpPr/>
          <p:nvPr/>
        </p:nvSpPr>
        <p:spPr>
          <a:xfrm>
            <a:off x="153037" y="1167225"/>
            <a:ext cx="4109971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9747E0-1EE5-674D-BE9A-13CD1860609C}"/>
              </a:ext>
            </a:extLst>
          </p:cNvPr>
          <p:cNvSpPr txBox="1"/>
          <p:nvPr/>
        </p:nvSpPr>
        <p:spPr>
          <a:xfrm>
            <a:off x="2187" y="366681"/>
            <a:ext cx="38666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24 </a:t>
            </a:r>
            <a:endParaRPr lang="es-ES"/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TRANSFERENCIAS CORRIENTES</a:t>
            </a:r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818314-D7EB-9CB3-7562-B77F0857CC14}"/>
              </a:ext>
            </a:extLst>
          </p:cNvPr>
          <p:cNvSpPr txBox="1"/>
          <p:nvPr/>
        </p:nvSpPr>
        <p:spPr>
          <a:xfrm>
            <a:off x="268835" y="1397677"/>
            <a:ext cx="237626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2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48%</a:t>
            </a:r>
            <a:endParaRPr lang="es-CL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F21CB68-9B8D-CF5C-E5C0-21A0776A6D54}"/>
              </a:ext>
            </a:extLst>
          </p:cNvPr>
          <p:cNvSpPr/>
          <p:nvPr/>
        </p:nvSpPr>
        <p:spPr>
          <a:xfrm>
            <a:off x="3413338" y="3006970"/>
            <a:ext cx="5565371" cy="2035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12B277-CFB1-F9AF-7C9D-E2832928A29D}"/>
              </a:ext>
            </a:extLst>
          </p:cNvPr>
          <p:cNvSpPr txBox="1"/>
          <p:nvPr/>
        </p:nvSpPr>
        <p:spPr>
          <a:xfrm>
            <a:off x="3714775" y="3014041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Comentarios: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AA3E959-D94E-50F9-347D-4346A226E035}"/>
              </a:ext>
            </a:extLst>
          </p:cNvPr>
          <p:cNvSpPr/>
          <p:nvPr/>
        </p:nvSpPr>
        <p:spPr>
          <a:xfrm>
            <a:off x="7537215" y="453644"/>
            <a:ext cx="1534742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Gasto Devengado</a:t>
            </a:r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M$12.564.062</a:t>
            </a:r>
            <a:endParaRPr lang="es-ES">
              <a:cs typeface="Arial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B004B495-85A1-E3D3-AA2C-57355186C5E3}"/>
              </a:ext>
            </a:extLst>
          </p:cNvPr>
          <p:cNvSpPr/>
          <p:nvPr/>
        </p:nvSpPr>
        <p:spPr>
          <a:xfrm>
            <a:off x="153037" y="3013982"/>
            <a:ext cx="3144971" cy="20259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s-ES" sz="11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EF31097-8DBB-0ABA-BDC6-DE9090D57617}"/>
              </a:ext>
            </a:extLst>
          </p:cNvPr>
          <p:cNvSpPr txBox="1"/>
          <p:nvPr/>
        </p:nvSpPr>
        <p:spPr>
          <a:xfrm>
            <a:off x="369997" y="3010831"/>
            <a:ext cx="2818500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Proyección Presupuesto 4° Trimestre:</a:t>
            </a:r>
            <a:endParaRPr lang="es-ES"/>
          </a:p>
        </p:txBody>
      </p:sp>
      <p:sp>
        <p:nvSpPr>
          <p:cNvPr id="23" name="Rectángulo 30">
            <a:extLst>
              <a:ext uri="{FF2B5EF4-FFF2-40B4-BE49-F238E27FC236}">
                <a16:creationId xmlns:a16="http://schemas.microsoft.com/office/drawing/2014/main" id="{ABE04BAB-238D-5095-84EF-D842B0FD5D4A}"/>
              </a:ext>
            </a:extLst>
          </p:cNvPr>
          <p:cNvSpPr/>
          <p:nvPr/>
        </p:nvSpPr>
        <p:spPr>
          <a:xfrm>
            <a:off x="298353" y="3444534"/>
            <a:ext cx="1165317" cy="217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" sz="1200">
                <a:solidFill>
                  <a:srgbClr val="FF0000"/>
                </a:solidFill>
                <a:cs typeface="Arial"/>
              </a:rPr>
              <a:t>-M$2.332.042</a:t>
            </a:r>
            <a:endParaRPr lang="es-ES">
              <a:solidFill>
                <a:srgbClr val="FF0000"/>
              </a:solidFill>
              <a:cs typeface="Arial"/>
            </a:endParaRPr>
          </a:p>
        </p:txBody>
      </p:sp>
      <p:sp>
        <p:nvSpPr>
          <p:cNvPr id="25" name="Rectángulo 30">
            <a:extLst>
              <a:ext uri="{FF2B5EF4-FFF2-40B4-BE49-F238E27FC236}">
                <a16:creationId xmlns:a16="http://schemas.microsoft.com/office/drawing/2014/main" id="{071522DE-33D8-9392-2058-10FC2F06C870}"/>
              </a:ext>
            </a:extLst>
          </p:cNvPr>
          <p:cNvSpPr/>
          <p:nvPr/>
        </p:nvSpPr>
        <p:spPr>
          <a:xfrm>
            <a:off x="977986" y="4618668"/>
            <a:ext cx="1460843" cy="251902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" b="1">
                <a:solidFill>
                  <a:schemeClr val="tx1"/>
                </a:solidFill>
                <a:cs typeface="Arial"/>
              </a:rPr>
              <a:t>M$23.807.394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2635DBF-F152-0D0B-52C6-5083A91B6EDC}"/>
              </a:ext>
            </a:extLst>
          </p:cNvPr>
          <p:cNvSpPr txBox="1"/>
          <p:nvPr/>
        </p:nvSpPr>
        <p:spPr>
          <a:xfrm>
            <a:off x="3510642" y="3284765"/>
            <a:ext cx="547143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s-ES" sz="1200">
                <a:latin typeface="Arial Nova"/>
              </a:rPr>
              <a:t>El presupuesto del subtítulo 24 equivale al 19% del total del presupuesto.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200">
                <a:latin typeface="Arial Nova"/>
              </a:rPr>
              <a:t>El total presupuesto vigente a la fecha es de M$25.984.703, corresponde a un 12% más del presupuesto inicial.</a:t>
            </a:r>
          </a:p>
          <a:p>
            <a:pPr marL="285750" indent="-285750">
              <a:buFont typeface="Wingdings"/>
              <a:buChar char="§"/>
            </a:pPr>
            <a:r>
              <a:rPr lang="es-ES" sz="1200">
                <a:latin typeface="Arial Nova"/>
              </a:rPr>
              <a:t>A la fecha se han comprometido M$15.277.450, de los cuales se han devengado M$12.564.062.</a:t>
            </a:r>
          </a:p>
          <a:p>
            <a:pPr marL="285750" indent="-285750">
              <a:buFont typeface="Wingdings"/>
              <a:buChar char="§"/>
            </a:pPr>
            <a:r>
              <a:rPr lang="es-ES" sz="1200">
                <a:latin typeface="Arial Nova"/>
              </a:rPr>
              <a:t>El </a:t>
            </a:r>
            <a:r>
              <a:rPr lang="es-ES" sz="1200" b="1">
                <a:solidFill>
                  <a:srgbClr val="002060"/>
                </a:solidFill>
                <a:latin typeface="Arial Nova"/>
              </a:rPr>
              <a:t>presupuesto proyectado es de M$23.807.394,</a:t>
            </a:r>
            <a:r>
              <a:rPr lang="es-ES" sz="1200">
                <a:latin typeface="Arial Nova"/>
              </a:rPr>
              <a:t> el cual, queda sujeto a nuevos ajustes presupuestarios al cierre de año, </a:t>
            </a:r>
            <a:r>
              <a:rPr lang="es-ES" sz="1200" b="1">
                <a:solidFill>
                  <a:srgbClr val="002060"/>
                </a:solidFill>
                <a:latin typeface="Arial Nova"/>
              </a:rPr>
              <a:t>el nuevo saldo para pagar es de M$11.243.332.</a:t>
            </a:r>
          </a:p>
          <a:p>
            <a:pPr marL="285750" indent="-285750">
              <a:buFont typeface="Wingdings"/>
              <a:buChar char="§"/>
            </a:pPr>
            <a:endParaRPr lang="es-ES" sz="1200">
              <a:latin typeface="Arial Nova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D1A733E-2826-23C5-C773-B4ECA4193E26}"/>
              </a:ext>
            </a:extLst>
          </p:cNvPr>
          <p:cNvGrpSpPr/>
          <p:nvPr/>
        </p:nvGrpSpPr>
        <p:grpSpPr>
          <a:xfrm>
            <a:off x="3872455" y="451916"/>
            <a:ext cx="1602778" cy="631657"/>
            <a:chOff x="5056276" y="451916"/>
            <a:chExt cx="1602778" cy="631657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4A8A29D-CA00-B752-EA3F-F4394F82741B}"/>
                </a:ext>
              </a:extLst>
            </p:cNvPr>
            <p:cNvSpPr/>
            <p:nvPr/>
          </p:nvSpPr>
          <p:spPr>
            <a:xfrm>
              <a:off x="5056276" y="451916"/>
              <a:ext cx="1602778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Inicial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M$23.294.655</a:t>
              </a:r>
            </a:p>
          </p:txBody>
        </p: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0F3CFFB7-8CEE-D5F1-4646-81F963CF49BB}"/>
                </a:ext>
              </a:extLst>
            </p:cNvPr>
            <p:cNvCxnSpPr/>
            <p:nvPr/>
          </p:nvCxnSpPr>
          <p:spPr>
            <a:xfrm>
              <a:off x="5150303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7DE24D9-CBE7-B086-0163-FADDA58F8D89}"/>
              </a:ext>
            </a:extLst>
          </p:cNvPr>
          <p:cNvGrpSpPr/>
          <p:nvPr/>
        </p:nvGrpSpPr>
        <p:grpSpPr>
          <a:xfrm>
            <a:off x="5743196" y="451915"/>
            <a:ext cx="1602778" cy="631657"/>
            <a:chOff x="6391086" y="451915"/>
            <a:chExt cx="1112921" cy="631657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138D85F-39FF-F0E7-5AA9-1D2933D3E7E6}"/>
                </a:ext>
              </a:extLst>
            </p:cNvPr>
            <p:cNvSpPr/>
            <p:nvPr/>
          </p:nvSpPr>
          <p:spPr>
            <a:xfrm>
              <a:off x="6391086" y="451915"/>
              <a:ext cx="1112921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Vigente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M$25.984.703</a:t>
              </a:r>
              <a:endParaRPr lang="es-ES">
                <a:cs typeface="Arial"/>
              </a:endParaRPr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85C7D857-8F72-1E8E-35AD-F9E49BE913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7267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A3ACC6B-1F76-B05D-101C-59924BFB1E51}"/>
              </a:ext>
            </a:extLst>
          </p:cNvPr>
          <p:cNvCxnSpPr>
            <a:cxnSpLocks/>
          </p:cNvCxnSpPr>
          <p:nvPr/>
        </p:nvCxnSpPr>
        <p:spPr>
          <a:xfrm>
            <a:off x="7606392" y="54700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8E31681-964E-5E6B-29A7-A15E4FEF136D}"/>
              </a:ext>
            </a:extLst>
          </p:cNvPr>
          <p:cNvSpPr txBox="1"/>
          <p:nvPr/>
        </p:nvSpPr>
        <p:spPr>
          <a:xfrm>
            <a:off x="4548700" y="1165702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 Histórico (2024-2025):</a:t>
            </a:r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B939AC-178D-B392-AD8C-221DF28F65F4}"/>
              </a:ext>
            </a:extLst>
          </p:cNvPr>
          <p:cNvSpPr txBox="1"/>
          <p:nvPr/>
        </p:nvSpPr>
        <p:spPr>
          <a:xfrm>
            <a:off x="156314" y="1165702"/>
            <a:ext cx="2335447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Presupuestaria 3° T:</a:t>
            </a:r>
            <a:endParaRPr lang="es-ES"/>
          </a:p>
        </p:txBody>
      </p:sp>
      <p:pic>
        <p:nvPicPr>
          <p:cNvPr id="22" name="Imagen 21" descr="Diagrama&#10;&#10;El contenido generado por IA puede ser incorrecto.">
            <a:extLst>
              <a:ext uri="{FF2B5EF4-FFF2-40B4-BE49-F238E27FC236}">
                <a16:creationId xmlns:a16="http://schemas.microsoft.com/office/drawing/2014/main" id="{5F663B2B-00F4-349C-96AF-F7CD40B7F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60" y="1927452"/>
            <a:ext cx="2348592" cy="941614"/>
          </a:xfrm>
          <a:prstGeom prst="rect">
            <a:avLst/>
          </a:prstGeom>
        </p:spPr>
      </p:pic>
      <p:pic>
        <p:nvPicPr>
          <p:cNvPr id="24" name="Imagen 23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9C1B66A8-8DC8-F3BD-6209-D5FB0F5A8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696" y="1398530"/>
            <a:ext cx="4572000" cy="134631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C409A8C2-C339-5B0E-EE32-2FF25D969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827" y="1920648"/>
            <a:ext cx="1525361" cy="942976"/>
          </a:xfrm>
          <a:prstGeom prst="rect">
            <a:avLst/>
          </a:prstGeom>
        </p:spPr>
      </p:pic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EA66E28D-BBD9-A932-A499-22657093B6C1}"/>
              </a:ext>
            </a:extLst>
          </p:cNvPr>
          <p:cNvCxnSpPr/>
          <p:nvPr/>
        </p:nvCxnSpPr>
        <p:spPr>
          <a:xfrm>
            <a:off x="1681842" y="3380015"/>
            <a:ext cx="6803" cy="1005567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30">
            <a:extLst>
              <a:ext uri="{FF2B5EF4-FFF2-40B4-BE49-F238E27FC236}">
                <a16:creationId xmlns:a16="http://schemas.microsoft.com/office/drawing/2014/main" id="{60216786-7D65-2C94-53C5-41A94A690FC9}"/>
              </a:ext>
            </a:extLst>
          </p:cNvPr>
          <p:cNvSpPr/>
          <p:nvPr/>
        </p:nvSpPr>
        <p:spPr>
          <a:xfrm>
            <a:off x="1857732" y="3443174"/>
            <a:ext cx="1165317" cy="217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" sz="1200">
                <a:solidFill>
                  <a:schemeClr val="tx1"/>
                </a:solidFill>
                <a:cs typeface="Arial"/>
              </a:rPr>
              <a:t>M$154.733</a:t>
            </a:r>
            <a:endParaRPr lang="es-ES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D323BE-A6B4-2C5F-1A79-5FA472137D25}"/>
              </a:ext>
            </a:extLst>
          </p:cNvPr>
          <p:cNvSpPr txBox="1"/>
          <p:nvPr/>
        </p:nvSpPr>
        <p:spPr>
          <a:xfrm>
            <a:off x="156482" y="3807010"/>
            <a:ext cx="14028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ü"/>
            </a:pPr>
            <a:r>
              <a:rPr lang="es-ES" sz="900" err="1"/>
              <a:t>R°</a:t>
            </a:r>
            <a:r>
              <a:rPr lang="es-ES" sz="900"/>
              <a:t> 52 M$2.013.500 Ajuste Fiscal 5%</a:t>
            </a:r>
            <a:endParaRPr lang="es-ES"/>
          </a:p>
          <a:p>
            <a:pPr marL="171450" indent="-171450">
              <a:buFont typeface="Wingdings"/>
              <a:buChar char="ü"/>
            </a:pPr>
            <a:r>
              <a:rPr lang="es-ES" sz="900" err="1"/>
              <a:t>R°</a:t>
            </a:r>
            <a:r>
              <a:rPr lang="es-ES" sz="900"/>
              <a:t> 62 M$318.542 Emergencias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C96CA33-B9D6-1207-C7AA-4B10BF743377}"/>
              </a:ext>
            </a:extLst>
          </p:cNvPr>
          <p:cNvSpPr txBox="1"/>
          <p:nvPr/>
        </p:nvSpPr>
        <p:spPr>
          <a:xfrm>
            <a:off x="1789339" y="3736519"/>
            <a:ext cx="1402896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ü"/>
            </a:pPr>
            <a:r>
              <a:rPr lang="es-ES" sz="900" err="1"/>
              <a:t>R°</a:t>
            </a:r>
            <a:r>
              <a:rPr lang="es-ES" sz="900"/>
              <a:t> 26 M$50.000 </a:t>
            </a:r>
            <a:r>
              <a:rPr lang="es-ES" sz="900" err="1"/>
              <a:t>Forge</a:t>
            </a:r>
            <a:endParaRPr lang="es-ES" err="1"/>
          </a:p>
          <a:p>
            <a:pPr marL="171450" indent="-171450">
              <a:buFont typeface="Wingdings"/>
              <a:buChar char="ü"/>
            </a:pPr>
            <a:r>
              <a:rPr lang="es-ES" sz="900" err="1"/>
              <a:t>R°</a:t>
            </a:r>
            <a:r>
              <a:rPr lang="es-ES" sz="900"/>
              <a:t> 41 M$104.733 Teletón</a:t>
            </a:r>
          </a:p>
          <a:p>
            <a:endParaRPr lang="es-ES" sz="90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D1C41B4-DB4D-227A-1656-9D4B03FB9DA3}"/>
              </a:ext>
            </a:extLst>
          </p:cNvPr>
          <p:cNvSpPr txBox="1"/>
          <p:nvPr/>
        </p:nvSpPr>
        <p:spPr>
          <a:xfrm>
            <a:off x="2618543" y="1358195"/>
            <a:ext cx="137206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11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Año 2024:</a:t>
            </a:r>
          </a:p>
          <a:p>
            <a:pPr algn="ctr"/>
            <a:r>
              <a:rPr lang="es-CL" sz="24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70%</a:t>
            </a:r>
            <a:endParaRPr lang="es-CL" sz="240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4B9DBC01-402F-F661-160A-65C4C8BA77B8}"/>
              </a:ext>
            </a:extLst>
          </p:cNvPr>
          <p:cNvGrpSpPr/>
          <p:nvPr/>
        </p:nvGrpSpPr>
        <p:grpSpPr>
          <a:xfrm>
            <a:off x="2545612" y="1282063"/>
            <a:ext cx="1518557" cy="722463"/>
            <a:chOff x="578153" y="2172104"/>
            <a:chExt cx="1518557" cy="722463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E53F4A20-9CB2-A78D-6980-4BADCDD2D5BE}"/>
                </a:ext>
              </a:extLst>
            </p:cNvPr>
            <p:cNvSpPr/>
            <p:nvPr/>
          </p:nvSpPr>
          <p:spPr>
            <a:xfrm>
              <a:off x="578153" y="2172104"/>
              <a:ext cx="1518557" cy="63681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25BA9B42-D76B-B191-4A4D-07CBE5D9DD45}"/>
                </a:ext>
              </a:extLst>
            </p:cNvPr>
            <p:cNvSpPr txBox="1"/>
            <p:nvPr/>
          </p:nvSpPr>
          <p:spPr>
            <a:xfrm>
              <a:off x="651084" y="2248236"/>
              <a:ext cx="13720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CL" sz="110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/>
                  <a:cs typeface="Leelawadee"/>
                </a:rPr>
                <a:t>Ejecución Año 2024:</a:t>
              </a:r>
            </a:p>
            <a:p>
              <a:pPr algn="ctr"/>
              <a:r>
                <a:rPr lang="es-CL" sz="2400" b="1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/>
                  <a:cs typeface="Leelawadee"/>
                </a:rPr>
                <a:t>17%</a:t>
              </a:r>
              <a:endParaRPr lang="es-CL" sz="24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813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98EB94-D24B-5581-ED81-93AB1153F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7D00B092-3FAB-9900-6FFD-50E9126B6E4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0D239E-4B5F-EA86-271C-60C7A19E7031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A9D726-79BF-061A-CAE2-2B0B4F8C50FF}"/>
              </a:ext>
            </a:extLst>
          </p:cNvPr>
          <p:cNvSpPr txBox="1"/>
          <p:nvPr/>
        </p:nvSpPr>
        <p:spPr>
          <a:xfrm>
            <a:off x="2187" y="367185"/>
            <a:ext cx="50661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24 </a:t>
            </a:r>
            <a:endParaRPr lang="es-E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TRANSFERENCIAS CORRIENTES</a:t>
            </a:r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EBF016-D6F9-96F6-FB50-822FDB119CDE}"/>
              </a:ext>
            </a:extLst>
          </p:cNvPr>
          <p:cNvSpPr txBox="1"/>
          <p:nvPr/>
        </p:nvSpPr>
        <p:spPr>
          <a:xfrm>
            <a:off x="270614" y="1165702"/>
            <a:ext cx="5535578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Concurso Vinculación con la Comunidad Tercer Trimestre</a:t>
            </a:r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2B7DE58-325A-B544-D214-001386D718DD}"/>
              </a:ext>
            </a:extLst>
          </p:cNvPr>
          <p:cNvSpPr/>
          <p:nvPr/>
        </p:nvSpPr>
        <p:spPr>
          <a:xfrm>
            <a:off x="268696" y="1485208"/>
            <a:ext cx="4897959" cy="35587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14F2BF-578E-4110-C674-A1125E7E2655}"/>
              </a:ext>
            </a:extLst>
          </p:cNvPr>
          <p:cNvSpPr txBox="1"/>
          <p:nvPr/>
        </p:nvSpPr>
        <p:spPr>
          <a:xfrm>
            <a:off x="3578704" y="4026412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Comentarios:</a:t>
            </a:r>
          </a:p>
        </p:txBody>
      </p:sp>
      <p:pic>
        <p:nvPicPr>
          <p:cNvPr id="2" name="Imagen 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DE988AB9-A20E-33DD-5C13-B1047D32A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39" y="1612301"/>
            <a:ext cx="4294839" cy="326801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B7F104A-4CAE-9DDF-BD40-3FB4C4E1E682}"/>
              </a:ext>
            </a:extLst>
          </p:cNvPr>
          <p:cNvSpPr/>
          <p:nvPr/>
        </p:nvSpPr>
        <p:spPr>
          <a:xfrm>
            <a:off x="7537215" y="453644"/>
            <a:ext cx="1534742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Disponible</a:t>
            </a:r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M$3.464.781</a:t>
            </a:r>
            <a:endParaRPr lang="es-ES">
              <a:cs typeface="Arial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6392C0F-DF92-E4AB-5917-6423CE0FB5CD}"/>
              </a:ext>
            </a:extLst>
          </p:cNvPr>
          <p:cNvGrpSpPr/>
          <p:nvPr/>
        </p:nvGrpSpPr>
        <p:grpSpPr>
          <a:xfrm>
            <a:off x="3872455" y="451916"/>
            <a:ext cx="1602778" cy="631657"/>
            <a:chOff x="5056276" y="451916"/>
            <a:chExt cx="1602778" cy="6316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6F00861-3594-A749-69AC-1986BC5B698F}"/>
                </a:ext>
              </a:extLst>
            </p:cNvPr>
            <p:cNvSpPr/>
            <p:nvPr/>
          </p:nvSpPr>
          <p:spPr>
            <a:xfrm>
              <a:off x="5056276" y="451916"/>
              <a:ext cx="1602778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Inicial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M$6.191.966</a:t>
              </a:r>
            </a:p>
          </p:txBody>
        </p: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851B172D-42E1-507E-C6DF-7AB6741D3615}"/>
                </a:ext>
              </a:extLst>
            </p:cNvPr>
            <p:cNvCxnSpPr/>
            <p:nvPr/>
          </p:nvCxnSpPr>
          <p:spPr>
            <a:xfrm>
              <a:off x="5150303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7789043-724F-C445-422E-351ABB0AA7C7}"/>
              </a:ext>
            </a:extLst>
          </p:cNvPr>
          <p:cNvGrpSpPr/>
          <p:nvPr/>
        </p:nvGrpSpPr>
        <p:grpSpPr>
          <a:xfrm>
            <a:off x="5743196" y="451915"/>
            <a:ext cx="1602778" cy="631657"/>
            <a:chOff x="6391086" y="451915"/>
            <a:chExt cx="1112921" cy="631657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104C403C-E413-943C-10D9-7FAC7BD4CFB6}"/>
                </a:ext>
              </a:extLst>
            </p:cNvPr>
            <p:cNvSpPr/>
            <p:nvPr/>
          </p:nvSpPr>
          <p:spPr>
            <a:xfrm>
              <a:off x="6391086" y="451915"/>
              <a:ext cx="1112921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Gasto Devengado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M$2.727.185</a:t>
              </a:r>
              <a:endParaRPr lang="es-ES">
                <a:cs typeface="Arial"/>
              </a:endParaRPr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0C74B43F-1418-AB17-F339-D2C744522EFD}"/>
                </a:ext>
              </a:extLst>
            </p:cNvPr>
            <p:cNvCxnSpPr>
              <a:cxnSpLocks/>
            </p:cNvCxnSpPr>
            <p:nvPr/>
          </p:nvCxnSpPr>
          <p:spPr>
            <a:xfrm>
              <a:off x="6457267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8162FEC6-5DAD-5D66-01AF-DBA16027417C}"/>
              </a:ext>
            </a:extLst>
          </p:cNvPr>
          <p:cNvCxnSpPr>
            <a:cxnSpLocks/>
          </p:cNvCxnSpPr>
          <p:nvPr/>
        </p:nvCxnSpPr>
        <p:spPr>
          <a:xfrm>
            <a:off x="7606392" y="54700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D63CCB7A-FA48-D289-1A76-E6020D580F19}"/>
              </a:ext>
            </a:extLst>
          </p:cNvPr>
          <p:cNvSpPr/>
          <p:nvPr/>
        </p:nvSpPr>
        <p:spPr>
          <a:xfrm>
            <a:off x="6570701" y="1185963"/>
            <a:ext cx="2479791" cy="8732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DF65123-CE8F-9A4F-580A-E9087FF58788}"/>
              </a:ext>
            </a:extLst>
          </p:cNvPr>
          <p:cNvSpPr txBox="1"/>
          <p:nvPr/>
        </p:nvSpPr>
        <p:spPr>
          <a:xfrm>
            <a:off x="6686499" y="1463259"/>
            <a:ext cx="237626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2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44%</a:t>
            </a:r>
            <a:endParaRPr lang="es-CL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983C189-7BA9-EBD0-DE73-A0154B541DB3}"/>
              </a:ext>
            </a:extLst>
          </p:cNvPr>
          <p:cNvSpPr txBox="1"/>
          <p:nvPr/>
        </p:nvSpPr>
        <p:spPr>
          <a:xfrm>
            <a:off x="6573978" y="1231284"/>
            <a:ext cx="2335447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Presupuestaria 3° T:</a:t>
            </a:r>
            <a:endParaRPr lang="es-ES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511D0084-7B94-8842-9DA9-A19DB2E7992B}"/>
              </a:ext>
            </a:extLst>
          </p:cNvPr>
          <p:cNvSpPr/>
          <p:nvPr/>
        </p:nvSpPr>
        <p:spPr>
          <a:xfrm>
            <a:off x="5299769" y="2141026"/>
            <a:ext cx="3764329" cy="29029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32135258-08C4-4123-C01B-E6F9F8522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498" y="2223071"/>
            <a:ext cx="2965555" cy="2655446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B7D02B5D-1287-54CA-BB08-627454B64615}"/>
              </a:ext>
            </a:extLst>
          </p:cNvPr>
          <p:cNvSpPr txBox="1"/>
          <p:nvPr/>
        </p:nvSpPr>
        <p:spPr>
          <a:xfrm>
            <a:off x="2388819" y="4473158"/>
            <a:ext cx="2376268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34 iniciativas</a:t>
            </a:r>
            <a:endParaRPr lang="es-ES" sz="2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3470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7F801-3DFF-3E22-A30C-9AF9FA0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1987A744-25E2-F2E6-0599-D4821B7E8D5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0EF070-9200-35B8-7DAB-89009B26C16F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87C150-1A34-718D-C4C3-3223D80E453E}"/>
              </a:ext>
            </a:extLst>
          </p:cNvPr>
          <p:cNvSpPr txBox="1"/>
          <p:nvPr/>
        </p:nvSpPr>
        <p:spPr>
          <a:xfrm>
            <a:off x="2187" y="367185"/>
            <a:ext cx="50661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24 </a:t>
            </a:r>
            <a:endParaRPr lang="es-E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TRANSFERENCIAS CORRIENTES</a:t>
            </a:r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3911C06-DF33-0C4D-0018-CFB4A433DCA7}"/>
              </a:ext>
            </a:extLst>
          </p:cNvPr>
          <p:cNvSpPr/>
          <p:nvPr/>
        </p:nvSpPr>
        <p:spPr>
          <a:xfrm>
            <a:off x="5559740" y="451916"/>
            <a:ext cx="1099314" cy="828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Sector Privado</a:t>
            </a:r>
          </a:p>
          <a:p>
            <a:pPr algn="ctr"/>
            <a:r>
              <a:rPr lang="es-ES" sz="1100" b="1">
                <a:cs typeface="Arial"/>
              </a:rPr>
              <a:t>M$5.027.969</a:t>
            </a:r>
          </a:p>
          <a:p>
            <a:pPr algn="ctr"/>
            <a:r>
              <a:rPr lang="es-ES" sz="700">
                <a:solidFill>
                  <a:srgbClr val="36486E"/>
                </a:solidFill>
                <a:cs typeface="Arial"/>
              </a:rPr>
              <a:t>Avance Financiero</a:t>
            </a:r>
          </a:p>
          <a:p>
            <a:pPr algn="ctr"/>
            <a:r>
              <a:rPr lang="es-ES" sz="1600" b="1">
                <a:solidFill>
                  <a:srgbClr val="36486E"/>
                </a:solidFill>
                <a:cs typeface="Arial"/>
              </a:rPr>
              <a:t>68%</a:t>
            </a:r>
            <a:endParaRPr lang="es-ES">
              <a:solidFill>
                <a:srgbClr val="36486E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77064E9-1717-AB4F-A2B9-677190D191E3}"/>
              </a:ext>
            </a:extLst>
          </p:cNvPr>
          <p:cNvSpPr/>
          <p:nvPr/>
        </p:nvSpPr>
        <p:spPr>
          <a:xfrm>
            <a:off x="6756929" y="451915"/>
            <a:ext cx="1106118" cy="828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Otras Entidades Públicas</a:t>
            </a:r>
            <a:endParaRPr lang="en-US" sz="7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1100" b="1">
                <a:cs typeface="Arial"/>
              </a:rPr>
              <a:t>M$6.880.889</a:t>
            </a:r>
            <a:endParaRPr lang="en-US" sz="11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700">
                <a:solidFill>
                  <a:srgbClr val="36486E"/>
                </a:solidFill>
                <a:cs typeface="Arial"/>
              </a:rPr>
              <a:t>Avance Financiero</a:t>
            </a:r>
            <a:endParaRPr lang="en-US" sz="7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1600" b="1">
                <a:solidFill>
                  <a:srgbClr val="36486E"/>
                </a:solidFill>
                <a:cs typeface="Arial"/>
              </a:rPr>
              <a:t>19%</a:t>
            </a:r>
            <a:endParaRPr lang="es-ES" sz="1600">
              <a:solidFill>
                <a:srgbClr val="000000"/>
              </a:solidFill>
              <a:cs typeface="Arial"/>
            </a:endParaRPr>
          </a:p>
          <a:p>
            <a:pPr algn="ctr"/>
            <a:endParaRPr lang="es-ES" sz="700">
              <a:cs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64F40ED-8CD9-CB96-2E45-1E0B3A8DB91D}"/>
              </a:ext>
            </a:extLst>
          </p:cNvPr>
          <p:cNvSpPr/>
          <p:nvPr/>
        </p:nvSpPr>
        <p:spPr>
          <a:xfrm>
            <a:off x="7965839" y="453644"/>
            <a:ext cx="1106118" cy="828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Instituciones Privadas</a:t>
            </a:r>
            <a:endParaRPr lang="en-US" sz="7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1100" b="1">
                <a:cs typeface="Arial"/>
              </a:rPr>
              <a:t>M$1.711.781</a:t>
            </a:r>
            <a:endParaRPr lang="en-US" sz="11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700">
                <a:solidFill>
                  <a:srgbClr val="36486E"/>
                </a:solidFill>
                <a:cs typeface="Arial"/>
              </a:rPr>
              <a:t>Avance Financiero</a:t>
            </a:r>
            <a:endParaRPr lang="en-US" sz="7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1600" b="1">
                <a:solidFill>
                  <a:srgbClr val="36486E"/>
                </a:solidFill>
                <a:cs typeface="Arial"/>
              </a:rPr>
              <a:t>8%</a:t>
            </a:r>
            <a:endParaRPr lang="es-ES"/>
          </a:p>
          <a:p>
            <a:pPr algn="ctr"/>
            <a:endParaRPr lang="es-ES" sz="700">
              <a:cs typeface="Arial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46A86616-3F55-B695-ACE8-AB662D0FF5CB}"/>
              </a:ext>
            </a:extLst>
          </p:cNvPr>
          <p:cNvCxnSpPr/>
          <p:nvPr/>
        </p:nvCxnSpPr>
        <p:spPr>
          <a:xfrm>
            <a:off x="5592535" y="54700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8D96DBA-1EC0-14C2-FF21-64A52258C1C5}"/>
              </a:ext>
            </a:extLst>
          </p:cNvPr>
          <p:cNvCxnSpPr>
            <a:cxnSpLocks/>
          </p:cNvCxnSpPr>
          <p:nvPr/>
        </p:nvCxnSpPr>
        <p:spPr>
          <a:xfrm>
            <a:off x="6792685" y="54700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E71710B-92C4-EE02-3E39-7F3DFA06DF96}"/>
              </a:ext>
            </a:extLst>
          </p:cNvPr>
          <p:cNvCxnSpPr>
            <a:cxnSpLocks/>
          </p:cNvCxnSpPr>
          <p:nvPr/>
        </p:nvCxnSpPr>
        <p:spPr>
          <a:xfrm>
            <a:off x="8000999" y="54700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23ECF23-E4C3-C109-C3B3-8B596C25B4EC}"/>
              </a:ext>
            </a:extLst>
          </p:cNvPr>
          <p:cNvSpPr txBox="1"/>
          <p:nvPr/>
        </p:nvSpPr>
        <p:spPr>
          <a:xfrm>
            <a:off x="270614" y="1669166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Al Sector Privado</a:t>
            </a:r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2B3B630-D071-C183-4727-2BA5BE6AED82}"/>
              </a:ext>
            </a:extLst>
          </p:cNvPr>
          <p:cNvSpPr/>
          <p:nvPr/>
        </p:nvSpPr>
        <p:spPr>
          <a:xfrm>
            <a:off x="2194107" y="1323707"/>
            <a:ext cx="6865418" cy="23126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8E2D1528-CDA9-14D3-1243-3C6E463AD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83" y="1479301"/>
            <a:ext cx="6395358" cy="2137274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DCED2D5-FA1B-7EC7-A6CD-62E0FF119B25}"/>
              </a:ext>
            </a:extLst>
          </p:cNvPr>
          <p:cNvSpPr/>
          <p:nvPr/>
        </p:nvSpPr>
        <p:spPr>
          <a:xfrm>
            <a:off x="353092" y="3705016"/>
            <a:ext cx="8594320" cy="1343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1DBFCE-6350-2F27-D9F4-6F5B4277FEFF}"/>
              </a:ext>
            </a:extLst>
          </p:cNvPr>
          <p:cNvSpPr txBox="1"/>
          <p:nvPr/>
        </p:nvSpPr>
        <p:spPr>
          <a:xfrm>
            <a:off x="449061" y="3774680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Comentarios: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ED48F26-E5CB-BEC4-3695-8190C7A34EF6}"/>
              </a:ext>
            </a:extLst>
          </p:cNvPr>
          <p:cNvSpPr txBox="1"/>
          <p:nvPr/>
        </p:nvSpPr>
        <p:spPr>
          <a:xfrm>
            <a:off x="451757" y="4039962"/>
            <a:ext cx="843098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s-ES" sz="1200">
                <a:latin typeface="Arial Nova"/>
              </a:rPr>
              <a:t>Respecto al Subsidio para Isla Mocha y la Corporación Desarrollo se transfirieron los fondos en el mes de octubre.</a:t>
            </a:r>
          </a:p>
          <a:p>
            <a:pPr marL="285750" indent="-285750">
              <a:buFont typeface="Wingdings"/>
              <a:buChar char="§"/>
            </a:pPr>
            <a:r>
              <a:rPr lang="es-ES" sz="1200">
                <a:latin typeface="Arial Nova"/>
              </a:rPr>
              <a:t>Respecto al programa Renovación micros y colectivos se encuentra todo ejecutado en evaluación de una nueva transferencia.</a:t>
            </a:r>
          </a:p>
          <a:p>
            <a:pPr marL="285750" indent="-285750">
              <a:buFont typeface="Wingdings"/>
              <a:buChar char="§"/>
            </a:pPr>
            <a:r>
              <a:rPr lang="es-ES" sz="1200">
                <a:latin typeface="Arial Nova"/>
              </a:rPr>
              <a:t>El concurso vinculación con la comunidad al sector privado se encuentra ejecutado en un 48% y el saldo será ejecutado a cargo de los concursos del año 2024.</a:t>
            </a:r>
          </a:p>
        </p:txBody>
      </p:sp>
    </p:spTree>
    <p:extLst>
      <p:ext uri="{BB962C8B-B14F-4D97-AF65-F5344CB8AC3E}">
        <p14:creationId xmlns:p14="http://schemas.microsoft.com/office/powerpoint/2010/main" val="2650642683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6AB856-5BB2-C44B-00BE-C3298A4F7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7D14E3BF-EDA5-2848-2356-3C286ED1D2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F1AA873-62DE-3749-718A-646965E4AC0A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357964-A0FB-A762-04B5-286D2A996FE2}"/>
              </a:ext>
            </a:extLst>
          </p:cNvPr>
          <p:cNvSpPr txBox="1"/>
          <p:nvPr/>
        </p:nvSpPr>
        <p:spPr>
          <a:xfrm>
            <a:off x="2187" y="367185"/>
            <a:ext cx="50661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24 </a:t>
            </a:r>
            <a:endParaRPr lang="es-E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TRANSFERENCIAS CORRIENTES</a:t>
            </a:r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96739DE-A6C6-36DE-DAEB-0988B6EE79F4}"/>
              </a:ext>
            </a:extLst>
          </p:cNvPr>
          <p:cNvSpPr/>
          <p:nvPr/>
        </p:nvSpPr>
        <p:spPr>
          <a:xfrm>
            <a:off x="5559740" y="451916"/>
            <a:ext cx="1099314" cy="828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Sector Privado</a:t>
            </a:r>
          </a:p>
          <a:p>
            <a:pPr algn="ctr"/>
            <a:r>
              <a:rPr lang="es-ES" sz="1100" b="1">
                <a:cs typeface="Arial"/>
              </a:rPr>
              <a:t>M$5.027.969</a:t>
            </a:r>
          </a:p>
          <a:p>
            <a:pPr algn="ctr"/>
            <a:r>
              <a:rPr lang="es-ES" sz="700">
                <a:solidFill>
                  <a:srgbClr val="36486E"/>
                </a:solidFill>
                <a:cs typeface="Arial"/>
              </a:rPr>
              <a:t>Avance Financiero</a:t>
            </a:r>
          </a:p>
          <a:p>
            <a:pPr algn="ctr"/>
            <a:r>
              <a:rPr lang="es-ES" sz="1600" b="1">
                <a:solidFill>
                  <a:srgbClr val="36486E"/>
                </a:solidFill>
                <a:cs typeface="Arial"/>
              </a:rPr>
              <a:t>68%</a:t>
            </a:r>
            <a:endParaRPr lang="es-ES">
              <a:solidFill>
                <a:srgbClr val="36486E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9AD275A-311E-0819-8E78-0C0A1EEFD741}"/>
              </a:ext>
            </a:extLst>
          </p:cNvPr>
          <p:cNvSpPr/>
          <p:nvPr/>
        </p:nvSpPr>
        <p:spPr>
          <a:xfrm>
            <a:off x="6756929" y="451915"/>
            <a:ext cx="1106118" cy="828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Otras Entidades Públicas</a:t>
            </a:r>
            <a:endParaRPr lang="en-US" sz="7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1100" b="1">
                <a:cs typeface="Arial"/>
              </a:rPr>
              <a:t>M$6.880.889</a:t>
            </a:r>
            <a:endParaRPr lang="en-US" sz="11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700">
                <a:solidFill>
                  <a:srgbClr val="36486E"/>
                </a:solidFill>
                <a:cs typeface="Arial"/>
              </a:rPr>
              <a:t>Avance Financiero</a:t>
            </a:r>
            <a:endParaRPr lang="en-US" sz="7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1600" b="1">
                <a:solidFill>
                  <a:srgbClr val="36486E"/>
                </a:solidFill>
                <a:cs typeface="Arial"/>
              </a:rPr>
              <a:t>19%</a:t>
            </a:r>
            <a:endParaRPr lang="es-ES" sz="1600">
              <a:solidFill>
                <a:srgbClr val="000000"/>
              </a:solidFill>
              <a:cs typeface="Arial"/>
            </a:endParaRPr>
          </a:p>
          <a:p>
            <a:pPr algn="ctr"/>
            <a:endParaRPr lang="es-ES" sz="700">
              <a:cs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9CF207B-DC0B-FFE3-1725-2CF8C0F3FC46}"/>
              </a:ext>
            </a:extLst>
          </p:cNvPr>
          <p:cNvSpPr/>
          <p:nvPr/>
        </p:nvSpPr>
        <p:spPr>
          <a:xfrm>
            <a:off x="7965839" y="453644"/>
            <a:ext cx="1106118" cy="828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Instituciones Privadas</a:t>
            </a:r>
            <a:endParaRPr lang="en-US" sz="7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1100" b="1">
                <a:cs typeface="Arial"/>
              </a:rPr>
              <a:t>M$1.711.781</a:t>
            </a:r>
            <a:endParaRPr lang="en-US" sz="11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700">
                <a:solidFill>
                  <a:srgbClr val="36486E"/>
                </a:solidFill>
                <a:cs typeface="Arial"/>
              </a:rPr>
              <a:t>Avance Financiero</a:t>
            </a:r>
            <a:endParaRPr lang="en-US" sz="7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1600" b="1">
                <a:solidFill>
                  <a:srgbClr val="36486E"/>
                </a:solidFill>
                <a:cs typeface="Arial"/>
              </a:rPr>
              <a:t>8%</a:t>
            </a:r>
            <a:endParaRPr lang="es-ES" sz="1600">
              <a:solidFill>
                <a:srgbClr val="000000"/>
              </a:solidFill>
              <a:cs typeface="Arial"/>
            </a:endParaRPr>
          </a:p>
          <a:p>
            <a:pPr algn="ctr"/>
            <a:endParaRPr lang="es-ES" sz="700">
              <a:cs typeface="Arial"/>
            </a:endParaRPr>
          </a:p>
          <a:p>
            <a:pPr algn="ctr"/>
            <a:endParaRPr lang="es-ES" sz="700">
              <a:cs typeface="Arial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6478A811-F328-702B-8000-D695D8527168}"/>
              </a:ext>
            </a:extLst>
          </p:cNvPr>
          <p:cNvCxnSpPr/>
          <p:nvPr/>
        </p:nvCxnSpPr>
        <p:spPr>
          <a:xfrm>
            <a:off x="5592535" y="54700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4A3B502-C00D-3AB2-D88B-2FEAD9ADB73D}"/>
              </a:ext>
            </a:extLst>
          </p:cNvPr>
          <p:cNvCxnSpPr>
            <a:cxnSpLocks/>
          </p:cNvCxnSpPr>
          <p:nvPr/>
        </p:nvCxnSpPr>
        <p:spPr>
          <a:xfrm>
            <a:off x="6792685" y="54700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9CEE5CB3-EFDF-6341-5FAF-739D080D7057}"/>
              </a:ext>
            </a:extLst>
          </p:cNvPr>
          <p:cNvCxnSpPr>
            <a:cxnSpLocks/>
          </p:cNvCxnSpPr>
          <p:nvPr/>
        </p:nvCxnSpPr>
        <p:spPr>
          <a:xfrm>
            <a:off x="8000999" y="54700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444FC7A-6A08-6B1F-2A0C-326B17388204}"/>
              </a:ext>
            </a:extLst>
          </p:cNvPr>
          <p:cNvSpPr/>
          <p:nvPr/>
        </p:nvSpPr>
        <p:spPr>
          <a:xfrm>
            <a:off x="353092" y="1636731"/>
            <a:ext cx="8594320" cy="28483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403347-C29B-1637-6F0A-D3E60F37172B}"/>
              </a:ext>
            </a:extLst>
          </p:cNvPr>
          <p:cNvSpPr txBox="1"/>
          <p:nvPr/>
        </p:nvSpPr>
        <p:spPr>
          <a:xfrm>
            <a:off x="768829" y="1808448"/>
            <a:ext cx="5805267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[24.03] A Otras Entidades Públicas</a:t>
            </a:r>
          </a:p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[24.08] A Otras Instituciones Privadas Ejecutoras de Políticas Públicas.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BB613DC-0A2A-57D7-B071-53AC6CCB84D7}"/>
              </a:ext>
            </a:extLst>
          </p:cNvPr>
          <p:cNvSpPr txBox="1"/>
          <p:nvPr/>
        </p:nvSpPr>
        <p:spPr>
          <a:xfrm>
            <a:off x="506186" y="2486026"/>
            <a:ext cx="8011340" cy="16337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Bef>
                <a:spcPts val="500"/>
              </a:spcBef>
              <a:buFont typeface="Wingdings"/>
              <a:buChar char="§"/>
            </a:pPr>
            <a:r>
              <a:rPr lang="es-ES" sz="1200">
                <a:latin typeface="Arial Nova"/>
              </a:rPr>
              <a:t>Es importante para estas asignaciones realizar el seguimiento a los programas ya que el devengo depende de la contabilización de las rendiciones de cuentas efectuada por el Departamento de Finanzas, previo a la aprobación por parte de las Contrapartes Técnicas.</a:t>
            </a:r>
            <a:endParaRPr lang="es-ES"/>
          </a:p>
          <a:p>
            <a:pPr marL="285750" indent="-285750" algn="just">
              <a:spcBef>
                <a:spcPts val="500"/>
              </a:spcBef>
              <a:buFont typeface="Wingdings"/>
              <a:buChar char="§"/>
            </a:pPr>
            <a:r>
              <a:rPr lang="es-ES" sz="1200">
                <a:latin typeface="Arial Nova"/>
              </a:rPr>
              <a:t>En la asignación [24.03] se considera el concurso de vinculación con la comunidad ejecutada por las instituciones públicas, cuenta con un presupuesto total de M$700.000.- y un avance financiero del 13% por lo que el saldo de M$611.062.- es necesario monitorear porque su ejecución financiera queda sujeto a rendición de cuenta.</a:t>
            </a:r>
          </a:p>
          <a:p>
            <a:pPr marL="285750" indent="-285750">
              <a:buFont typeface="Wingdings"/>
              <a:buChar char="§"/>
            </a:pPr>
            <a:endParaRPr lang="es-ES" sz="120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459886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D66204-3D70-938C-35C0-FAEF87A12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CFA1555-3F11-B9B0-A652-9B676065E246}"/>
              </a:ext>
            </a:extLst>
          </p:cNvPr>
          <p:cNvSpPr/>
          <p:nvPr/>
        </p:nvSpPr>
        <p:spPr>
          <a:xfrm>
            <a:off x="4336981" y="1167225"/>
            <a:ext cx="4653249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C42516CD-FB96-8971-D2D0-EE7854A5382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E487EF2-6AAA-CD1A-EC95-6870D48A5C3F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AEA4981-BB29-BC73-8D60-7105FC47664E}"/>
              </a:ext>
            </a:extLst>
          </p:cNvPr>
          <p:cNvSpPr/>
          <p:nvPr/>
        </p:nvSpPr>
        <p:spPr>
          <a:xfrm>
            <a:off x="153037" y="1167225"/>
            <a:ext cx="4109971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BE7A4F-9298-7F55-009B-9D13F9A9241E}"/>
              </a:ext>
            </a:extLst>
          </p:cNvPr>
          <p:cNvSpPr txBox="1"/>
          <p:nvPr/>
        </p:nvSpPr>
        <p:spPr>
          <a:xfrm>
            <a:off x="2187" y="366681"/>
            <a:ext cx="38666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33 </a:t>
            </a:r>
            <a:endParaRPr lang="es-ES"/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TRANSFERENCIAS DE CAPITAL</a:t>
            </a:r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A178C8A-F27C-9FAA-133D-709CC0939F9B}"/>
              </a:ext>
            </a:extLst>
          </p:cNvPr>
          <p:cNvSpPr txBox="1"/>
          <p:nvPr/>
        </p:nvSpPr>
        <p:spPr>
          <a:xfrm>
            <a:off x="268835" y="1397677"/>
            <a:ext cx="237626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2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58%</a:t>
            </a:r>
            <a:endParaRPr lang="es-CL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092F72F-DA08-2D57-6D95-97939690E2FC}"/>
              </a:ext>
            </a:extLst>
          </p:cNvPr>
          <p:cNvSpPr/>
          <p:nvPr/>
        </p:nvSpPr>
        <p:spPr>
          <a:xfrm>
            <a:off x="3405174" y="3006970"/>
            <a:ext cx="5565371" cy="21257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519A69-4349-1552-0073-A379AD8E8432}"/>
              </a:ext>
            </a:extLst>
          </p:cNvPr>
          <p:cNvSpPr txBox="1"/>
          <p:nvPr/>
        </p:nvSpPr>
        <p:spPr>
          <a:xfrm>
            <a:off x="3714775" y="3014041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Comentarios: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742E1A0-5999-61D2-8AAA-D15E5F62DF37}"/>
              </a:ext>
            </a:extLst>
          </p:cNvPr>
          <p:cNvSpPr/>
          <p:nvPr/>
        </p:nvSpPr>
        <p:spPr>
          <a:xfrm>
            <a:off x="6410542" y="453644"/>
            <a:ext cx="1518414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Gasto Devengado</a:t>
            </a:r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M$20.477.554</a:t>
            </a:r>
            <a:endParaRPr lang="es-ES">
              <a:cs typeface="Arial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7FBF872-BEB4-A0DD-0E08-159524ADB891}"/>
              </a:ext>
            </a:extLst>
          </p:cNvPr>
          <p:cNvSpPr/>
          <p:nvPr/>
        </p:nvSpPr>
        <p:spPr>
          <a:xfrm>
            <a:off x="153037" y="3013982"/>
            <a:ext cx="3144971" cy="20422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s-ES" sz="11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9CBC7BC-5092-71AE-6858-D30EFFDA3741}"/>
              </a:ext>
            </a:extLst>
          </p:cNvPr>
          <p:cNvSpPr txBox="1"/>
          <p:nvPr/>
        </p:nvSpPr>
        <p:spPr>
          <a:xfrm>
            <a:off x="369997" y="3010831"/>
            <a:ext cx="2818500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Proyección Presupuesto 4° Trimestre:</a:t>
            </a:r>
            <a:endParaRPr lang="es-ES"/>
          </a:p>
        </p:txBody>
      </p:sp>
      <p:sp>
        <p:nvSpPr>
          <p:cNvPr id="23" name="Rectángulo 30">
            <a:extLst>
              <a:ext uri="{FF2B5EF4-FFF2-40B4-BE49-F238E27FC236}">
                <a16:creationId xmlns:a16="http://schemas.microsoft.com/office/drawing/2014/main" id="{6433529C-1C7A-189A-C173-7AA372BB308B}"/>
              </a:ext>
            </a:extLst>
          </p:cNvPr>
          <p:cNvSpPr/>
          <p:nvPr/>
        </p:nvSpPr>
        <p:spPr>
          <a:xfrm>
            <a:off x="282024" y="3330234"/>
            <a:ext cx="1165317" cy="217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" sz="1200">
                <a:solidFill>
                  <a:srgbClr val="FF0000"/>
                </a:solidFill>
                <a:cs typeface="Arial"/>
              </a:rPr>
              <a:t>-M$3.653.836</a:t>
            </a:r>
            <a:endParaRPr lang="es-ES">
              <a:solidFill>
                <a:srgbClr val="FF0000"/>
              </a:solidFill>
              <a:cs typeface="Arial"/>
            </a:endParaRPr>
          </a:p>
        </p:txBody>
      </p:sp>
      <p:sp>
        <p:nvSpPr>
          <p:cNvPr id="25" name="Rectángulo 30">
            <a:extLst>
              <a:ext uri="{FF2B5EF4-FFF2-40B4-BE49-F238E27FC236}">
                <a16:creationId xmlns:a16="http://schemas.microsoft.com/office/drawing/2014/main" id="{FF63F2A5-30BF-3A67-D488-D36948D419AF}"/>
              </a:ext>
            </a:extLst>
          </p:cNvPr>
          <p:cNvSpPr/>
          <p:nvPr/>
        </p:nvSpPr>
        <p:spPr>
          <a:xfrm>
            <a:off x="1053480" y="4497312"/>
            <a:ext cx="1263288" cy="209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" sz="1200" b="1">
                <a:solidFill>
                  <a:srgbClr val="FF0000"/>
                </a:solidFill>
                <a:cs typeface="Arial"/>
              </a:rPr>
              <a:t>-M$3.653.836</a:t>
            </a:r>
            <a:endParaRPr lang="es-ES" b="1">
              <a:solidFill>
                <a:srgbClr val="FF0000"/>
              </a:solidFill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7E7029C-2AA2-8CE3-CAF5-FF1DFF0DC023}"/>
              </a:ext>
            </a:extLst>
          </p:cNvPr>
          <p:cNvSpPr txBox="1"/>
          <p:nvPr/>
        </p:nvSpPr>
        <p:spPr>
          <a:xfrm>
            <a:off x="3404507" y="3203122"/>
            <a:ext cx="5569402" cy="20544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/>
              <a:buChar char="§"/>
            </a:pPr>
            <a:r>
              <a:rPr lang="es-ES" sz="1050" dirty="0">
                <a:latin typeface="Arial Nova"/>
              </a:rPr>
              <a:t>El presupuesto del subtítulo 33 equivale al 26% del total del presupuesto.</a:t>
            </a:r>
            <a:endParaRPr lang="en-US" dirty="0"/>
          </a:p>
          <a:p>
            <a:pPr marL="285750" indent="-285750" algn="just">
              <a:buFont typeface="Wingdings"/>
              <a:buChar char="§"/>
            </a:pPr>
            <a:r>
              <a:rPr lang="es-ES" sz="1050" dirty="0">
                <a:latin typeface="Arial Nova"/>
              </a:rPr>
              <a:t>El total presupuesto vigente a la fecha es de M$35.199.002, y se encuentra en trámite dos resoluciones GORE por una disminución de M$-3.653.836.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050" dirty="0">
                <a:latin typeface="Arial Nova"/>
              </a:rPr>
              <a:t>El presupuesto proyectado para los próximos meses es de M$31.545.166, tiene una variación de 14% menos del presupuesto inicial.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050" dirty="0">
                <a:latin typeface="Arial Nova"/>
              </a:rPr>
              <a:t>A la fecha se ha devengado el 58% del presupuesto M$20.477.554, </a:t>
            </a:r>
            <a:r>
              <a:rPr lang="es-ES" sz="1050" b="1" dirty="0">
                <a:solidFill>
                  <a:srgbClr val="002060"/>
                </a:solidFill>
                <a:latin typeface="Arial Nova"/>
              </a:rPr>
              <a:t>nuevo saldo para pagar es de M$11.067.612.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050" b="1" dirty="0">
                <a:solidFill>
                  <a:srgbClr val="002060"/>
                </a:solidFill>
                <a:latin typeface="Arial Nova"/>
              </a:rPr>
              <a:t>Gasto a la fecha es de 58% y el promedio de gasto es de M$2.599.694.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050" dirty="0">
                <a:latin typeface="Arial Nova"/>
              </a:rPr>
              <a:t>El mayor gasto se ha dado en la asignación 3303150 con un 49.8% que corresponde a obras civiles de Municipalidades, le sigue la asignación 3303125 FRIL con un 26.6%, luego 3301001 Bomberos (5 iniciativas) con un 13.3%</a:t>
            </a:r>
          </a:p>
          <a:p>
            <a:pPr marL="285750" indent="-285750">
              <a:buFont typeface="Wingdings"/>
              <a:buChar char="§"/>
            </a:pPr>
            <a:endParaRPr lang="es-ES" sz="1200" dirty="0">
              <a:latin typeface="Arial Nova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511C8BB-DDED-494C-5DAF-535501987972}"/>
              </a:ext>
            </a:extLst>
          </p:cNvPr>
          <p:cNvGrpSpPr/>
          <p:nvPr/>
        </p:nvGrpSpPr>
        <p:grpSpPr>
          <a:xfrm>
            <a:off x="3227476" y="435587"/>
            <a:ext cx="1512971" cy="623493"/>
            <a:chOff x="5056276" y="451916"/>
            <a:chExt cx="1512971" cy="62349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F307B3E-1059-8011-0C38-349C33E04A70}"/>
                </a:ext>
              </a:extLst>
            </p:cNvPr>
            <p:cNvSpPr/>
            <p:nvPr/>
          </p:nvSpPr>
          <p:spPr>
            <a:xfrm>
              <a:off x="5056276" y="451916"/>
              <a:ext cx="1512971" cy="6234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Inicial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M$40.726.709</a:t>
              </a:r>
            </a:p>
          </p:txBody>
        </p: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3CBF4157-59F7-C2F8-0684-92D5141DB334}"/>
                </a:ext>
              </a:extLst>
            </p:cNvPr>
            <p:cNvCxnSpPr/>
            <p:nvPr/>
          </p:nvCxnSpPr>
          <p:spPr>
            <a:xfrm>
              <a:off x="5150303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6FB9E5B6-3160-41FA-3716-12101C983511}"/>
              </a:ext>
            </a:extLst>
          </p:cNvPr>
          <p:cNvGrpSpPr/>
          <p:nvPr/>
        </p:nvGrpSpPr>
        <p:grpSpPr>
          <a:xfrm>
            <a:off x="4820628" y="451915"/>
            <a:ext cx="1512971" cy="623493"/>
            <a:chOff x="6391086" y="451915"/>
            <a:chExt cx="1050562" cy="62349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6A7F8D35-A14A-1E86-99BB-50ADF98028AC}"/>
                </a:ext>
              </a:extLst>
            </p:cNvPr>
            <p:cNvSpPr/>
            <p:nvPr/>
          </p:nvSpPr>
          <p:spPr>
            <a:xfrm>
              <a:off x="6391086" y="451915"/>
              <a:ext cx="1050562" cy="6234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Vigente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M$35.199.002</a:t>
              </a:r>
              <a:endParaRPr lang="es-ES">
                <a:cs typeface="Arial"/>
              </a:endParaRPr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BC9BA3F9-4911-D5C4-E34B-8E07160CA972}"/>
                </a:ext>
              </a:extLst>
            </p:cNvPr>
            <p:cNvCxnSpPr>
              <a:cxnSpLocks/>
            </p:cNvCxnSpPr>
            <p:nvPr/>
          </p:nvCxnSpPr>
          <p:spPr>
            <a:xfrm>
              <a:off x="6457267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4062947-CF79-54A1-39DB-3B9894E4E9BC}"/>
              </a:ext>
            </a:extLst>
          </p:cNvPr>
          <p:cNvCxnSpPr>
            <a:cxnSpLocks/>
          </p:cNvCxnSpPr>
          <p:nvPr/>
        </p:nvCxnSpPr>
        <p:spPr>
          <a:xfrm>
            <a:off x="6455227" y="54700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DF4321A-22FD-0DBC-7494-E98361E969E4}"/>
              </a:ext>
            </a:extLst>
          </p:cNvPr>
          <p:cNvSpPr txBox="1"/>
          <p:nvPr/>
        </p:nvSpPr>
        <p:spPr>
          <a:xfrm>
            <a:off x="4548700" y="1165702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 Histórico:</a:t>
            </a:r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764889-7D70-14A4-80B1-14599EF9C002}"/>
              </a:ext>
            </a:extLst>
          </p:cNvPr>
          <p:cNvSpPr txBox="1"/>
          <p:nvPr/>
        </p:nvSpPr>
        <p:spPr>
          <a:xfrm>
            <a:off x="176925" y="1221915"/>
            <a:ext cx="2462596" cy="3171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Presupuestaria al 3° T:</a:t>
            </a:r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E147979-0121-5B86-DCCB-4151A4E3A4EF}"/>
              </a:ext>
            </a:extLst>
          </p:cNvPr>
          <p:cNvSpPr/>
          <p:nvPr/>
        </p:nvSpPr>
        <p:spPr>
          <a:xfrm>
            <a:off x="2539093" y="1224643"/>
            <a:ext cx="1518557" cy="6368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FE24081-0752-C584-EA2F-DE449D113675}"/>
              </a:ext>
            </a:extLst>
          </p:cNvPr>
          <p:cNvSpPr txBox="1"/>
          <p:nvPr/>
        </p:nvSpPr>
        <p:spPr>
          <a:xfrm>
            <a:off x="2644642" y="1275213"/>
            <a:ext cx="137206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1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Año 2024:</a:t>
            </a:r>
          </a:p>
          <a:p>
            <a:pPr algn="ctr"/>
            <a:r>
              <a:rPr lang="es-CL" sz="24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73%</a:t>
            </a:r>
            <a:endParaRPr lang="es-CL" sz="240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FC681FFB-B5E9-D4BF-109F-57F8417E957F}"/>
              </a:ext>
            </a:extLst>
          </p:cNvPr>
          <p:cNvCxnSpPr/>
          <p:nvPr/>
        </p:nvCxnSpPr>
        <p:spPr>
          <a:xfrm>
            <a:off x="1681842" y="3380015"/>
            <a:ext cx="6803" cy="1005567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30">
            <a:extLst>
              <a:ext uri="{FF2B5EF4-FFF2-40B4-BE49-F238E27FC236}">
                <a16:creationId xmlns:a16="http://schemas.microsoft.com/office/drawing/2014/main" id="{594ACD1D-20AD-F239-F5FA-3E1FD7BF7DFF}"/>
              </a:ext>
            </a:extLst>
          </p:cNvPr>
          <p:cNvSpPr/>
          <p:nvPr/>
        </p:nvSpPr>
        <p:spPr>
          <a:xfrm>
            <a:off x="1857732" y="3337038"/>
            <a:ext cx="1165317" cy="217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" sz="1200">
                <a:solidFill>
                  <a:schemeClr val="tx1"/>
                </a:solidFill>
                <a:cs typeface="Arial"/>
              </a:rPr>
              <a:t>M$0</a:t>
            </a:r>
            <a:endParaRPr lang="es-ES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7C61AB-17CF-CD7E-6604-06B911AE2F24}"/>
              </a:ext>
            </a:extLst>
          </p:cNvPr>
          <p:cNvSpPr txBox="1"/>
          <p:nvPr/>
        </p:nvSpPr>
        <p:spPr>
          <a:xfrm>
            <a:off x="156482" y="3554185"/>
            <a:ext cx="152536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ü"/>
            </a:pPr>
            <a:r>
              <a:rPr lang="es-ES" sz="800" err="1"/>
              <a:t>R°</a:t>
            </a:r>
            <a:r>
              <a:rPr lang="es-ES" sz="800"/>
              <a:t> 52 M$-300.000 Ajuste Fiscal 5%</a:t>
            </a:r>
          </a:p>
          <a:p>
            <a:pPr marL="171450" indent="-171450">
              <a:buFont typeface="Wingdings"/>
              <a:buChar char="ü"/>
            </a:pPr>
            <a:r>
              <a:rPr lang="es-ES" sz="800" err="1"/>
              <a:t>R°</a:t>
            </a:r>
            <a:r>
              <a:rPr lang="es-ES" sz="800"/>
              <a:t> 62 M$-3.353.836 Emergencias</a:t>
            </a:r>
          </a:p>
          <a:p>
            <a:pPr marL="171450" indent="-171450">
              <a:buFont typeface="Wingdings"/>
              <a:buChar char="ü"/>
            </a:pPr>
            <a:endParaRPr lang="es-ES" sz="800"/>
          </a:p>
        </p:txBody>
      </p:sp>
      <p:pic>
        <p:nvPicPr>
          <p:cNvPr id="36" name="Imagen 35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25DF4B86-35B6-2CC7-10A9-409D8C761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57" y="1393770"/>
            <a:ext cx="4596493" cy="1376243"/>
          </a:xfrm>
          <a:prstGeom prst="rect">
            <a:avLst/>
          </a:prstGeom>
        </p:spPr>
      </p:pic>
      <p:pic>
        <p:nvPicPr>
          <p:cNvPr id="37" name="Imagen 36" descr="Gráfico&#10;&#10;El contenido generado por IA puede ser incorrecto.">
            <a:extLst>
              <a:ext uri="{FF2B5EF4-FFF2-40B4-BE49-F238E27FC236}">
                <a16:creationId xmlns:a16="http://schemas.microsoft.com/office/drawing/2014/main" id="{C73B6875-77DD-6BAE-71F4-E4166E8B2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59" y="1864858"/>
            <a:ext cx="1787980" cy="1005569"/>
          </a:xfrm>
          <a:prstGeom prst="rect">
            <a:avLst/>
          </a:prstGeom>
        </p:spPr>
      </p:pic>
      <p:sp>
        <p:nvSpPr>
          <p:cNvPr id="22" name="Rectángulo 30">
            <a:extLst>
              <a:ext uri="{FF2B5EF4-FFF2-40B4-BE49-F238E27FC236}">
                <a16:creationId xmlns:a16="http://schemas.microsoft.com/office/drawing/2014/main" id="{0A202EB0-EE09-DA99-2DB6-8D4A4E09E6C5}"/>
              </a:ext>
            </a:extLst>
          </p:cNvPr>
          <p:cNvSpPr/>
          <p:nvPr/>
        </p:nvSpPr>
        <p:spPr>
          <a:xfrm>
            <a:off x="1028987" y="4734076"/>
            <a:ext cx="1385752" cy="24222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>
                <a:solidFill>
                  <a:schemeClr val="tx1"/>
                </a:solidFill>
                <a:cs typeface="Arial"/>
              </a:rPr>
              <a:t>M$31.545.166</a:t>
            </a:r>
          </a:p>
        </p:txBody>
      </p:sp>
      <p:pic>
        <p:nvPicPr>
          <p:cNvPr id="24" name="Imagen 23" descr="Gráfico, Icon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83EEF7E2-53FF-7758-20A2-030B64CB8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18" y="1983307"/>
            <a:ext cx="2153432" cy="6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26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C3EF82-C727-77CC-BFA9-3CDE4B36D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10AE9DCE-6026-458D-E757-1100089E7C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B16F2B2-5070-FF19-16FF-BD3B085AF418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3ED8D1-5D51-E423-3262-BB14BD75ABF7}"/>
              </a:ext>
            </a:extLst>
          </p:cNvPr>
          <p:cNvSpPr txBox="1"/>
          <p:nvPr/>
        </p:nvSpPr>
        <p:spPr>
          <a:xfrm>
            <a:off x="2187" y="367185"/>
            <a:ext cx="50661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33 </a:t>
            </a:r>
            <a:endParaRPr lang="es-E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TRANSFERENCIAS DE CAPITAL</a:t>
            </a:r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0A4489D-B6F9-094F-ABC5-4DA7D475266D}"/>
              </a:ext>
            </a:extLst>
          </p:cNvPr>
          <p:cNvSpPr/>
          <p:nvPr/>
        </p:nvSpPr>
        <p:spPr>
          <a:xfrm>
            <a:off x="276860" y="2568759"/>
            <a:ext cx="6865418" cy="24112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EE1DDE-735D-4B19-51DE-A837C8C43C79}"/>
              </a:ext>
            </a:extLst>
          </p:cNvPr>
          <p:cNvSpPr txBox="1"/>
          <p:nvPr/>
        </p:nvSpPr>
        <p:spPr>
          <a:xfrm>
            <a:off x="894272" y="2690226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Comentarios: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768D77-2B9D-083C-0EB3-4A217EAC5007}"/>
              </a:ext>
            </a:extLst>
          </p:cNvPr>
          <p:cNvSpPr txBox="1"/>
          <p:nvPr/>
        </p:nvSpPr>
        <p:spPr>
          <a:xfrm>
            <a:off x="602159" y="2997206"/>
            <a:ext cx="6214380" cy="21954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Aft>
                <a:spcPts val="500"/>
              </a:spcAft>
              <a:buFont typeface="Wingdings"/>
              <a:buChar char="§"/>
            </a:pPr>
            <a:r>
              <a:rPr lang="es-ES" sz="900" b="1">
                <a:solidFill>
                  <a:srgbClr val="002060"/>
                </a:solidFill>
                <a:latin typeface="Arial Nova"/>
              </a:rPr>
              <a:t>La asignación Bomberos</a:t>
            </a:r>
            <a:r>
              <a:rPr lang="es-ES" sz="900">
                <a:latin typeface="Arial Nova"/>
              </a:rPr>
              <a:t> (</a:t>
            </a:r>
            <a:r>
              <a:rPr lang="es-ES" sz="900" b="1">
                <a:solidFill>
                  <a:srgbClr val="002060"/>
                </a:solidFill>
                <a:latin typeface="Arial Nova"/>
              </a:rPr>
              <a:t>3301001) </a:t>
            </a:r>
            <a:r>
              <a:rPr lang="es-ES" sz="900">
                <a:latin typeface="Arial Nova"/>
              </a:rPr>
              <a:t>el gasto financiero es de 100% por M$2.148.081 en el mes de Junio para 5 iniciativas, se encuentra en trámite Res. </a:t>
            </a:r>
            <a:r>
              <a:rPr lang="es-ES" sz="900" err="1">
                <a:latin typeface="Arial Nova"/>
              </a:rPr>
              <a:t>Nro</a:t>
            </a:r>
            <a:r>
              <a:rPr lang="es-ES" sz="900">
                <a:latin typeface="Arial Nova"/>
              </a:rPr>
              <a:t> 57 que incrementa en M$2.849.349 la asignación 4 iniciativas adicionales, principalmente la adquisición de 7 carros cisterna para Arauco por M$1.957.911.</a:t>
            </a:r>
            <a:endParaRPr lang="es-ES" sz="900"/>
          </a:p>
          <a:p>
            <a:pPr marL="285750" indent="-285750" algn="just">
              <a:spcAft>
                <a:spcPts val="500"/>
              </a:spcAft>
              <a:buFont typeface="Wingdings"/>
              <a:buChar char="§"/>
            </a:pPr>
            <a:r>
              <a:rPr lang="es-ES" sz="900" b="1">
                <a:solidFill>
                  <a:srgbClr val="002060"/>
                </a:solidFill>
                <a:latin typeface="Arial Nova"/>
              </a:rPr>
              <a:t>La asignación FRIL</a:t>
            </a:r>
            <a:r>
              <a:rPr lang="es-ES" sz="900">
                <a:latin typeface="Arial Nova"/>
              </a:rPr>
              <a:t> </a:t>
            </a:r>
            <a:r>
              <a:rPr lang="es-ES" sz="900" b="1">
                <a:solidFill>
                  <a:srgbClr val="002060"/>
                </a:solidFill>
                <a:latin typeface="Arial Nova"/>
              </a:rPr>
              <a:t>(3303125) </a:t>
            </a:r>
            <a:r>
              <a:rPr lang="es-ES" sz="900">
                <a:latin typeface="Arial Nova"/>
              </a:rPr>
              <a:t>tiene una cartera de 271 iniciativas con asignación presupuestaria, el 80% se encuentra con convenio suscrito y el 38% ha presentado ejecución financiera durante los 3 primeros trimestres.  El gasto es de 58%, el promedio de gasto mensual ha sido M$674.773. y queda un saldo por pagar de M$3.831.184.</a:t>
            </a:r>
          </a:p>
          <a:p>
            <a:pPr marL="285750" indent="-285750" algn="just">
              <a:spcAft>
                <a:spcPts val="500"/>
              </a:spcAft>
              <a:buFont typeface="Wingdings"/>
              <a:buChar char="§"/>
            </a:pPr>
            <a:r>
              <a:rPr lang="es-ES" sz="900" b="1">
                <a:solidFill>
                  <a:srgbClr val="002060"/>
                </a:solidFill>
                <a:latin typeface="Arial Nova"/>
              </a:rPr>
              <a:t>La asignación Municipalidades (3303150) </a:t>
            </a:r>
            <a:r>
              <a:rPr lang="es-ES" sz="900">
                <a:latin typeface="Arial Nova"/>
              </a:rPr>
              <a:t>, tiene una cartera de 35 iniciativas con asignación presupuestaria.  El 68% ha presentado ejecución financiera durante los trimestres anteriores, el gasto es de 69% al III trimestre, ha tenido un gasto promedio mensual de M$1.275.719, y queda un saldo por pagar de M$8.726.006.</a:t>
            </a:r>
          </a:p>
          <a:p>
            <a:pPr marL="285750" indent="-285750" algn="just">
              <a:spcAft>
                <a:spcPts val="500"/>
              </a:spcAft>
              <a:buFont typeface="Wingdings"/>
              <a:buChar char="§"/>
            </a:pPr>
            <a:r>
              <a:rPr lang="es-ES" sz="900" b="1">
                <a:solidFill>
                  <a:srgbClr val="002060"/>
                </a:solidFill>
                <a:latin typeface="Arial Nova"/>
              </a:rPr>
              <a:t>La asignación (</a:t>
            </a:r>
            <a:r>
              <a:rPr lang="es-ES" sz="900" b="1">
                <a:solidFill>
                  <a:srgbClr val="002060"/>
                </a:solidFill>
              </a:rPr>
              <a:t>3303999) del Provisión Fondo para la Productividad y el Desarrollo</a:t>
            </a:r>
            <a:r>
              <a:rPr lang="es-ES" sz="900"/>
              <a:t> tiene una rebaja en trámite por M$3.306.069., el saldo disponible para los </a:t>
            </a:r>
            <a:r>
              <a:rPr lang="es-ES" sz="900" err="1"/>
              <a:t>proximos</a:t>
            </a:r>
            <a:r>
              <a:rPr lang="es-ES" sz="900"/>
              <a:t> meses es de M$1.004.394.</a:t>
            </a:r>
            <a:endParaRPr lang="es-ES" sz="900" err="1">
              <a:latin typeface="Arial Nova"/>
            </a:endParaRPr>
          </a:p>
          <a:p>
            <a:pPr marL="285750" indent="-285750">
              <a:buFont typeface="Wingdings"/>
              <a:buChar char="§"/>
            </a:pPr>
            <a:endParaRPr lang="es-ES" sz="1200">
              <a:latin typeface="Arial Nova"/>
            </a:endParaRPr>
          </a:p>
        </p:txBody>
      </p:sp>
      <p:pic>
        <p:nvPicPr>
          <p:cNvPr id="2" name="Imagen 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60DCBEB-BEFF-6F12-4878-49472AE28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26" y="371234"/>
            <a:ext cx="6019077" cy="19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77636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8EB5B-6B0E-1372-5CDF-356602DBB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31D309A-FAC8-AD15-7C01-2097A6AD4613}"/>
              </a:ext>
            </a:extLst>
          </p:cNvPr>
          <p:cNvSpPr/>
          <p:nvPr/>
        </p:nvSpPr>
        <p:spPr>
          <a:xfrm>
            <a:off x="4336981" y="1167225"/>
            <a:ext cx="4653249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78D59496-55BD-5546-C234-A698E585C57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0AE7B2-75C6-1B7C-4D7F-90499DD1FDC2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34235A-DB3A-49AC-FD57-80DEF6909A85}"/>
              </a:ext>
            </a:extLst>
          </p:cNvPr>
          <p:cNvSpPr/>
          <p:nvPr/>
        </p:nvSpPr>
        <p:spPr>
          <a:xfrm>
            <a:off x="153037" y="1167225"/>
            <a:ext cx="4109971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32A026-DC8F-E5AC-9D13-4C4648739865}"/>
              </a:ext>
            </a:extLst>
          </p:cNvPr>
          <p:cNvSpPr txBox="1"/>
          <p:nvPr/>
        </p:nvSpPr>
        <p:spPr>
          <a:xfrm>
            <a:off x="2187" y="366681"/>
            <a:ext cx="38666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31 </a:t>
            </a:r>
            <a:endParaRPr lang="es-ES"/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INICIATIVAS DE INVERSIÓN</a:t>
            </a:r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92AB88-C408-C83B-92FF-491889598219}"/>
              </a:ext>
            </a:extLst>
          </p:cNvPr>
          <p:cNvSpPr txBox="1"/>
          <p:nvPr/>
        </p:nvSpPr>
        <p:spPr>
          <a:xfrm>
            <a:off x="268835" y="1397677"/>
            <a:ext cx="237626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2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72%</a:t>
            </a:r>
            <a:endParaRPr lang="es-CL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B7E0135-7978-634F-F71E-82BB9A762493}"/>
              </a:ext>
            </a:extLst>
          </p:cNvPr>
          <p:cNvSpPr/>
          <p:nvPr/>
        </p:nvSpPr>
        <p:spPr>
          <a:xfrm>
            <a:off x="3391567" y="3006970"/>
            <a:ext cx="5592585" cy="20441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F58DB9-85A9-9004-3D4A-3BD42D392C43}"/>
              </a:ext>
            </a:extLst>
          </p:cNvPr>
          <p:cNvSpPr txBox="1"/>
          <p:nvPr/>
        </p:nvSpPr>
        <p:spPr>
          <a:xfrm>
            <a:off x="3714775" y="3014041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Comentarios: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33CF145-FC65-6D6C-F018-EC64729866B5}"/>
              </a:ext>
            </a:extLst>
          </p:cNvPr>
          <p:cNvSpPr/>
          <p:nvPr/>
        </p:nvSpPr>
        <p:spPr>
          <a:xfrm>
            <a:off x="5968310" y="440037"/>
            <a:ext cx="1518414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Gasto Devengado</a:t>
            </a:r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M$33.245.852</a:t>
            </a:r>
            <a:endParaRPr lang="es-ES">
              <a:cs typeface="Arial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2D6BE131-00C8-D61F-FFE8-8E0BEB2D5447}"/>
              </a:ext>
            </a:extLst>
          </p:cNvPr>
          <p:cNvSpPr/>
          <p:nvPr/>
        </p:nvSpPr>
        <p:spPr>
          <a:xfrm>
            <a:off x="153037" y="3013982"/>
            <a:ext cx="3144971" cy="20422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s-ES" sz="11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E70A4C3-B276-9E02-1511-A3963D4C6BDC}"/>
              </a:ext>
            </a:extLst>
          </p:cNvPr>
          <p:cNvSpPr txBox="1"/>
          <p:nvPr/>
        </p:nvSpPr>
        <p:spPr>
          <a:xfrm>
            <a:off x="369997" y="3010831"/>
            <a:ext cx="2818500" cy="5436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Proyección Presupuesto IV Trimestre:</a:t>
            </a:r>
            <a:endParaRPr lang="es-ES"/>
          </a:p>
        </p:txBody>
      </p:sp>
      <p:sp>
        <p:nvSpPr>
          <p:cNvPr id="23" name="Rectángulo 30">
            <a:extLst>
              <a:ext uri="{FF2B5EF4-FFF2-40B4-BE49-F238E27FC236}">
                <a16:creationId xmlns:a16="http://schemas.microsoft.com/office/drawing/2014/main" id="{18D014F4-89B3-D57A-B4EB-A4E3AEA6E4A0}"/>
              </a:ext>
            </a:extLst>
          </p:cNvPr>
          <p:cNvSpPr/>
          <p:nvPr/>
        </p:nvSpPr>
        <p:spPr>
          <a:xfrm>
            <a:off x="282024" y="3330234"/>
            <a:ext cx="1165317" cy="217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" sz="1200">
                <a:solidFill>
                  <a:srgbClr val="FF0000"/>
                </a:solidFill>
                <a:cs typeface="Arial"/>
              </a:rPr>
              <a:t>-M$204.733</a:t>
            </a:r>
            <a:endParaRPr lang="es-ES">
              <a:solidFill>
                <a:srgbClr val="FF0000"/>
              </a:solidFill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CDA009D-B188-A857-4F15-19B988058793}"/>
              </a:ext>
            </a:extLst>
          </p:cNvPr>
          <p:cNvSpPr txBox="1"/>
          <p:nvPr/>
        </p:nvSpPr>
        <p:spPr>
          <a:xfrm>
            <a:off x="3404507" y="3276601"/>
            <a:ext cx="556940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/>
              <a:buChar char="§"/>
            </a:pPr>
            <a:r>
              <a:rPr lang="es-ES" sz="1200">
                <a:latin typeface="Arial Nova"/>
              </a:rPr>
              <a:t>El presupuesto del subtítulo 31 equivale al 34% del total del presupuesto.</a:t>
            </a:r>
            <a:endParaRPr lang="en-US"/>
          </a:p>
          <a:p>
            <a:pPr marL="285750" indent="-285750" algn="just">
              <a:buFont typeface="Wingdings"/>
              <a:buChar char="§"/>
            </a:pPr>
            <a:r>
              <a:rPr lang="es-ES" sz="1200">
                <a:latin typeface="Arial Nova"/>
              </a:rPr>
              <a:t>El total presupuesto vigente a la fecha es de M$45.974.655 , corresponde a un 19% más del presupuesto inicial.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200">
                <a:latin typeface="Arial Nova"/>
              </a:rPr>
              <a:t>A la fecha se ha devengado M$33.245.852, con un promedio de gasto mensual de M$3.693.983.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200">
                <a:latin typeface="Arial Nova"/>
              </a:rPr>
              <a:t>El mayor gasto se ha dado en la asignación de obras civiles con un 91%. 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200">
                <a:latin typeface="Arial Nova"/>
              </a:rPr>
              <a:t>Considerando las modificaciones de presupuesto al </a:t>
            </a:r>
            <a:r>
              <a:rPr lang="es-ES" sz="1200" err="1">
                <a:latin typeface="Arial Nova"/>
              </a:rPr>
              <a:t>Subt</a:t>
            </a:r>
            <a:r>
              <a:rPr lang="es-ES" sz="1200">
                <a:latin typeface="Arial Nova"/>
              </a:rPr>
              <a:t> 31 en trámite el </a:t>
            </a:r>
            <a:r>
              <a:rPr lang="es-ES" sz="1200" b="1">
                <a:solidFill>
                  <a:srgbClr val="002060"/>
                </a:solidFill>
                <a:latin typeface="Arial Nova"/>
              </a:rPr>
              <a:t>nuevo saldo para pagar es de M$12.524.070 </a:t>
            </a:r>
            <a:r>
              <a:rPr lang="es-ES" sz="1200">
                <a:solidFill>
                  <a:schemeClr val="tx1"/>
                </a:solidFill>
                <a:latin typeface="Arial Nova"/>
              </a:rPr>
              <a:t>para los próximos meses.</a:t>
            </a:r>
          </a:p>
          <a:p>
            <a:pPr marL="285750" indent="-285750">
              <a:buFont typeface="Wingdings"/>
              <a:buChar char="§"/>
            </a:pPr>
            <a:endParaRPr lang="es-ES" sz="1200">
              <a:latin typeface="Arial Nova"/>
            </a:endParaRPr>
          </a:p>
          <a:p>
            <a:pPr marL="285750" indent="-285750">
              <a:buFont typeface="Wingdings"/>
              <a:buChar char="§"/>
            </a:pPr>
            <a:endParaRPr lang="es-ES" sz="1200">
              <a:latin typeface="Arial Nova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B41B675-7494-3987-0B23-FF64ABFAC0A8}"/>
              </a:ext>
            </a:extLst>
          </p:cNvPr>
          <p:cNvGrpSpPr/>
          <p:nvPr/>
        </p:nvGrpSpPr>
        <p:grpSpPr>
          <a:xfrm>
            <a:off x="2785244" y="421980"/>
            <a:ext cx="1512971" cy="623493"/>
            <a:chOff x="5056276" y="451916"/>
            <a:chExt cx="1512971" cy="62349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7EE3FBC-AAAB-4DFA-1EC2-6F3963067BE1}"/>
                </a:ext>
              </a:extLst>
            </p:cNvPr>
            <p:cNvSpPr/>
            <p:nvPr/>
          </p:nvSpPr>
          <p:spPr>
            <a:xfrm>
              <a:off x="5056276" y="451916"/>
              <a:ext cx="1512971" cy="6234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Inicial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M$38.709.902</a:t>
              </a:r>
            </a:p>
          </p:txBody>
        </p: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16C1A9AC-317A-8981-4286-FEE8EB5C9037}"/>
                </a:ext>
              </a:extLst>
            </p:cNvPr>
            <p:cNvCxnSpPr/>
            <p:nvPr/>
          </p:nvCxnSpPr>
          <p:spPr>
            <a:xfrm>
              <a:off x="5150303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A5B94B3-A148-CED7-CB1B-C11E9840D22D}"/>
              </a:ext>
            </a:extLst>
          </p:cNvPr>
          <p:cNvGrpSpPr/>
          <p:nvPr/>
        </p:nvGrpSpPr>
        <p:grpSpPr>
          <a:xfrm>
            <a:off x="4378396" y="438308"/>
            <a:ext cx="1512971" cy="623493"/>
            <a:chOff x="6391086" y="451915"/>
            <a:chExt cx="1050562" cy="62349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F061AA5-DB38-9DFD-60DB-3B4A5BB5E3B5}"/>
                </a:ext>
              </a:extLst>
            </p:cNvPr>
            <p:cNvSpPr/>
            <p:nvPr/>
          </p:nvSpPr>
          <p:spPr>
            <a:xfrm>
              <a:off x="6391086" y="451915"/>
              <a:ext cx="1050562" cy="6234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Vigente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M$45.974.655</a:t>
              </a:r>
              <a:endParaRPr lang="es-ES">
                <a:cs typeface="Arial"/>
              </a:endParaRPr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DA9EEE4D-A0C3-19C6-5EEC-128CECE6B230}"/>
                </a:ext>
              </a:extLst>
            </p:cNvPr>
            <p:cNvCxnSpPr>
              <a:cxnSpLocks/>
            </p:cNvCxnSpPr>
            <p:nvPr/>
          </p:nvCxnSpPr>
          <p:spPr>
            <a:xfrm>
              <a:off x="6457267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F118310-C190-8AFB-45FC-C98D68265ED9}"/>
              </a:ext>
            </a:extLst>
          </p:cNvPr>
          <p:cNvCxnSpPr>
            <a:cxnSpLocks/>
          </p:cNvCxnSpPr>
          <p:nvPr/>
        </p:nvCxnSpPr>
        <p:spPr>
          <a:xfrm>
            <a:off x="6012995" y="533399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18A435C-F865-E49C-A7CA-DE5297E9DD22}"/>
              </a:ext>
            </a:extLst>
          </p:cNvPr>
          <p:cNvSpPr txBox="1"/>
          <p:nvPr/>
        </p:nvSpPr>
        <p:spPr>
          <a:xfrm>
            <a:off x="4548700" y="1165702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 Histórico (2024-2025):</a:t>
            </a:r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5D7CF9-A55C-63BE-C2DC-FD8C77AE224E}"/>
              </a:ext>
            </a:extLst>
          </p:cNvPr>
          <p:cNvSpPr txBox="1"/>
          <p:nvPr/>
        </p:nvSpPr>
        <p:spPr>
          <a:xfrm>
            <a:off x="232514" y="1165702"/>
            <a:ext cx="2242919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Presupuestaria 3°T:</a:t>
            </a:r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34E4B37-6FD5-93EA-9077-F9B0E57C54D6}"/>
              </a:ext>
            </a:extLst>
          </p:cNvPr>
          <p:cNvSpPr/>
          <p:nvPr/>
        </p:nvSpPr>
        <p:spPr>
          <a:xfrm>
            <a:off x="2573111" y="1197429"/>
            <a:ext cx="1518557" cy="6368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6C9EF4C-4DF0-EBEF-339B-F5D7E2947200}"/>
              </a:ext>
            </a:extLst>
          </p:cNvPr>
          <p:cNvSpPr txBox="1"/>
          <p:nvPr/>
        </p:nvSpPr>
        <p:spPr>
          <a:xfrm>
            <a:off x="2644642" y="1247999"/>
            <a:ext cx="137206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11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Año 2024:</a:t>
            </a:r>
          </a:p>
          <a:p>
            <a:pPr algn="ctr"/>
            <a:r>
              <a:rPr lang="es-CL" sz="24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67%</a:t>
            </a:r>
            <a:endParaRPr lang="es-CL" sz="240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116521FD-3847-2B9C-CF41-4BB6AA0B408A}"/>
              </a:ext>
            </a:extLst>
          </p:cNvPr>
          <p:cNvCxnSpPr/>
          <p:nvPr/>
        </p:nvCxnSpPr>
        <p:spPr>
          <a:xfrm>
            <a:off x="1730827" y="3322866"/>
            <a:ext cx="6803" cy="63001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30">
            <a:extLst>
              <a:ext uri="{FF2B5EF4-FFF2-40B4-BE49-F238E27FC236}">
                <a16:creationId xmlns:a16="http://schemas.microsoft.com/office/drawing/2014/main" id="{D7D59750-4B8F-39DE-214E-400F34E6683E}"/>
              </a:ext>
            </a:extLst>
          </p:cNvPr>
          <p:cNvSpPr/>
          <p:nvPr/>
        </p:nvSpPr>
        <p:spPr>
          <a:xfrm>
            <a:off x="1857732" y="3337038"/>
            <a:ext cx="1165317" cy="217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" sz="1200">
                <a:solidFill>
                  <a:schemeClr val="tx1"/>
                </a:solidFill>
                <a:cs typeface="Arial"/>
              </a:rPr>
              <a:t>M$0</a:t>
            </a:r>
            <a:endParaRPr lang="es-ES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7BF50A5-DA85-F2E5-349D-54C86A752102}"/>
              </a:ext>
            </a:extLst>
          </p:cNvPr>
          <p:cNvSpPr txBox="1"/>
          <p:nvPr/>
        </p:nvSpPr>
        <p:spPr>
          <a:xfrm>
            <a:off x="156482" y="3554185"/>
            <a:ext cx="15253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ü"/>
            </a:pPr>
            <a:r>
              <a:rPr lang="es-ES" sz="800" err="1"/>
              <a:t>R°</a:t>
            </a:r>
            <a:r>
              <a:rPr lang="es-ES" sz="800"/>
              <a:t> 41 M$-104.733 crea programa Teletón</a:t>
            </a:r>
          </a:p>
          <a:p>
            <a:pPr marL="171450" indent="-171450">
              <a:buFont typeface="Wingdings"/>
              <a:buChar char="ü"/>
            </a:pPr>
            <a:r>
              <a:rPr lang="es-ES" sz="800" err="1"/>
              <a:t>R°</a:t>
            </a:r>
            <a:r>
              <a:rPr lang="es-ES" sz="800"/>
              <a:t> 52 M$-100.000 Ajuste Fiscal 5%</a:t>
            </a:r>
            <a:endParaRPr lang="es-ES"/>
          </a:p>
        </p:txBody>
      </p:sp>
      <p:sp>
        <p:nvSpPr>
          <p:cNvPr id="22" name="Rectángulo 30">
            <a:extLst>
              <a:ext uri="{FF2B5EF4-FFF2-40B4-BE49-F238E27FC236}">
                <a16:creationId xmlns:a16="http://schemas.microsoft.com/office/drawing/2014/main" id="{2CE29823-5321-03BD-7683-B98EB8F6B6C2}"/>
              </a:ext>
            </a:extLst>
          </p:cNvPr>
          <p:cNvSpPr/>
          <p:nvPr/>
        </p:nvSpPr>
        <p:spPr>
          <a:xfrm>
            <a:off x="972543" y="4465965"/>
            <a:ext cx="1385752" cy="24222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  <a:cs typeface="Arial"/>
              </a:rPr>
              <a:t>M$45.769.922</a:t>
            </a:r>
          </a:p>
        </p:txBody>
      </p:sp>
      <p:pic>
        <p:nvPicPr>
          <p:cNvPr id="24" name="Imagen 23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1246A4A6-AD4B-2C11-5BD8-9EEE0BDD2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14" y="1469736"/>
            <a:ext cx="4501244" cy="1263794"/>
          </a:xfrm>
          <a:prstGeom prst="rect">
            <a:avLst/>
          </a:prstGeom>
        </p:spPr>
      </p:pic>
      <p:pic>
        <p:nvPicPr>
          <p:cNvPr id="27" name="Imagen 26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9AD86F79-7D58-40A0-D2E4-A4E829517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22" y="1988683"/>
            <a:ext cx="2085977" cy="749754"/>
          </a:xfrm>
          <a:prstGeom prst="rect">
            <a:avLst/>
          </a:prstGeom>
        </p:spPr>
      </p:pic>
      <p:pic>
        <p:nvPicPr>
          <p:cNvPr id="32" name="Imagen 31" descr="Gráfico&#10;&#10;El contenido generado por IA puede ser incorrecto.">
            <a:extLst>
              <a:ext uri="{FF2B5EF4-FFF2-40B4-BE49-F238E27FC236}">
                <a16:creationId xmlns:a16="http://schemas.microsoft.com/office/drawing/2014/main" id="{1A38E20A-1656-B749-B900-251E05AC3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757" y="1869621"/>
            <a:ext cx="1771651" cy="1039586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5811C8E7-72AD-4F3C-A921-B88CFD4612F1}"/>
              </a:ext>
            </a:extLst>
          </p:cNvPr>
          <p:cNvSpPr/>
          <p:nvPr/>
        </p:nvSpPr>
        <p:spPr>
          <a:xfrm>
            <a:off x="7539935" y="446840"/>
            <a:ext cx="1518414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por Pagar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M$12.728.803</a:t>
            </a:r>
            <a:endParaRPr lang="es-ES">
              <a:cs typeface="Arial"/>
            </a:endParaRP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05A1F2F1-A064-4334-090E-CBEC092850F9}"/>
              </a:ext>
            </a:extLst>
          </p:cNvPr>
          <p:cNvCxnSpPr>
            <a:cxnSpLocks/>
          </p:cNvCxnSpPr>
          <p:nvPr/>
        </p:nvCxnSpPr>
        <p:spPr>
          <a:xfrm>
            <a:off x="7584619" y="540202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75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C2CA3-326C-4898-B287-8B4D1AE3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err="1"/>
              <a:t>Analisis</a:t>
            </a:r>
            <a:r>
              <a:rPr lang="es-MX"/>
              <a:t> del Gasto por tipología, sector y localidad</a:t>
            </a:r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E23B05-762F-4679-B263-F77A38DD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6529836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 charset="-128"/>
                <a:cs typeface="Calibri"/>
              </a:rPr>
              <a:t>Ejecución Presupuestaria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 charset="-128"/>
                <a:cs typeface="Calibri"/>
              </a:rPr>
              <a:t>Programa de Funcionamiento</a:t>
            </a:r>
            <a:endParaRPr lang="es-ES" sz="27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ea typeface="+mn-ea"/>
              <a:cs typeface="Calibri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Tercer Trimestre año 2025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3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E9D6FB-613E-99D9-3A3F-4F698108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4723F1E-AA38-FF2E-F3D3-F18B15B51DD6}"/>
              </a:ext>
            </a:extLst>
          </p:cNvPr>
          <p:cNvSpPr/>
          <p:nvPr/>
        </p:nvSpPr>
        <p:spPr>
          <a:xfrm>
            <a:off x="3899566" y="1228970"/>
            <a:ext cx="5155142" cy="3822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DD02CC96-F9AE-65F1-2C7F-E178FA92A32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7AE9770-3BDA-0A7C-8513-EE753E91C82E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347362-4C4F-64AC-07DE-84F9A613C547}"/>
              </a:ext>
            </a:extLst>
          </p:cNvPr>
          <p:cNvSpPr txBox="1"/>
          <p:nvPr/>
        </p:nvSpPr>
        <p:spPr>
          <a:xfrm>
            <a:off x="2187" y="367185"/>
            <a:ext cx="50661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31 INICIATIVAS DE INVERSIÓN</a:t>
            </a:r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9BD7906-FF3D-F735-9C5B-19353217FF12}"/>
              </a:ext>
            </a:extLst>
          </p:cNvPr>
          <p:cNvSpPr/>
          <p:nvPr/>
        </p:nvSpPr>
        <p:spPr>
          <a:xfrm>
            <a:off x="4531287" y="430145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con Asignación 2025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204</a:t>
            </a:r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A71D317-28E6-8B6D-BAD1-B9AF26C81B56}"/>
              </a:ext>
            </a:extLst>
          </p:cNvPr>
          <p:cNvSpPr/>
          <p:nvPr/>
        </p:nvSpPr>
        <p:spPr>
          <a:xfrm>
            <a:off x="6327760" y="427966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con Convenio Suscrito</a:t>
            </a:r>
            <a:endParaRPr lang="en-US" sz="700">
              <a:solidFill>
                <a:srgbClr val="000000"/>
              </a:solidFill>
              <a:cs typeface="Arial"/>
            </a:endParaRPr>
          </a:p>
          <a:p>
            <a:pPr algn="ctr"/>
            <a:endParaRPr lang="es-ES" sz="7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170</a:t>
            </a:r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3114D80-7476-C0FC-A17A-962BA9DECC1F}"/>
              </a:ext>
            </a:extLst>
          </p:cNvPr>
          <p:cNvSpPr/>
          <p:nvPr/>
        </p:nvSpPr>
        <p:spPr>
          <a:xfrm>
            <a:off x="8011089" y="412278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con Ejecución Financiera 2025</a:t>
            </a:r>
            <a:endParaRPr lang="es-ES" sz="70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78</a:t>
            </a:r>
            <a:endParaRPr lang="es-ES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FD263F0B-9C02-0784-4C2D-EA63B7B3751E}"/>
              </a:ext>
            </a:extLst>
          </p:cNvPr>
          <p:cNvCxnSpPr/>
          <p:nvPr/>
        </p:nvCxnSpPr>
        <p:spPr>
          <a:xfrm>
            <a:off x="4552949" y="43270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4497DA5-5BBE-90D0-7FA0-4910E94A345E}"/>
              </a:ext>
            </a:extLst>
          </p:cNvPr>
          <p:cNvCxnSpPr>
            <a:cxnSpLocks/>
          </p:cNvCxnSpPr>
          <p:nvPr/>
        </p:nvCxnSpPr>
        <p:spPr>
          <a:xfrm>
            <a:off x="6353991" y="430529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0F940F8C-EBE1-7599-461B-B699A3AA0805}"/>
              </a:ext>
            </a:extLst>
          </p:cNvPr>
          <p:cNvCxnSpPr>
            <a:cxnSpLocks/>
          </p:cNvCxnSpPr>
          <p:nvPr/>
        </p:nvCxnSpPr>
        <p:spPr>
          <a:xfrm>
            <a:off x="8045630" y="413111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E480256-9D41-C641-B4F8-F1B6FCE745C3}"/>
              </a:ext>
            </a:extLst>
          </p:cNvPr>
          <p:cNvSpPr/>
          <p:nvPr/>
        </p:nvSpPr>
        <p:spPr>
          <a:xfrm>
            <a:off x="151155" y="2101746"/>
            <a:ext cx="3581551" cy="29513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63FA8B0-D47F-E29D-C71E-7B07BE8CEECE}"/>
              </a:ext>
            </a:extLst>
          </p:cNvPr>
          <p:cNvSpPr/>
          <p:nvPr/>
        </p:nvSpPr>
        <p:spPr>
          <a:xfrm>
            <a:off x="937412" y="1231950"/>
            <a:ext cx="2019218" cy="1442225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 descr="Edificio en medio de la calle&#10;&#10;El contenido generado por IA puede ser incorrecto.">
            <a:extLst>
              <a:ext uri="{FF2B5EF4-FFF2-40B4-BE49-F238E27FC236}">
                <a16:creationId xmlns:a16="http://schemas.microsoft.com/office/drawing/2014/main" id="{2FF84461-8314-C460-2F4E-06AE4CF7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1" b="4461"/>
          <a:stretch>
            <a:fillRect/>
          </a:stretch>
        </p:blipFill>
        <p:spPr>
          <a:xfrm>
            <a:off x="845883" y="1183256"/>
            <a:ext cx="2220583" cy="1353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18210F2-7C21-A482-DB86-76FA1FB315AA}"/>
              </a:ext>
            </a:extLst>
          </p:cNvPr>
          <p:cNvSpPr txBox="1"/>
          <p:nvPr/>
        </p:nvSpPr>
        <p:spPr>
          <a:xfrm>
            <a:off x="95532" y="2428488"/>
            <a:ext cx="364878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Corredor Transporte Público Colón </a:t>
            </a:r>
            <a:endParaRPr lang="es-MX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</a:t>
            </a:r>
            <a:r>
              <a:rPr lang="es-CL" sz="1200" b="1">
                <a:solidFill>
                  <a:schemeClr val="accent6"/>
                </a:solidFill>
                <a:latin typeface="Arial Black"/>
              </a:rPr>
              <a:t>$1.316.466</a:t>
            </a:r>
            <a:endParaRPr lang="es-CL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endParaRPr lang="es-CL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Reposición Alumbrado Publico </a:t>
            </a:r>
            <a:r>
              <a:rPr lang="es-MX" sz="1200" b="1" err="1">
                <a:solidFill>
                  <a:schemeClr val="bg1"/>
                </a:solidFill>
                <a:latin typeface="Arial Black"/>
              </a:rPr>
              <a:t>Hualpen</a:t>
            </a:r>
            <a:endParaRPr lang="es-MX" err="1">
              <a:solidFill>
                <a:schemeClr val="bg1"/>
              </a:solidFill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M$1.289.706</a:t>
            </a:r>
            <a:endParaRPr lang="es-MX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endParaRPr lang="es-CL" sz="1200" b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Gestión Tránsito R160 y Puente </a:t>
            </a:r>
            <a:r>
              <a:rPr lang="es-MX" sz="1200" b="1" err="1">
                <a:solidFill>
                  <a:schemeClr val="bg1"/>
                </a:solidFill>
                <a:latin typeface="Arial Black"/>
              </a:rPr>
              <a:t>Llacolén</a:t>
            </a:r>
            <a:endParaRPr lang="es-MX" sz="1200" b="1" err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M$1.229.369</a:t>
            </a:r>
            <a:endParaRPr lang="es-CL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endParaRPr lang="es-MX" sz="1200" b="1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Construcción Planetario Regional</a:t>
            </a: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M$1.111.054</a:t>
            </a:r>
            <a:endParaRPr lang="es-MX">
              <a:solidFill>
                <a:schemeClr val="accent6"/>
              </a:solidFill>
              <a:latin typeface="Arial Black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44F3B5C-96D5-0C6C-22DE-1CC49580CDF4}"/>
              </a:ext>
            </a:extLst>
          </p:cNvPr>
          <p:cNvSpPr/>
          <p:nvPr/>
        </p:nvSpPr>
        <p:spPr>
          <a:xfrm>
            <a:off x="44" y="771800"/>
            <a:ext cx="3899304" cy="6771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20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Principales Iniciativas Con Gasto </a:t>
            </a:r>
          </a:p>
          <a:p>
            <a:pPr algn="ctr"/>
            <a:r>
              <a:rPr lang="es-ES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III Trimestre</a:t>
            </a:r>
            <a:endParaRPr lang="es-ES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 Black"/>
            </a:endParaRPr>
          </a:p>
          <a:p>
            <a:pPr algn="ctr"/>
            <a:endParaRPr lang="es-ES" sz="1200" b="0" cap="none" spc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Imagen 1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575FEC7F-8AD5-9772-EB58-3783552FF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304" y="1862642"/>
            <a:ext cx="2975610" cy="228028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B2CDFA-9945-42F2-E3AA-64DE84D9DF8A}"/>
              </a:ext>
            </a:extLst>
          </p:cNvPr>
          <p:cNvSpPr txBox="1"/>
          <p:nvPr/>
        </p:nvSpPr>
        <p:spPr>
          <a:xfrm>
            <a:off x="7006166" y="1778000"/>
            <a:ext cx="1686277" cy="2631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100"/>
              <a:t>La ejecución financiera durante los 3 primeros trimestres han sido clave 33 Unidades Técnicas, no todas municipalidades.</a:t>
            </a:r>
            <a:endParaRPr lang="es-ES"/>
          </a:p>
          <a:p>
            <a:pPr algn="just"/>
            <a:r>
              <a:rPr lang="es-ES" sz="1100"/>
              <a:t>El 25% de la ejecución ha sido por la Dirección de Vialidad, le sigue Serviu con el 11%, la Municipalidad de Coronel y Chiguayante con el 10%, seguida por la Municipalidad de Tucapel con el 9%.</a:t>
            </a:r>
            <a:endParaRPr lang="es-ES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A17462E-21EA-52D1-C2EC-110CEFC247ED}"/>
              </a:ext>
            </a:extLst>
          </p:cNvPr>
          <p:cNvCxnSpPr/>
          <p:nvPr/>
        </p:nvCxnSpPr>
        <p:spPr>
          <a:xfrm>
            <a:off x="6996793" y="1885950"/>
            <a:ext cx="16328" cy="242479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42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375253-47DF-87B9-3ECA-C6BC0C89C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15060817-1830-BACD-5D6A-827D154FB3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D9E4F44-E006-EA3D-3468-D4318E82942B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6CBD2F-8582-6ECC-EC01-DF8EA69A4147}"/>
              </a:ext>
            </a:extLst>
          </p:cNvPr>
          <p:cNvSpPr txBox="1"/>
          <p:nvPr/>
        </p:nvSpPr>
        <p:spPr>
          <a:xfrm>
            <a:off x="2187" y="367185"/>
            <a:ext cx="50661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31 INICIATIVAS DE INVERSIÓN</a:t>
            </a:r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22E14D2-9D83-29D7-6C98-1F3CBAEE2A1F}"/>
              </a:ext>
            </a:extLst>
          </p:cNvPr>
          <p:cNvSpPr txBox="1"/>
          <p:nvPr/>
        </p:nvSpPr>
        <p:spPr>
          <a:xfrm>
            <a:off x="1314085" y="2482775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Programación Financiera:</a:t>
            </a:r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192B5165-8538-4CE9-AFCE-CEBC7B3032CD}"/>
              </a:ext>
            </a:extLst>
          </p:cNvPr>
          <p:cNvSpPr/>
          <p:nvPr/>
        </p:nvSpPr>
        <p:spPr>
          <a:xfrm>
            <a:off x="202702" y="2133795"/>
            <a:ext cx="4077939" cy="28903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0AA615D-5879-C62F-8FB5-B36917EA8EFE}"/>
              </a:ext>
            </a:extLst>
          </p:cNvPr>
          <p:cNvSpPr/>
          <p:nvPr/>
        </p:nvSpPr>
        <p:spPr>
          <a:xfrm>
            <a:off x="988958" y="1309719"/>
            <a:ext cx="2019218" cy="1442225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0764EC1-6465-3800-F930-E7EC47C00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41" r="16741"/>
          <a:stretch>
            <a:fillRect/>
          </a:stretch>
        </p:blipFill>
        <p:spPr>
          <a:xfrm>
            <a:off x="870215" y="1308649"/>
            <a:ext cx="2220583" cy="1353375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1E17589-31E6-911B-026E-29799E12878F}"/>
              </a:ext>
            </a:extLst>
          </p:cNvPr>
          <p:cNvSpPr txBox="1"/>
          <p:nvPr/>
        </p:nvSpPr>
        <p:spPr>
          <a:xfrm>
            <a:off x="205909" y="2783601"/>
            <a:ext cx="413097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Biblioteca Municipal Chiguayante </a:t>
            </a:r>
            <a:r>
              <a:rPr lang="es-MX"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Arial Black"/>
              </a:rPr>
              <a:t>(51%) </a:t>
            </a:r>
            <a:endParaRPr lang="es-MX" sz="1200">
              <a:solidFill>
                <a:schemeClr val="accent3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</a:t>
            </a:r>
            <a:r>
              <a:rPr lang="es-CL" sz="1200" b="1">
                <a:solidFill>
                  <a:schemeClr val="accent6"/>
                </a:solidFill>
                <a:latin typeface="Arial Black"/>
              </a:rPr>
              <a:t>$583.653</a:t>
            </a:r>
            <a:endParaRPr lang="es-CL" sz="1200">
              <a:solidFill>
                <a:schemeClr val="accent6"/>
              </a:solidFill>
              <a:latin typeface="Arial Black"/>
            </a:endParaRPr>
          </a:p>
          <a:p>
            <a:pPr algn="ctr"/>
            <a:endParaRPr lang="es-CL" sz="1200"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Reposición Alumbrado Publico Hualpén (74%)</a:t>
            </a:r>
            <a:endParaRPr lang="es-MX" sz="1200" err="1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M$553.978</a:t>
            </a:r>
            <a:endParaRPr lang="es-MX" sz="1200">
              <a:solidFill>
                <a:schemeClr val="accent6"/>
              </a:solidFill>
              <a:latin typeface="Arial Black" panose="020B0A04020102020204" pitchFamily="34" charset="0"/>
            </a:endParaRPr>
          </a:p>
          <a:p>
            <a:pPr algn="ctr"/>
            <a:endParaRPr lang="es-CL" sz="1200">
              <a:latin typeface="Arial Black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Gestión Tránsito R160 y Puente </a:t>
            </a:r>
            <a:r>
              <a:rPr lang="es-MX" sz="1200" b="1" err="1">
                <a:solidFill>
                  <a:schemeClr val="bg1"/>
                </a:solidFill>
                <a:latin typeface="Arial Black"/>
              </a:rPr>
              <a:t>Llacolén</a:t>
            </a:r>
            <a:r>
              <a:rPr lang="es-MX" sz="1200" b="1">
                <a:solidFill>
                  <a:schemeClr val="bg1"/>
                </a:solidFill>
                <a:latin typeface="Arial Black"/>
              </a:rPr>
              <a:t> (69%)</a:t>
            </a:r>
            <a:endParaRPr lang="es-MX" sz="1200" err="1">
              <a:solidFill>
                <a:schemeClr val="bg1"/>
              </a:solidFill>
              <a:latin typeface="Arial Black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M$1.468.630</a:t>
            </a:r>
            <a:endParaRPr lang="es-CL" sz="1200">
              <a:solidFill>
                <a:schemeClr val="accent6"/>
              </a:solidFill>
              <a:latin typeface="Arial Black"/>
            </a:endParaRPr>
          </a:p>
          <a:p>
            <a:pPr algn="ctr"/>
            <a:endParaRPr lang="es-MX" sz="1200">
              <a:latin typeface="Arial Black"/>
            </a:endParaRPr>
          </a:p>
          <a:p>
            <a:pPr algn="ctr"/>
            <a:r>
              <a:rPr lang="es-MX" sz="1200" b="1">
                <a:solidFill>
                  <a:schemeClr val="bg1"/>
                </a:solidFill>
                <a:latin typeface="Arial Black"/>
              </a:rPr>
              <a:t>Construcción Planetario Regional (15%)</a:t>
            </a:r>
            <a:endParaRPr lang="en-US" sz="1200">
              <a:solidFill>
                <a:schemeClr val="bg1"/>
              </a:solidFill>
              <a:latin typeface="Arial Black"/>
            </a:endParaRPr>
          </a:p>
          <a:p>
            <a:pPr algn="ctr"/>
            <a:r>
              <a:rPr lang="es-MX" sz="1200" b="1">
                <a:solidFill>
                  <a:schemeClr val="accent6"/>
                </a:solidFill>
                <a:latin typeface="Arial Black"/>
              </a:rPr>
              <a:t>M$797.308</a:t>
            </a:r>
            <a:endParaRPr lang="es-MX">
              <a:solidFill>
                <a:schemeClr val="accent6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4020A6-AA72-2610-1D7C-62B2945556B1}"/>
              </a:ext>
            </a:extLst>
          </p:cNvPr>
          <p:cNvSpPr/>
          <p:nvPr/>
        </p:nvSpPr>
        <p:spPr>
          <a:xfrm>
            <a:off x="51590" y="875545"/>
            <a:ext cx="3899304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20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Iniciativas Con Recursos </a:t>
            </a:r>
            <a:endParaRPr lang="es-ES">
              <a:solidFill>
                <a:schemeClr val="accent2"/>
              </a:solidFill>
            </a:endParaRPr>
          </a:p>
          <a:p>
            <a:pPr algn="ctr"/>
            <a:r>
              <a:rPr lang="es-ES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/>
              </a:rPr>
              <a:t>IV Trimestre</a:t>
            </a:r>
            <a:endParaRPr lang="es-ES">
              <a:solidFill>
                <a:schemeClr val="accent4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38084B2-4821-B43D-C8FF-079BE1B944FD}"/>
              </a:ext>
            </a:extLst>
          </p:cNvPr>
          <p:cNvSpPr/>
          <p:nvPr/>
        </p:nvSpPr>
        <p:spPr>
          <a:xfrm>
            <a:off x="4430244" y="1310611"/>
            <a:ext cx="4567313" cy="38303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2837D27-999B-004A-6E19-5844E35A8C15}"/>
              </a:ext>
            </a:extLst>
          </p:cNvPr>
          <p:cNvSpPr txBox="1"/>
          <p:nvPr/>
        </p:nvSpPr>
        <p:spPr>
          <a:xfrm>
            <a:off x="6988869" y="1573201"/>
            <a:ext cx="1857726" cy="3308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100">
                <a:solidFill>
                  <a:srgbClr val="002060"/>
                </a:solidFill>
                <a:latin typeface="Arial Nova"/>
              </a:rPr>
              <a:t>Para el IV trimestre está estimado un saldo para pagar de M$12.426.293, se indican las 4 principales iniciativas que tienen recursos asignados para el IV trimestre y se indica su porcentaje de ejecución.</a:t>
            </a:r>
            <a:endParaRPr lang="en-US"/>
          </a:p>
          <a:p>
            <a:pPr algn="just"/>
            <a:endParaRPr lang="es-ES" sz="1100">
              <a:solidFill>
                <a:srgbClr val="002060"/>
              </a:solidFill>
              <a:latin typeface="Arial Nova"/>
            </a:endParaRPr>
          </a:p>
          <a:p>
            <a:pPr algn="just"/>
            <a:r>
              <a:rPr lang="es-ES" sz="1100">
                <a:solidFill>
                  <a:srgbClr val="002060"/>
                </a:solidFill>
                <a:latin typeface="Arial Nova"/>
              </a:rPr>
              <a:t>Respecto a los recursos disponibles para el IV T, las principales Unidades Técnicas, son Vialidad (MM$2.691), M. Coronel (MM$1.707), M. Concepción (MM$1.400.707), M. Chiguayante (MM$923.174.)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C20AD821-86F3-F526-C655-662A99ECF5BA}"/>
              </a:ext>
            </a:extLst>
          </p:cNvPr>
          <p:cNvCxnSpPr/>
          <p:nvPr/>
        </p:nvCxnSpPr>
        <p:spPr>
          <a:xfrm>
            <a:off x="7037614" y="1877786"/>
            <a:ext cx="16328" cy="242479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D74B212-2391-AD5A-0B43-C2F588FB55E6}"/>
              </a:ext>
            </a:extLst>
          </p:cNvPr>
          <p:cNvSpPr/>
          <p:nvPr/>
        </p:nvSpPr>
        <p:spPr>
          <a:xfrm>
            <a:off x="4531287" y="430145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con Asignación 2025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204</a:t>
            </a:r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7C29EB5-2483-06A5-594C-C2F8FAA9AD24}"/>
              </a:ext>
            </a:extLst>
          </p:cNvPr>
          <p:cNvSpPr/>
          <p:nvPr/>
        </p:nvSpPr>
        <p:spPr>
          <a:xfrm>
            <a:off x="6327760" y="427966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con Convenio Suscrito</a:t>
            </a:r>
            <a:endParaRPr lang="en-US" sz="700">
              <a:solidFill>
                <a:srgbClr val="000000"/>
              </a:solidFill>
              <a:cs typeface="Arial"/>
            </a:endParaRPr>
          </a:p>
          <a:p>
            <a:pPr algn="ctr"/>
            <a:endParaRPr lang="es-ES" sz="7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170</a:t>
            </a:r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3004E5D-7092-ED40-92DB-E86699E18CEA}"/>
              </a:ext>
            </a:extLst>
          </p:cNvPr>
          <p:cNvSpPr/>
          <p:nvPr/>
        </p:nvSpPr>
        <p:spPr>
          <a:xfrm>
            <a:off x="8011089" y="412278"/>
            <a:ext cx="1112921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Iniciativas con Ejecución Financiera 2025</a:t>
            </a:r>
            <a:endParaRPr lang="en-US" sz="70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78</a:t>
            </a:r>
            <a:endParaRPr lang="es-ES"/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9B535416-C733-8089-A352-F8A672826246}"/>
              </a:ext>
            </a:extLst>
          </p:cNvPr>
          <p:cNvCxnSpPr/>
          <p:nvPr/>
        </p:nvCxnSpPr>
        <p:spPr>
          <a:xfrm>
            <a:off x="4552949" y="43270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6F8A3799-7552-9C4E-B4D5-DB3C13723BA3}"/>
              </a:ext>
            </a:extLst>
          </p:cNvPr>
          <p:cNvCxnSpPr>
            <a:cxnSpLocks/>
          </p:cNvCxnSpPr>
          <p:nvPr/>
        </p:nvCxnSpPr>
        <p:spPr>
          <a:xfrm>
            <a:off x="6353991" y="430529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B48CE964-9829-1DE3-C57F-777E613E32AD}"/>
              </a:ext>
            </a:extLst>
          </p:cNvPr>
          <p:cNvCxnSpPr>
            <a:cxnSpLocks/>
          </p:cNvCxnSpPr>
          <p:nvPr/>
        </p:nvCxnSpPr>
        <p:spPr>
          <a:xfrm>
            <a:off x="8045630" y="413111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2" name="Imagen 41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C764E277-AE8C-EB3D-563F-C9F54C042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986" y="1983922"/>
            <a:ext cx="2526685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73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CC9D973-7824-4803-BFB0-556368E3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4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4891668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 charset="-128"/>
                <a:cs typeface="Calibri"/>
              </a:rPr>
              <a:t>Análisis Iniciativas Aprobadas por el Consejo Regional año 2025 e Histórico</a:t>
            </a:r>
            <a:endParaRPr lang="es-ES" sz="27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ea typeface="+mn-ea"/>
              <a:cs typeface="Calibri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Tercer Trimestre año 2025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93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Financiamiento CORE Años 2021 al 2023 (M$ Pesos)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262F77-E13E-44D9-8663-E7C330C9450E}"/>
              </a:ext>
            </a:extLst>
          </p:cNvPr>
          <p:cNvSpPr txBox="1"/>
          <p:nvPr/>
        </p:nvSpPr>
        <p:spPr>
          <a:xfrm>
            <a:off x="6779941" y="4928839"/>
            <a:ext cx="2460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>
                <a:latin typeface="Agency FB" panose="020B0503020202020204" pitchFamily="34" charset="0"/>
              </a:rPr>
              <a:t>Fuente: Base Consolidada FNDR – DIPIR “Histórico” </a:t>
            </a:r>
            <a:endParaRPr lang="es-CL" sz="1100">
              <a:latin typeface="Agency FB" panose="020B0503020202020204" pitchFamily="34" charset="0"/>
            </a:endParaRPr>
          </a:p>
        </p:txBody>
      </p:sp>
      <p:sp>
        <p:nvSpPr>
          <p:cNvPr id="5" name="Google Shape;517;p28">
            <a:extLst>
              <a:ext uri="{FF2B5EF4-FFF2-40B4-BE49-F238E27FC236}">
                <a16:creationId xmlns:a16="http://schemas.microsoft.com/office/drawing/2014/main" id="{6EAEC4D3-DB1E-EC79-5B8D-589FC710DEA3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RECURSOS APROBADOS CORE │ </a:t>
            </a:r>
            <a:r>
              <a:rPr lang="es-MX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Recursos Aprobados CORE Histórico</a:t>
            </a:r>
            <a:endParaRPr lang="es-ES" b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5165FB-2E28-9E3F-E7DE-E30937416274}"/>
              </a:ext>
            </a:extLst>
          </p:cNvPr>
          <p:cNvSpPr txBox="1"/>
          <p:nvPr/>
        </p:nvSpPr>
        <p:spPr>
          <a:xfrm>
            <a:off x="3584" y="4920675"/>
            <a:ext cx="5325497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1100">
                <a:latin typeface="Agency FB"/>
              </a:rPr>
              <a:t>NOTA: los valores totales pueden tener variación, como resultado de los procesos de reevaluación de las iniciativas.</a:t>
            </a:r>
            <a:endParaRPr lang="es-ES"/>
          </a:p>
        </p:txBody>
      </p:sp>
      <p:pic>
        <p:nvPicPr>
          <p:cNvPr id="3" name="Imagen 2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BE859368-479D-4B74-6E9B-E16AC9535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1" y="501081"/>
            <a:ext cx="8666189" cy="441303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ACB46E1-685B-5A03-A3DA-6A527A6260ED}"/>
              </a:ext>
            </a:extLst>
          </p:cNvPr>
          <p:cNvSpPr/>
          <p:nvPr/>
        </p:nvSpPr>
        <p:spPr>
          <a:xfrm rot="-5400000">
            <a:off x="-353468" y="850520"/>
            <a:ext cx="1174185" cy="482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cs typeface="Arial"/>
              </a:rPr>
              <a:t>Datos Históricos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EEE366-9C22-E6E4-7F7E-157126D3AB31}"/>
              </a:ext>
            </a:extLst>
          </p:cNvPr>
          <p:cNvSpPr/>
          <p:nvPr/>
        </p:nvSpPr>
        <p:spPr>
          <a:xfrm rot="-5400000">
            <a:off x="-395629" y="2148105"/>
            <a:ext cx="1267874" cy="4920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solidFill>
                  <a:srgbClr val="000000"/>
                </a:solidFill>
                <a:cs typeface="Arial"/>
              </a:rPr>
              <a:t>Datos anual año 2025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8658CEB-EFF4-260A-04E0-9DDC3450AF7A}"/>
              </a:ext>
            </a:extLst>
          </p:cNvPr>
          <p:cNvSpPr/>
          <p:nvPr/>
        </p:nvSpPr>
        <p:spPr>
          <a:xfrm rot="-5400000">
            <a:off x="-395628" y="3544063"/>
            <a:ext cx="1267874" cy="4920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solidFill>
                  <a:srgbClr val="000000"/>
                </a:solidFill>
                <a:cs typeface="Arial"/>
              </a:rPr>
              <a:t>Datos tercer trimestre</a:t>
            </a:r>
          </a:p>
        </p:txBody>
      </p:sp>
    </p:spTree>
    <p:extLst>
      <p:ext uri="{BB962C8B-B14F-4D97-AF65-F5344CB8AC3E}">
        <p14:creationId xmlns:p14="http://schemas.microsoft.com/office/powerpoint/2010/main" val="2685861780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>
            <a:extLst>
              <a:ext uri="{FF2B5EF4-FFF2-40B4-BE49-F238E27FC236}">
                <a16:creationId xmlns:a16="http://schemas.microsoft.com/office/drawing/2014/main" id="{4A93233E-F906-48A7-9E6E-795E4362F3E9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Financiamiento CORE al 30 septiembre 2024</a:t>
            </a:r>
          </a:p>
        </p:txBody>
      </p:sp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D2FBE4CA-5E2D-700B-5C5B-444D50E88BC3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588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RECURSOS APROBADOS CORE │ </a:t>
            </a:r>
            <a:r>
              <a:rPr lang="es-MX"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Análisis Recursos CORE Aprobados 2025</a:t>
            </a:r>
          </a:p>
        </p:txBody>
      </p:sp>
      <p:pic>
        <p:nvPicPr>
          <p:cNvPr id="3" name="Imagen 2" descr="Gráfico, Gráfico de rectángulos&#10;&#10;El contenido generado por IA puede ser incorrecto.">
            <a:extLst>
              <a:ext uri="{FF2B5EF4-FFF2-40B4-BE49-F238E27FC236}">
                <a16:creationId xmlns:a16="http://schemas.microsoft.com/office/drawing/2014/main" id="{88C13D1D-5F1D-D8D4-F7C5-BB0F7439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5" y="718571"/>
            <a:ext cx="8619345" cy="407174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74CA7AC-6DC2-16A7-F9A7-3A31FBA22410}"/>
              </a:ext>
            </a:extLst>
          </p:cNvPr>
          <p:cNvSpPr/>
          <p:nvPr/>
        </p:nvSpPr>
        <p:spPr>
          <a:xfrm rot="-5400000">
            <a:off x="-353468" y="991053"/>
            <a:ext cx="1174185" cy="48268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solidFill>
                  <a:srgbClr val="000000"/>
                </a:solidFill>
                <a:cs typeface="Arial"/>
              </a:rPr>
              <a:t>Datos Históricos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F3993D-A67B-F7C5-8D39-6A060A693104}"/>
              </a:ext>
            </a:extLst>
          </p:cNvPr>
          <p:cNvSpPr/>
          <p:nvPr/>
        </p:nvSpPr>
        <p:spPr>
          <a:xfrm rot="-5400000">
            <a:off x="-395629" y="2288638"/>
            <a:ext cx="1267874" cy="492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cs typeface="Arial"/>
              </a:rPr>
              <a:t>Datos año 2025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2C1118-6334-E570-3A15-76B6A4CCF724}"/>
              </a:ext>
            </a:extLst>
          </p:cNvPr>
          <p:cNvSpPr/>
          <p:nvPr/>
        </p:nvSpPr>
        <p:spPr>
          <a:xfrm rot="-5400000">
            <a:off x="-395628" y="3684596"/>
            <a:ext cx="1267874" cy="4920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solidFill>
                  <a:srgbClr val="000000"/>
                </a:solidFill>
                <a:cs typeface="Arial"/>
              </a:rPr>
              <a:t>Datos tercer trimestre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1A3196B-CAD9-83A3-83EF-133936D29170}"/>
              </a:ext>
            </a:extLst>
          </p:cNvPr>
          <p:cNvSpPr txBox="1"/>
          <p:nvPr/>
        </p:nvSpPr>
        <p:spPr>
          <a:xfrm>
            <a:off x="6779941" y="4928839"/>
            <a:ext cx="2460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>
                <a:latin typeface="Agency FB" panose="020B0503020202020204" pitchFamily="34" charset="0"/>
              </a:rPr>
              <a:t>Fuente: Base Consolidada FNDR – DIPIR “Histórico” </a:t>
            </a:r>
            <a:endParaRPr lang="es-CL" sz="110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81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1">
            <a:extLst>
              <a:ext uri="{FF2B5EF4-FFF2-40B4-BE49-F238E27FC236}">
                <a16:creationId xmlns:a16="http://schemas.microsoft.com/office/drawing/2014/main" id="{D329DB6F-7A73-4D6F-8EAD-F302975BA3F2}"/>
              </a:ext>
            </a:extLst>
          </p:cNvPr>
          <p:cNvSpPr txBox="1"/>
          <p:nvPr/>
        </p:nvSpPr>
        <p:spPr>
          <a:xfrm>
            <a:off x="262518" y="108686"/>
            <a:ext cx="9117727" cy="37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Principales Iniciativas Financiadas por el Consejo Regional Tercer Trimestre 2024</a:t>
            </a:r>
          </a:p>
        </p:txBody>
      </p:sp>
      <p:sp>
        <p:nvSpPr>
          <p:cNvPr id="5" name="Google Shape;517;p28">
            <a:extLst>
              <a:ext uri="{FF2B5EF4-FFF2-40B4-BE49-F238E27FC236}">
                <a16:creationId xmlns:a16="http://schemas.microsoft.com/office/drawing/2014/main" id="{0584B4A8-9A3A-40B9-180A-275C2219AA38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RECURSOS APROBADOS CORE │ </a:t>
            </a:r>
            <a:r>
              <a:rPr lang="es-MX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Principales iniciativas aprobadas 3 Trimestre</a:t>
            </a:r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07535A67-963D-3A73-0D36-50D74126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454" y="396902"/>
            <a:ext cx="867740" cy="853633"/>
          </a:xfrm>
          <a:prstGeom prst="rect">
            <a:avLst/>
          </a:prstGeom>
        </p:spPr>
      </p:pic>
      <p:pic>
        <p:nvPicPr>
          <p:cNvPr id="3" name="Imagen 2" descr="Texto, Tabla&#10;&#10;El contenido generado por IA puede ser incorrecto.">
            <a:extLst>
              <a:ext uri="{FF2B5EF4-FFF2-40B4-BE49-F238E27FC236}">
                <a16:creationId xmlns:a16="http://schemas.microsoft.com/office/drawing/2014/main" id="{DE000FDA-23DF-8F5F-5142-3252BD6B7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1" y="564486"/>
            <a:ext cx="8647451" cy="400516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F749DB1-BCA8-A291-6263-76DBCA09A660}"/>
              </a:ext>
            </a:extLst>
          </p:cNvPr>
          <p:cNvSpPr/>
          <p:nvPr/>
        </p:nvSpPr>
        <p:spPr>
          <a:xfrm rot="-5400000">
            <a:off x="-353468" y="991053"/>
            <a:ext cx="1174185" cy="48268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solidFill>
                  <a:srgbClr val="000000"/>
                </a:solidFill>
                <a:cs typeface="Arial"/>
              </a:rPr>
              <a:t>Datos Históricos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4ED376B-5EF0-14B5-97F9-E37FB96F8AA1}"/>
              </a:ext>
            </a:extLst>
          </p:cNvPr>
          <p:cNvSpPr/>
          <p:nvPr/>
        </p:nvSpPr>
        <p:spPr>
          <a:xfrm rot="-5400000">
            <a:off x="-395629" y="2288638"/>
            <a:ext cx="1267874" cy="4920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solidFill>
                  <a:srgbClr val="000000"/>
                </a:solidFill>
                <a:cs typeface="Arial"/>
              </a:rPr>
              <a:t>Datos anual año 2025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784BE-94D3-A9D7-A2D0-C8D1006CC55C}"/>
              </a:ext>
            </a:extLst>
          </p:cNvPr>
          <p:cNvSpPr/>
          <p:nvPr/>
        </p:nvSpPr>
        <p:spPr>
          <a:xfrm rot="-5400000">
            <a:off x="-395628" y="3684596"/>
            <a:ext cx="1267874" cy="492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cs typeface="Arial"/>
              </a:rPr>
              <a:t>Datos tercer trimestre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B1AE99-7E58-FE0C-E569-0AC8E6021995}"/>
              </a:ext>
            </a:extLst>
          </p:cNvPr>
          <p:cNvSpPr txBox="1"/>
          <p:nvPr/>
        </p:nvSpPr>
        <p:spPr>
          <a:xfrm>
            <a:off x="6779941" y="4928839"/>
            <a:ext cx="2460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>
                <a:latin typeface="Agency FB" panose="020B0503020202020204" pitchFamily="34" charset="0"/>
              </a:rPr>
              <a:t>Fuente: Base Consolidada FNDR – DIPIR “Histórico” </a:t>
            </a:r>
            <a:endParaRPr lang="es-CL" sz="110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37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4AA84F-B302-4E5C-924F-7FD3A6DD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8C156EA-539B-424C-A734-8CBC98EE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1" y="2810107"/>
            <a:ext cx="4891668" cy="17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ea typeface="ヒラギノ角ゴ Pro W3" charset="-128"/>
                <a:cs typeface="Calibri"/>
              </a:rPr>
              <a:t>Seguimiento Licitaciones</a:t>
            </a:r>
            <a:endParaRPr lang="es-ES" sz="27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ea typeface="+mn-ea"/>
              <a:cs typeface="Calibri"/>
            </a:endParaRP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800" kern="12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Tercer Trimestre año 2025</a:t>
            </a: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B5C6B2-0AFC-4742-B895-117B04AC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04" y="147167"/>
            <a:ext cx="572014" cy="10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8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B63734-3A3C-C3FC-DC32-8A820A94563E}"/>
              </a:ext>
            </a:extLst>
          </p:cNvPr>
          <p:cNvSpPr/>
          <p:nvPr/>
        </p:nvSpPr>
        <p:spPr>
          <a:xfrm>
            <a:off x="-4690" y="363136"/>
            <a:ext cx="9148685" cy="9089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517;p28"/>
          <p:cNvSpPr txBox="1">
            <a:spLocks noGrp="1"/>
          </p:cNvSpPr>
          <p:nvPr>
            <p:ph type="title"/>
          </p:nvPr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algn="r"/>
            <a:r>
              <a:rPr lang="en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ESTADOS DE PROCESOS LICITATORIOS </a:t>
            </a:r>
            <a:r>
              <a:rPr lang="es-C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01 DE FUNCIONAMIENTO</a:t>
            </a:r>
            <a:endParaRPr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253" y="368827"/>
            <a:ext cx="27798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CL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Leelawadee"/>
              </a:rPr>
              <a:t>Transacción de Compras en Mercado Público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203F03-AEB4-44F0-D8E4-098E2A5C8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3" y="1284548"/>
            <a:ext cx="8420100" cy="1019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9191CFF-6CC8-DBFF-49A8-EBECA255E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75496"/>
            <a:ext cx="4478312" cy="1744484"/>
          </a:xfrm>
          <a:prstGeom prst="rect">
            <a:avLst/>
          </a:prstGeom>
        </p:spPr>
      </p:pic>
      <p:pic>
        <p:nvPicPr>
          <p:cNvPr id="5" name="Imagen 4" descr="Gráfico, Gráfico de rectángulos&#10;&#10;El contenido generado por IA puede ser incorrecto.">
            <a:extLst>
              <a:ext uri="{FF2B5EF4-FFF2-40B4-BE49-F238E27FC236}">
                <a16:creationId xmlns:a16="http://schemas.microsoft.com/office/drawing/2014/main" id="{3DA4CF43-4499-445E-0E63-5160AA2C3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942" y="2485172"/>
            <a:ext cx="4562632" cy="219682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488411B-486C-8328-9D46-220CAFA76116}"/>
              </a:ext>
            </a:extLst>
          </p:cNvPr>
          <p:cNvSpPr txBox="1"/>
          <p:nvPr/>
        </p:nvSpPr>
        <p:spPr>
          <a:xfrm>
            <a:off x="3186654" y="321983"/>
            <a:ext cx="571226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200">
                <a:solidFill>
                  <a:srgbClr val="2E38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Mercado Público permite conocer el</a:t>
            </a:r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Roboto"/>
                <a:cs typeface="Leelawadee"/>
              </a:rPr>
              <a:t> </a:t>
            </a:r>
            <a:r>
              <a:rPr lang="es-CL" sz="1200">
                <a:solidFill>
                  <a:srgbClr val="2E38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comportamiento y evolución de los montos transados por un organismo comprador, los datos se extraen de la orden de compra y son publicados en la página "Datos Abiertos". </a:t>
            </a:r>
            <a:endParaRPr lang="en-US"/>
          </a:p>
          <a:p>
            <a:endParaRPr lang="es-CL" sz="1200">
              <a:solidFill>
                <a:srgbClr val="2E38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</p:txBody>
      </p:sp>
      <p:pic>
        <p:nvPicPr>
          <p:cNvPr id="9" name="Gráfico 8" descr="ChileCompra">
            <a:extLst>
              <a:ext uri="{FF2B5EF4-FFF2-40B4-BE49-F238E27FC236}">
                <a16:creationId xmlns:a16="http://schemas.microsoft.com/office/drawing/2014/main" id="{361EF967-7017-E8E0-63DF-0A1002BA6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7423" y="1308594"/>
            <a:ext cx="1295400" cy="371475"/>
          </a:xfrm>
          <a:prstGeom prst="rect">
            <a:avLst/>
          </a:prstGeom>
        </p:spPr>
      </p:pic>
      <p:sp>
        <p:nvSpPr>
          <p:cNvPr id="10" name="Signo menos 9">
            <a:extLst>
              <a:ext uri="{FF2B5EF4-FFF2-40B4-BE49-F238E27FC236}">
                <a16:creationId xmlns:a16="http://schemas.microsoft.com/office/drawing/2014/main" id="{0C8E8CF7-752A-F8F9-ABDD-C1CB6A3ABA0F}"/>
              </a:ext>
            </a:extLst>
          </p:cNvPr>
          <p:cNvSpPr/>
          <p:nvPr/>
        </p:nvSpPr>
        <p:spPr>
          <a:xfrm>
            <a:off x="3057347" y="-634401"/>
            <a:ext cx="128854" cy="2717663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F5E80D-706F-95B7-369D-FE3A59705F87}"/>
              </a:ext>
            </a:extLst>
          </p:cNvPr>
          <p:cNvSpPr txBox="1"/>
          <p:nvPr/>
        </p:nvSpPr>
        <p:spPr>
          <a:xfrm>
            <a:off x="-56215" y="4881995"/>
            <a:ext cx="4660251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/>
            <a:r>
              <a:rPr lang="es-MX" sz="1100">
                <a:latin typeface="Agency FB"/>
              </a:rPr>
              <a:t>Fuente Información: Mercado Públicos Datos Abiertos </a:t>
            </a:r>
            <a:r>
              <a:rPr lang="es-MX" sz="1100">
                <a:hlinkClick r:id="rId8"/>
              </a:rPr>
              <a:t>Mercado Público - Datos abiertos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836020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9"/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>
          <a:extLst>
            <a:ext uri="{FF2B5EF4-FFF2-40B4-BE49-F238E27FC236}">
              <a16:creationId xmlns:a16="http://schemas.microsoft.com/office/drawing/2014/main" id="{284E1640-93CC-B80D-800F-0CD845877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>
            <a:extLst>
              <a:ext uri="{FF2B5EF4-FFF2-40B4-BE49-F238E27FC236}">
                <a16:creationId xmlns:a16="http://schemas.microsoft.com/office/drawing/2014/main" id="{53CF0AE0-E70E-66FA-AF3A-5F1716A11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algn="r"/>
            <a:r>
              <a:rPr lang="en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ESTADOS DE PROCESOS LICITATORIOS </a:t>
            </a:r>
            <a:r>
              <a:rPr lang="es-CL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01 DE FUNCIONAMIENTO</a:t>
            </a:r>
            <a:endParaRPr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E69307-DF74-6169-3F71-A27597F01057}"/>
              </a:ext>
            </a:extLst>
          </p:cNvPr>
          <p:cNvSpPr txBox="1"/>
          <p:nvPr/>
        </p:nvSpPr>
        <p:spPr>
          <a:xfrm>
            <a:off x="263573" y="546836"/>
            <a:ext cx="381038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Leelawadee"/>
              </a:rPr>
              <a:t>TERCER TRIMESTRE 2025</a:t>
            </a:r>
          </a:p>
          <a:p>
            <a:pPr algn="ctr"/>
            <a:r>
              <a:rPr lang="es-CL" sz="2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Leelawadee"/>
              </a:rPr>
              <a:t>Programa 01 Funcionamiento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A35533F4-D0E3-5852-29C5-BBCC7223F861}"/>
              </a:ext>
            </a:extLst>
          </p:cNvPr>
          <p:cNvGrpSpPr/>
          <p:nvPr/>
        </p:nvGrpSpPr>
        <p:grpSpPr>
          <a:xfrm>
            <a:off x="128866" y="1511211"/>
            <a:ext cx="1632994" cy="2958785"/>
            <a:chOff x="156973" y="1529949"/>
            <a:chExt cx="1839108" cy="2958785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1943E746-C4B2-A813-5DCB-E48493A180D6}"/>
                </a:ext>
              </a:extLst>
            </p:cNvPr>
            <p:cNvSpPr/>
            <p:nvPr/>
          </p:nvSpPr>
          <p:spPr>
            <a:xfrm>
              <a:off x="156973" y="1529949"/>
              <a:ext cx="1839108" cy="2958785"/>
            </a:xfrm>
            <a:prstGeom prst="roundRect">
              <a:avLst/>
            </a:prstGeom>
            <a:solidFill>
              <a:srgbClr val="3648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 descr="Icono&#10;&#10;El contenido generado por IA puede ser incorrecto.">
              <a:extLst>
                <a:ext uri="{FF2B5EF4-FFF2-40B4-BE49-F238E27FC236}">
                  <a16:creationId xmlns:a16="http://schemas.microsoft.com/office/drawing/2014/main" id="{986C893D-AD95-551A-822F-56C40D497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556" y="1657038"/>
              <a:ext cx="847725" cy="7239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C5B18EA-6CC8-F90E-0919-107763433005}"/>
                </a:ext>
              </a:extLst>
            </p:cNvPr>
            <p:cNvSpPr txBox="1"/>
            <p:nvPr/>
          </p:nvSpPr>
          <p:spPr>
            <a:xfrm>
              <a:off x="159438" y="2385135"/>
              <a:ext cx="1834421" cy="160043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>
                  <a:solidFill>
                    <a:srgbClr val="92D050"/>
                  </a:solidFill>
                  <a:latin typeface="Segoe UI Black"/>
                  <a:ea typeface="Segoe UI Black"/>
                </a:rPr>
                <a:t>831-11-LE25</a:t>
              </a:r>
            </a:p>
            <a:p>
              <a:pPr algn="ctr"/>
              <a:r>
                <a:rPr lang="es-ES" sz="1200">
                  <a:solidFill>
                    <a:schemeClr val="bg1"/>
                  </a:solidFill>
                  <a:latin typeface="Segoe UI Black"/>
                  <a:ea typeface="Segoe UI Black"/>
                </a:rPr>
                <a:t>ADJUDICADA</a:t>
              </a:r>
            </a:p>
            <a:p>
              <a:pPr algn="ctr"/>
              <a:r>
                <a:rPr lang="es-ES" sz="1200" b="1">
                  <a:solidFill>
                    <a:schemeClr val="bg1"/>
                  </a:solidFill>
                  <a:latin typeface="Palatino Linotype"/>
                  <a:ea typeface="Segoe UI Black"/>
                </a:rPr>
                <a:t>Nombre Licitación:</a:t>
              </a:r>
            </a:p>
            <a:p>
              <a:pPr algn="ctr"/>
              <a:r>
                <a:rPr lang="es-ES" sz="1200">
                  <a:solidFill>
                    <a:schemeClr val="bg1"/>
                  </a:solidFill>
                  <a:ea typeface="Segoe UI Black"/>
                </a:rPr>
                <a:t>Servicio de reclutamiento y selección para 4 concursos públicos.</a:t>
              </a:r>
              <a:endParaRPr lang="es-ES">
                <a:solidFill>
                  <a:schemeClr val="bg1"/>
                </a:solidFill>
              </a:endParaRPr>
            </a:p>
            <a:p>
              <a:pPr algn="ctr"/>
              <a:endParaRPr lang="es-ES" sz="1200" b="1">
                <a:solidFill>
                  <a:schemeClr val="bg1"/>
                </a:solidFill>
                <a:latin typeface="Palatino Linotype"/>
                <a:ea typeface="Segoe UI Black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CABF232-EBEA-08C7-6622-37130CDE360C}"/>
              </a:ext>
            </a:extLst>
          </p:cNvPr>
          <p:cNvGrpSpPr/>
          <p:nvPr/>
        </p:nvGrpSpPr>
        <p:grpSpPr>
          <a:xfrm>
            <a:off x="1833998" y="1483104"/>
            <a:ext cx="1689206" cy="3184919"/>
            <a:chOff x="2180645" y="1520580"/>
            <a:chExt cx="1895320" cy="3184919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E1BB60E8-8E4D-5BFF-2E70-422966CCBA4C}"/>
                </a:ext>
              </a:extLst>
            </p:cNvPr>
            <p:cNvSpPr/>
            <p:nvPr/>
          </p:nvSpPr>
          <p:spPr>
            <a:xfrm>
              <a:off x="2180645" y="1520580"/>
              <a:ext cx="1895320" cy="2986892"/>
            </a:xfrm>
            <a:prstGeom prst="roundRect">
              <a:avLst/>
            </a:prstGeom>
            <a:solidFill>
              <a:srgbClr val="3648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 descr="Icono&#10;&#10;El contenido generado por IA puede ser incorrecto.">
              <a:extLst>
                <a:ext uri="{FF2B5EF4-FFF2-40B4-BE49-F238E27FC236}">
                  <a16:creationId xmlns:a16="http://schemas.microsoft.com/office/drawing/2014/main" id="{3006C885-FBAD-A9E1-DD01-EA977E6C3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5965" y="1638300"/>
              <a:ext cx="847725" cy="723900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0B27B9D-935B-708A-70C0-DD31A050C319}"/>
                </a:ext>
              </a:extLst>
            </p:cNvPr>
            <p:cNvSpPr txBox="1"/>
            <p:nvPr/>
          </p:nvSpPr>
          <p:spPr>
            <a:xfrm>
              <a:off x="2201847" y="2366397"/>
              <a:ext cx="1834421" cy="23391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>
                  <a:solidFill>
                    <a:srgbClr val="92D050"/>
                  </a:solidFill>
                  <a:latin typeface="Segoe UI Black"/>
                  <a:ea typeface="Segoe UI Black"/>
                </a:rPr>
                <a:t>831-12-LR25</a:t>
              </a:r>
              <a:endParaRPr lang="es-ES"/>
            </a:p>
            <a:p>
              <a:pPr algn="ctr"/>
              <a:r>
                <a:rPr lang="es-ES" sz="1200">
                  <a:solidFill>
                    <a:schemeClr val="bg1"/>
                  </a:solidFill>
                  <a:latin typeface="Segoe UI Black"/>
                  <a:ea typeface="Segoe UI Black"/>
                </a:rPr>
                <a:t>CERRADA</a:t>
              </a:r>
            </a:p>
            <a:p>
              <a:pPr algn="ctr"/>
              <a:r>
                <a:rPr lang="es-ES" sz="1200" b="1">
                  <a:solidFill>
                    <a:schemeClr val="bg1"/>
                  </a:solidFill>
                  <a:latin typeface="Palatino Linotype"/>
                  <a:ea typeface="Segoe UI Black"/>
                </a:rPr>
                <a:t>Nombre Licitación:</a:t>
              </a:r>
            </a:p>
            <a:p>
              <a:pPr algn="ctr"/>
              <a:r>
                <a:rPr lang="es-ES" sz="1200">
                  <a:solidFill>
                    <a:schemeClr val="bg1"/>
                  </a:solidFill>
                  <a:ea typeface="Segoe UI Black"/>
                </a:rPr>
                <a:t>Servicio de datos MPLS, servicio de enlace dedicado, enlace dedicado de respaldo, wifi, telefonía IP  para el Gobierno Regional del Biobío.</a:t>
              </a:r>
              <a:endParaRPr lang="es-ES" err="1">
                <a:solidFill>
                  <a:schemeClr val="bg1"/>
                </a:solidFill>
              </a:endParaRPr>
            </a:p>
            <a:p>
              <a:pPr algn="ctr"/>
              <a:endParaRPr lang="es-ES" sz="1200" b="1">
                <a:solidFill>
                  <a:schemeClr val="bg1"/>
                </a:solidFill>
                <a:latin typeface="Palatino Linotype"/>
                <a:ea typeface="Segoe UI Black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79949C9-3ACF-6A29-3057-622C4DE9BE22}"/>
              </a:ext>
            </a:extLst>
          </p:cNvPr>
          <p:cNvGrpSpPr/>
          <p:nvPr/>
        </p:nvGrpSpPr>
        <p:grpSpPr>
          <a:xfrm>
            <a:off x="3595342" y="1464366"/>
            <a:ext cx="1689206" cy="3000253"/>
            <a:chOff x="2180645" y="1520580"/>
            <a:chExt cx="1895320" cy="3000253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BDE41C09-EE93-6021-54BF-625E680AD853}"/>
                </a:ext>
              </a:extLst>
            </p:cNvPr>
            <p:cNvSpPr/>
            <p:nvPr/>
          </p:nvSpPr>
          <p:spPr>
            <a:xfrm>
              <a:off x="2180645" y="1520580"/>
              <a:ext cx="1895320" cy="2986892"/>
            </a:xfrm>
            <a:prstGeom prst="roundRect">
              <a:avLst/>
            </a:prstGeom>
            <a:solidFill>
              <a:srgbClr val="3648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Imagen 19" descr="Icono&#10;&#10;El contenido generado por IA puede ser incorrecto.">
              <a:extLst>
                <a:ext uri="{FF2B5EF4-FFF2-40B4-BE49-F238E27FC236}">
                  <a16:creationId xmlns:a16="http://schemas.microsoft.com/office/drawing/2014/main" id="{DA2498AF-7264-4B2E-E805-CE598FA8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5965" y="1638300"/>
              <a:ext cx="847725" cy="723900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735D8E6-47C0-A50A-3F51-CE05655C9EA2}"/>
                </a:ext>
              </a:extLst>
            </p:cNvPr>
            <p:cNvSpPr txBox="1"/>
            <p:nvPr/>
          </p:nvSpPr>
          <p:spPr>
            <a:xfrm>
              <a:off x="2201847" y="2366397"/>
              <a:ext cx="1834421" cy="215443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>
                  <a:solidFill>
                    <a:srgbClr val="92D050"/>
                  </a:solidFill>
                  <a:latin typeface="Segoe UI Black"/>
                  <a:ea typeface="Segoe UI Black"/>
                </a:rPr>
                <a:t>831-10-LR25</a:t>
              </a:r>
              <a:endParaRPr lang="es-ES"/>
            </a:p>
            <a:p>
              <a:pPr algn="ctr"/>
              <a:r>
                <a:rPr lang="es-ES" sz="1200">
                  <a:solidFill>
                    <a:schemeClr val="bg1"/>
                  </a:solidFill>
                  <a:latin typeface="Segoe UI Black"/>
                  <a:ea typeface="Segoe UI Black"/>
                </a:rPr>
                <a:t>CERRADA</a:t>
              </a:r>
            </a:p>
            <a:p>
              <a:pPr algn="ctr"/>
              <a:r>
                <a:rPr lang="es-ES" sz="1200" b="1">
                  <a:solidFill>
                    <a:schemeClr val="bg1"/>
                  </a:solidFill>
                  <a:latin typeface="Palatino Linotype"/>
                  <a:ea typeface="Segoe UI Black"/>
                </a:rPr>
                <a:t>Nombre Licitación:</a:t>
              </a:r>
            </a:p>
            <a:p>
              <a:pPr algn="ctr"/>
              <a:r>
                <a:rPr lang="es-ES" sz="1200">
                  <a:solidFill>
                    <a:schemeClr val="bg1"/>
                  </a:solidFill>
                  <a:ea typeface="Segoe UI Black"/>
                </a:rPr>
                <a:t>“Reposición de equipos computacionales, para el trabajo investigativo, PDI Región del Biobío”, código BIP 40040211-0</a:t>
              </a:r>
              <a:endParaRPr lang="es-E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5896B580-55E8-5DAD-86B8-D3E2E5B3BD44}"/>
              </a:ext>
            </a:extLst>
          </p:cNvPr>
          <p:cNvGrpSpPr/>
          <p:nvPr/>
        </p:nvGrpSpPr>
        <p:grpSpPr>
          <a:xfrm>
            <a:off x="5356685" y="1464365"/>
            <a:ext cx="1689206" cy="2986892"/>
            <a:chOff x="2180645" y="1520580"/>
            <a:chExt cx="1895320" cy="2986892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DC5A3BFC-6A4E-D418-807F-F687618AF361}"/>
                </a:ext>
              </a:extLst>
            </p:cNvPr>
            <p:cNvSpPr/>
            <p:nvPr/>
          </p:nvSpPr>
          <p:spPr>
            <a:xfrm>
              <a:off x="2180645" y="1520580"/>
              <a:ext cx="1895320" cy="2986892"/>
            </a:xfrm>
            <a:prstGeom prst="roundRect">
              <a:avLst/>
            </a:prstGeom>
            <a:solidFill>
              <a:srgbClr val="3648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Icono&#10;&#10;El contenido generado por IA puede ser incorrecto.">
              <a:extLst>
                <a:ext uri="{FF2B5EF4-FFF2-40B4-BE49-F238E27FC236}">
                  <a16:creationId xmlns:a16="http://schemas.microsoft.com/office/drawing/2014/main" id="{0C3B702E-916B-EC94-3825-C8D264F42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5965" y="1638300"/>
              <a:ext cx="847725" cy="723900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E5B5974-5759-179B-5A9E-6C7920BE50B8}"/>
                </a:ext>
              </a:extLst>
            </p:cNvPr>
            <p:cNvSpPr txBox="1"/>
            <p:nvPr/>
          </p:nvSpPr>
          <p:spPr>
            <a:xfrm>
              <a:off x="2201847" y="2366397"/>
              <a:ext cx="1834421" cy="19697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>
                  <a:solidFill>
                    <a:srgbClr val="92D050"/>
                  </a:solidFill>
                  <a:latin typeface="Segoe UI Black"/>
                  <a:ea typeface="Segoe UI Black"/>
                </a:rPr>
                <a:t>831-9-LQ25</a:t>
              </a:r>
              <a:endParaRPr lang="es-ES"/>
            </a:p>
            <a:p>
              <a:pPr algn="ctr"/>
              <a:r>
                <a:rPr lang="es-ES" sz="1200">
                  <a:solidFill>
                    <a:schemeClr val="bg1"/>
                  </a:solidFill>
                  <a:latin typeface="Segoe UI Black"/>
                  <a:ea typeface="Segoe UI Black"/>
                </a:rPr>
                <a:t>ADJUDICADA</a:t>
              </a:r>
            </a:p>
            <a:p>
              <a:pPr algn="ctr"/>
              <a:r>
                <a:rPr lang="es-ES" sz="1200" b="1">
                  <a:solidFill>
                    <a:schemeClr val="bg1"/>
                  </a:solidFill>
                  <a:latin typeface="Palatino Linotype"/>
                  <a:ea typeface="Segoe UI Black"/>
                </a:rPr>
                <a:t>Nombre Licitación:</a:t>
              </a:r>
            </a:p>
            <a:p>
              <a:pPr algn="ctr"/>
              <a:r>
                <a:rPr lang="es-ES" sz="1200">
                  <a:solidFill>
                    <a:schemeClr val="bg1"/>
                  </a:solidFill>
                  <a:ea typeface="Segoe UI Black"/>
                </a:rPr>
                <a:t>Drones con equipamiento y transmision para la VIII Zona Carabineros de Chile, código bip 40034985-0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2F92036-1F32-291E-EB5C-A1FB9B4FDCB9}"/>
              </a:ext>
            </a:extLst>
          </p:cNvPr>
          <p:cNvGrpSpPr/>
          <p:nvPr/>
        </p:nvGrpSpPr>
        <p:grpSpPr>
          <a:xfrm>
            <a:off x="7118029" y="1464366"/>
            <a:ext cx="1689206" cy="3000253"/>
            <a:chOff x="2180645" y="1520580"/>
            <a:chExt cx="1895320" cy="3000253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B22F5C16-743B-7261-9286-78A900E75B60}"/>
                </a:ext>
              </a:extLst>
            </p:cNvPr>
            <p:cNvSpPr/>
            <p:nvPr/>
          </p:nvSpPr>
          <p:spPr>
            <a:xfrm>
              <a:off x="2180645" y="1520580"/>
              <a:ext cx="1895320" cy="2986892"/>
            </a:xfrm>
            <a:prstGeom prst="roundRect">
              <a:avLst/>
            </a:prstGeom>
            <a:solidFill>
              <a:srgbClr val="3648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2" name="Imagen 21" descr="Icono&#10;&#10;El contenido generado por IA puede ser incorrecto.">
              <a:extLst>
                <a:ext uri="{FF2B5EF4-FFF2-40B4-BE49-F238E27FC236}">
                  <a16:creationId xmlns:a16="http://schemas.microsoft.com/office/drawing/2014/main" id="{377D174F-7044-E0FF-8BDD-CECA41664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5965" y="1638300"/>
              <a:ext cx="847725" cy="723900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4645E94-C7D3-6530-1B8C-E36A0D041278}"/>
                </a:ext>
              </a:extLst>
            </p:cNvPr>
            <p:cNvSpPr txBox="1"/>
            <p:nvPr/>
          </p:nvSpPr>
          <p:spPr>
            <a:xfrm>
              <a:off x="2201847" y="2366397"/>
              <a:ext cx="1834421" cy="215443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>
                  <a:solidFill>
                    <a:srgbClr val="92D050"/>
                  </a:solidFill>
                  <a:latin typeface="Segoe UI Black"/>
                  <a:ea typeface="Segoe UI Black"/>
                </a:rPr>
                <a:t>831-13-LE25</a:t>
              </a:r>
              <a:endParaRPr lang="es-ES"/>
            </a:p>
            <a:p>
              <a:pPr algn="ctr"/>
              <a:r>
                <a:rPr lang="es-ES" sz="1200">
                  <a:solidFill>
                    <a:schemeClr val="bg1"/>
                  </a:solidFill>
                  <a:latin typeface="Segoe UI Black"/>
                  <a:ea typeface="Segoe UI Black"/>
                </a:rPr>
                <a:t>CERRADA</a:t>
              </a:r>
            </a:p>
            <a:p>
              <a:pPr algn="ctr"/>
              <a:r>
                <a:rPr lang="es-ES" sz="1200" b="1">
                  <a:solidFill>
                    <a:schemeClr val="bg1"/>
                  </a:solidFill>
                  <a:latin typeface="Palatino Linotype"/>
                  <a:ea typeface="Segoe UI Black"/>
                </a:rPr>
                <a:t>Nombre Licitación:</a:t>
              </a:r>
            </a:p>
            <a:p>
              <a:pPr algn="ctr"/>
              <a:r>
                <a:rPr lang="es-ES" sz="1200">
                  <a:solidFill>
                    <a:schemeClr val="bg1"/>
                  </a:solidFill>
                  <a:ea typeface="Segoe UI Black"/>
                </a:rPr>
                <a:t>Servicio de gestión de apoyo profesional y administrativo, carteras de los fondos concursables generales de subvenciones: postulantes 2025.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86D2D46-7EBC-CDD2-3F52-D1EB9E23251D}"/>
              </a:ext>
            </a:extLst>
          </p:cNvPr>
          <p:cNvSpPr txBox="1"/>
          <p:nvPr/>
        </p:nvSpPr>
        <p:spPr>
          <a:xfrm>
            <a:off x="127195" y="4881995"/>
            <a:ext cx="1867819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1100">
                <a:latin typeface="Agency FB"/>
              </a:rPr>
              <a:t>Fuente Información: Mercado Público.</a:t>
            </a:r>
            <a:endParaRPr lang="es-MX" sz="1100"/>
          </a:p>
        </p:txBody>
      </p:sp>
    </p:spTree>
    <p:extLst>
      <p:ext uri="{BB962C8B-B14F-4D97-AF65-F5344CB8AC3E}">
        <p14:creationId xmlns:p14="http://schemas.microsoft.com/office/powerpoint/2010/main" val="54839521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BEA7A-2945-A089-B5D3-A8959B9AF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1CEF0D58-19E3-EB09-5AC6-AFAB5669212A}"/>
              </a:ext>
            </a:extLst>
          </p:cNvPr>
          <p:cNvSpPr txBox="1">
            <a:spLocks/>
          </p:cNvSpPr>
          <p:nvPr/>
        </p:nvSpPr>
        <p:spPr>
          <a:xfrm>
            <a:off x="1678781" y="4370787"/>
            <a:ext cx="5840016" cy="64293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240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372FEDD-F069-0F5D-7008-B3C05A07B000}"/>
              </a:ext>
            </a:extLst>
          </p:cNvPr>
          <p:cNvSpPr txBox="1">
            <a:spLocks/>
          </p:cNvSpPr>
          <p:nvPr/>
        </p:nvSpPr>
        <p:spPr>
          <a:xfrm>
            <a:off x="7093747" y="4632919"/>
            <a:ext cx="2027429" cy="4987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601" b="1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E068A3-CB3A-0779-41B5-633A971D3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9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760BA1-9009-D17E-ED6D-1B1DEBFB5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23" y="152181"/>
            <a:ext cx="791161" cy="108784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FBCB492-E42F-7B42-4832-C6F5871C5E57}"/>
              </a:ext>
            </a:extLst>
          </p:cNvPr>
          <p:cNvSpPr txBox="1">
            <a:spLocks/>
          </p:cNvSpPr>
          <p:nvPr/>
        </p:nvSpPr>
        <p:spPr>
          <a:xfrm>
            <a:off x="296953" y="932964"/>
            <a:ext cx="8603673" cy="26119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GRACIAS POR SU ATENCIÓN </a:t>
            </a:r>
            <a:br>
              <a:rPr lang="es-CL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br>
              <a:rPr lang="es-CL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s-CL" sz="1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DATOS DE CONTACTO</a:t>
            </a:r>
            <a:br>
              <a:rPr lang="es-CL" sz="1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s-CL" sz="1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jveragua@gorebiobio.cl</a:t>
            </a:r>
            <a:endParaRPr lang="es-CL" sz="1800" b="1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7901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DB357-E897-6E5D-90A2-AFB1D9E85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6507D99A-3973-B01A-4460-FB00B46D578D}"/>
              </a:ext>
            </a:extLst>
          </p:cNvPr>
          <p:cNvSpPr/>
          <p:nvPr/>
        </p:nvSpPr>
        <p:spPr>
          <a:xfrm>
            <a:off x="3735918" y="3828587"/>
            <a:ext cx="4549733" cy="103909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23FAF04-5009-D0E4-B4EC-64DD1E1EEB9A}"/>
              </a:ext>
            </a:extLst>
          </p:cNvPr>
          <p:cNvSpPr txBox="1"/>
          <p:nvPr/>
        </p:nvSpPr>
        <p:spPr>
          <a:xfrm>
            <a:off x="416988" y="3499960"/>
            <a:ext cx="2619326" cy="578882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</a:t>
            </a:r>
            <a:r>
              <a:rPr lang="es-CL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9.333.051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CD3F35-2188-F99D-8D6F-3AEEDD88FD18}"/>
              </a:ext>
            </a:extLst>
          </p:cNvPr>
          <p:cNvSpPr txBox="1"/>
          <p:nvPr/>
        </p:nvSpPr>
        <p:spPr>
          <a:xfrm>
            <a:off x="175658" y="3095604"/>
            <a:ext cx="30330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Inicial Ley 2025</a:t>
            </a:r>
            <a:endParaRPr lang="es-CL" sz="20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01F8E64B-8487-56BF-872D-67B9A7E311B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GASTOS DE FUNCIONAMIENTO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58815A-734C-4023-5D46-6352D4D42672}"/>
              </a:ext>
            </a:extLst>
          </p:cNvPr>
          <p:cNvSpPr txBox="1"/>
          <p:nvPr/>
        </p:nvSpPr>
        <p:spPr>
          <a:xfrm>
            <a:off x="78482" y="684321"/>
            <a:ext cx="322922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Vigente 2025</a:t>
            </a: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FC3815-9DDC-20C2-5121-270FB0FCB7B2}"/>
              </a:ext>
            </a:extLst>
          </p:cNvPr>
          <p:cNvSpPr txBox="1"/>
          <p:nvPr/>
        </p:nvSpPr>
        <p:spPr>
          <a:xfrm>
            <a:off x="322396" y="1094064"/>
            <a:ext cx="2558911" cy="578882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M$ 10.254.205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1F5B43-3A56-6741-1A0A-70714888BCE6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6D2503-92FB-FBC4-1416-911F8923B4D0}"/>
              </a:ext>
            </a:extLst>
          </p:cNvPr>
          <p:cNvSpPr/>
          <p:nvPr/>
        </p:nvSpPr>
        <p:spPr>
          <a:xfrm>
            <a:off x="9213847" y="939591"/>
            <a:ext cx="184731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s-CL">
              <a:solidFill>
                <a:srgbClr val="7CA800"/>
              </a:solidFill>
              <a:latin typeface="Bahnschrift Condensed"/>
              <a:cs typeface="Leelawadee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0885C2B-5E56-E1E8-7D65-D559E830FF91}"/>
              </a:ext>
            </a:extLst>
          </p:cNvPr>
          <p:cNvGrpSpPr/>
          <p:nvPr/>
        </p:nvGrpSpPr>
        <p:grpSpPr>
          <a:xfrm>
            <a:off x="774255" y="1957383"/>
            <a:ext cx="1919481" cy="903412"/>
            <a:chOff x="803943" y="2261688"/>
            <a:chExt cx="1919481" cy="903412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6962669-CB7C-20D9-3160-D539829E1814}"/>
                </a:ext>
              </a:extLst>
            </p:cNvPr>
            <p:cNvSpPr txBox="1"/>
            <p:nvPr/>
          </p:nvSpPr>
          <p:spPr>
            <a:xfrm>
              <a:off x="803943" y="2261688"/>
              <a:ext cx="1919481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CL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/>
                  <a:cs typeface="Leelawadee"/>
                </a:rPr>
                <a:t>INCREMENTO PRESUPUESTO </a:t>
              </a:r>
            </a:p>
            <a:p>
              <a:pPr algn="ctr"/>
              <a:r>
                <a:rPr lang="es-CL" sz="3600" b="1">
                  <a:solidFill>
                    <a:srgbClr val="7CA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/>
                  <a:cs typeface="Leelawadee"/>
                </a:rPr>
                <a:t>10%</a:t>
              </a:r>
              <a:endParaRPr lang="es-CL" sz="36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endParaRPr>
            </a:p>
          </p:txBody>
        </p:sp>
        <p:sp>
          <p:nvSpPr>
            <p:cNvPr id="19" name="Flecha: hacia arriba 18">
              <a:extLst>
                <a:ext uri="{FF2B5EF4-FFF2-40B4-BE49-F238E27FC236}">
                  <a16:creationId xmlns:a16="http://schemas.microsoft.com/office/drawing/2014/main" id="{42DB7BBD-85FB-0B94-D3AB-7284E2D1D34D}"/>
                </a:ext>
              </a:extLst>
            </p:cNvPr>
            <p:cNvSpPr/>
            <p:nvPr/>
          </p:nvSpPr>
          <p:spPr>
            <a:xfrm>
              <a:off x="943906" y="2816033"/>
              <a:ext cx="258772" cy="349067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0383F7C9-EAA4-A35A-6EE9-BEF4A3168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brightnessContrast bright="2000" contrast="-8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84616" y="851936"/>
            <a:ext cx="5112328" cy="2901246"/>
          </a:xfrm>
          <a:prstGeom prst="rect">
            <a:avLst/>
          </a:prstGeom>
          <a:ln>
            <a:noFill/>
          </a:ln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9FF7F9DC-AC73-33CB-0219-594FA77514F6}"/>
              </a:ext>
            </a:extLst>
          </p:cNvPr>
          <p:cNvSpPr/>
          <p:nvPr/>
        </p:nvSpPr>
        <p:spPr>
          <a:xfrm>
            <a:off x="3984115" y="1180759"/>
            <a:ext cx="4388022" cy="210066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FE73FB1-9504-7B7A-269B-33BE7104A5EA}"/>
              </a:ext>
            </a:extLst>
          </p:cNvPr>
          <p:cNvSpPr txBox="1"/>
          <p:nvPr/>
        </p:nvSpPr>
        <p:spPr>
          <a:xfrm>
            <a:off x="6465451" y="1438001"/>
            <a:ext cx="1783410" cy="184665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6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71%</a:t>
            </a:r>
            <a:endParaRPr lang="es-ES"/>
          </a:p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AVANCE EJECUCION PRESUPUESTO AL 3° TRIMESTRE 2025</a:t>
            </a:r>
            <a:endParaRPr lang="es-CL"/>
          </a:p>
          <a:p>
            <a:pPr algn="ctr"/>
            <a:endParaRPr lang="es-CL" sz="3600" b="1">
              <a:solidFill>
                <a:srgbClr val="7C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1AB4D6F-5D84-C23D-A013-716421E863E7}"/>
              </a:ext>
            </a:extLst>
          </p:cNvPr>
          <p:cNvSpPr txBox="1"/>
          <p:nvPr/>
        </p:nvSpPr>
        <p:spPr>
          <a:xfrm>
            <a:off x="4244016" y="2306743"/>
            <a:ext cx="2170291" cy="510778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M$ 7.253.613</a:t>
            </a:r>
            <a:endParaRPr lang="es-CL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C43D066-90B2-322A-F19B-90774D2FC7B2}"/>
              </a:ext>
            </a:extLst>
          </p:cNvPr>
          <p:cNvSpPr txBox="1"/>
          <p:nvPr/>
        </p:nvSpPr>
        <p:spPr>
          <a:xfrm>
            <a:off x="4217114" y="1435274"/>
            <a:ext cx="22003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 Devengado a Septiembre 2025</a:t>
            </a:r>
            <a:endParaRPr lang="es-CL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pic>
        <p:nvPicPr>
          <p:cNvPr id="45" name="Imagen 44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7190C10A-AF90-DE0B-AB7E-A0ABD5D72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647" y="3899467"/>
            <a:ext cx="1481447" cy="882486"/>
          </a:xfrm>
          <a:prstGeom prst="rect">
            <a:avLst/>
          </a:prstGeom>
        </p:spPr>
      </p:pic>
      <p:pic>
        <p:nvPicPr>
          <p:cNvPr id="46" name="Imagen 45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D5475695-054F-0F7B-A6D9-CB7F5F156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156" y="3897520"/>
            <a:ext cx="1464260" cy="880324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7743275B-CE19-0BCA-AC5E-F9FD35F97861}"/>
              </a:ext>
            </a:extLst>
          </p:cNvPr>
          <p:cNvSpPr txBox="1"/>
          <p:nvPr/>
        </p:nvSpPr>
        <p:spPr>
          <a:xfrm>
            <a:off x="5413307" y="3887279"/>
            <a:ext cx="5414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2000" b="1">
                <a:solidFill>
                  <a:srgbClr val="7CA800"/>
                </a:solidFill>
                <a:latin typeface="Bahnschrift Condensed"/>
              </a:rPr>
              <a:t>69%</a:t>
            </a:r>
            <a:endParaRPr lang="es-ES" sz="2000"/>
          </a:p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Año 2024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E17C5B5-E82B-E6ED-182F-7744BC53FC90}"/>
              </a:ext>
            </a:extLst>
          </p:cNvPr>
          <p:cNvSpPr txBox="1"/>
          <p:nvPr/>
        </p:nvSpPr>
        <p:spPr>
          <a:xfrm>
            <a:off x="7541392" y="3894800"/>
            <a:ext cx="6542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L" sz="2000" b="1">
                <a:solidFill>
                  <a:srgbClr val="7CA800"/>
                </a:solidFill>
                <a:latin typeface="Bahnschrift Condensed"/>
              </a:rPr>
              <a:t>60%</a:t>
            </a:r>
            <a:endParaRPr lang="es-ES" sz="2000">
              <a:latin typeface="Bahnschrift Condensed"/>
            </a:endParaRPr>
          </a:p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Año 2023</a:t>
            </a:r>
            <a:endParaRPr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D690AD8A-F838-8E3F-8FF1-1B8742C6CC4A}"/>
              </a:ext>
            </a:extLst>
          </p:cNvPr>
          <p:cNvCxnSpPr/>
          <p:nvPr/>
        </p:nvCxnSpPr>
        <p:spPr>
          <a:xfrm>
            <a:off x="6037445" y="3947438"/>
            <a:ext cx="7520" cy="714376"/>
          </a:xfrm>
          <a:prstGeom prst="straightConnector1">
            <a:avLst/>
          </a:prstGeom>
          <a:ln w="28575">
            <a:solidFill>
              <a:srgbClr val="D5D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1161BA5-9647-4A4E-8F2C-6A5D575663B9}"/>
              </a:ext>
            </a:extLst>
          </p:cNvPr>
          <p:cNvSpPr txBox="1"/>
          <p:nvPr/>
        </p:nvSpPr>
        <p:spPr>
          <a:xfrm>
            <a:off x="3984171" y="4865915"/>
            <a:ext cx="430257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 b="1" i="1">
                <a:solidFill>
                  <a:srgbClr val="7CA800"/>
                </a:solidFill>
              </a:rPr>
              <a:t>Comparación Ejecución Presupuestaria años anteriores al III Trimestre.</a:t>
            </a:r>
          </a:p>
        </p:txBody>
      </p:sp>
    </p:spTree>
    <p:extLst>
      <p:ext uri="{BB962C8B-B14F-4D97-AF65-F5344CB8AC3E}">
        <p14:creationId xmlns:p14="http://schemas.microsoft.com/office/powerpoint/2010/main" val="288332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093FA-9F45-2D20-D7B9-2F39F1D7A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54" descr="Imagen que contiene tabla, interior, computadora, computer&#10;&#10;El contenido generado por IA puede ser incorrecto.">
            <a:extLst>
              <a:ext uri="{FF2B5EF4-FFF2-40B4-BE49-F238E27FC236}">
                <a16:creationId xmlns:a16="http://schemas.microsoft.com/office/drawing/2014/main" id="{ACF0AEA1-F8BD-A32C-C5AB-38B18C1AA6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3030760" y="309871"/>
            <a:ext cx="3512342" cy="442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C596C60F-1ABE-2EC5-AABD-C147ADCC5D49}"/>
              </a:ext>
            </a:extLst>
          </p:cNvPr>
          <p:cNvSpPr txBox="1"/>
          <p:nvPr/>
        </p:nvSpPr>
        <p:spPr>
          <a:xfrm>
            <a:off x="244213" y="2200866"/>
            <a:ext cx="2478019" cy="578882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M$ 9.333.051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1F200AA-1B88-AA8F-B836-020EA991ED1B}"/>
              </a:ext>
            </a:extLst>
          </p:cNvPr>
          <p:cNvSpPr txBox="1"/>
          <p:nvPr/>
        </p:nvSpPr>
        <p:spPr>
          <a:xfrm>
            <a:off x="46387" y="1795987"/>
            <a:ext cx="267243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Ley 2025</a:t>
            </a:r>
            <a:endParaRPr lang="es-CL" sz="20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CB344C09-5AAF-CD20-0595-150A63040DA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GASTOS DE FUNCIONAMIENTO</a:t>
            </a:r>
            <a:endParaRPr lang="es-MX" sz="18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1E7139-EE44-726B-E6B8-56C82E34BA3F}"/>
              </a:ext>
            </a:extLst>
          </p:cNvPr>
          <p:cNvSpPr txBox="1"/>
          <p:nvPr/>
        </p:nvSpPr>
        <p:spPr>
          <a:xfrm>
            <a:off x="6238186" y="1872472"/>
            <a:ext cx="27871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Presupuesto Vigente 2025</a:t>
            </a: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E7957E-09FA-A9D1-C05C-E0E415F9BFD7}"/>
              </a:ext>
            </a:extLst>
          </p:cNvPr>
          <p:cNvSpPr txBox="1"/>
          <p:nvPr/>
        </p:nvSpPr>
        <p:spPr>
          <a:xfrm>
            <a:off x="6353264" y="2232921"/>
            <a:ext cx="2558911" cy="578882"/>
          </a:xfrm>
          <a:prstGeom prst="round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M$ 10.254.205</a:t>
            </a: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07C549-7699-4525-01AB-CCCC12EE6E4D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28CF90F-A9FA-17F3-7AF7-CD7C3C143B1E}"/>
              </a:ext>
            </a:extLst>
          </p:cNvPr>
          <p:cNvSpPr/>
          <p:nvPr/>
        </p:nvSpPr>
        <p:spPr>
          <a:xfrm>
            <a:off x="9281525" y="1285499"/>
            <a:ext cx="184731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s-CL">
              <a:solidFill>
                <a:srgbClr val="7CA800"/>
              </a:solidFill>
              <a:latin typeface="Bahnschrift Condensed"/>
              <a:cs typeface="Leelawadee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A4E63F-A66D-ABB6-28EF-DE27DDF59F35}"/>
              </a:ext>
            </a:extLst>
          </p:cNvPr>
          <p:cNvSpPr/>
          <p:nvPr/>
        </p:nvSpPr>
        <p:spPr>
          <a:xfrm>
            <a:off x="777679" y="3593713"/>
            <a:ext cx="1194074" cy="522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SIC Deuda Flotante </a:t>
            </a:r>
          </a:p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(</a:t>
            </a:r>
            <a:r>
              <a:rPr lang="es-ES" sz="1000" b="1" err="1">
                <a:solidFill>
                  <a:schemeClr val="tx1"/>
                </a:solidFill>
                <a:cs typeface="Arial"/>
              </a:rPr>
              <a:t>R°</a:t>
            </a:r>
            <a:r>
              <a:rPr lang="es-ES" sz="1000" b="1">
                <a:solidFill>
                  <a:schemeClr val="tx1"/>
                </a:solidFill>
                <a:cs typeface="Arial"/>
              </a:rPr>
              <a:t> 03 TT)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B19AEB0-6196-98F1-34A3-C3372A16242B}"/>
              </a:ext>
            </a:extLst>
          </p:cNvPr>
          <p:cNvSpPr/>
          <p:nvPr/>
        </p:nvSpPr>
        <p:spPr>
          <a:xfrm>
            <a:off x="2037577" y="3618250"/>
            <a:ext cx="1194074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Ingresos Corrientes</a:t>
            </a:r>
          </a:p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(</a:t>
            </a:r>
            <a:r>
              <a:rPr lang="es-ES" sz="1000" b="1" err="1">
                <a:solidFill>
                  <a:schemeClr val="tx1"/>
                </a:solidFill>
                <a:cs typeface="Arial"/>
              </a:rPr>
              <a:t>R°</a:t>
            </a:r>
            <a:r>
              <a:rPr lang="es-ES" sz="1000" b="1">
                <a:solidFill>
                  <a:schemeClr val="tx1"/>
                </a:solidFill>
                <a:cs typeface="Arial"/>
              </a:rPr>
              <a:t> 04 TT)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AADF3BF-950C-488F-EF9B-20F6F2391DF1}"/>
              </a:ext>
            </a:extLst>
          </p:cNvPr>
          <p:cNvSpPr/>
          <p:nvPr/>
        </p:nvSpPr>
        <p:spPr>
          <a:xfrm>
            <a:off x="3333348" y="3609578"/>
            <a:ext cx="1194074" cy="522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Saldo Inicial caja </a:t>
            </a:r>
            <a:endParaRPr lang="es-ES" b="1">
              <a:solidFill>
                <a:schemeClr val="tx1"/>
              </a:solidFill>
            </a:endParaRPr>
          </a:p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(</a:t>
            </a:r>
            <a:r>
              <a:rPr lang="es-ES" sz="1000" b="1" err="1">
                <a:solidFill>
                  <a:schemeClr val="tx1"/>
                </a:solidFill>
                <a:cs typeface="Arial"/>
              </a:rPr>
              <a:t>R°</a:t>
            </a:r>
            <a:r>
              <a:rPr lang="es-ES" sz="1000" b="1">
                <a:solidFill>
                  <a:schemeClr val="tx1"/>
                </a:solidFill>
                <a:cs typeface="Arial"/>
              </a:rPr>
              <a:t> 25 TT) 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7F0B24-1972-A355-2DFC-D64C02A622A5}"/>
              </a:ext>
            </a:extLst>
          </p:cNvPr>
          <p:cNvSpPr txBox="1"/>
          <p:nvPr/>
        </p:nvSpPr>
        <p:spPr>
          <a:xfrm>
            <a:off x="3756074" y="1868318"/>
            <a:ext cx="1919481" cy="8617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INCREMENTO PRESUPUESTO </a:t>
            </a:r>
          </a:p>
          <a:p>
            <a:pPr algn="ctr"/>
            <a:r>
              <a:rPr lang="es-CL" sz="36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10%</a:t>
            </a:r>
            <a:endParaRPr lang="es-CL" sz="36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9" name="Flecha: hacia arriba 18">
            <a:extLst>
              <a:ext uri="{FF2B5EF4-FFF2-40B4-BE49-F238E27FC236}">
                <a16:creationId xmlns:a16="http://schemas.microsoft.com/office/drawing/2014/main" id="{F225C1C1-D691-4F81-ECA1-43448E11F013}"/>
              </a:ext>
            </a:extLst>
          </p:cNvPr>
          <p:cNvSpPr/>
          <p:nvPr/>
        </p:nvSpPr>
        <p:spPr>
          <a:xfrm>
            <a:off x="3755017" y="2222267"/>
            <a:ext cx="258772" cy="34906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3">
            <a:extLst>
              <a:ext uri="{FF2B5EF4-FFF2-40B4-BE49-F238E27FC236}">
                <a16:creationId xmlns:a16="http://schemas.microsoft.com/office/drawing/2014/main" id="{DEB1E67D-B520-AAD8-91C6-026814744990}"/>
              </a:ext>
            </a:extLst>
          </p:cNvPr>
          <p:cNvSpPr/>
          <p:nvPr/>
        </p:nvSpPr>
        <p:spPr>
          <a:xfrm>
            <a:off x="794913" y="4208832"/>
            <a:ext cx="1210838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rgbClr val="002060"/>
                </a:solidFill>
                <a:cs typeface="Arial"/>
              </a:rPr>
              <a:t>M$242.527</a:t>
            </a:r>
            <a:endParaRPr lang="es-ES" b="1">
              <a:solidFill>
                <a:srgbClr val="002060"/>
              </a:solidFill>
            </a:endParaRPr>
          </a:p>
        </p:txBody>
      </p:sp>
      <p:sp>
        <p:nvSpPr>
          <p:cNvPr id="21" name="Rectángulo 8">
            <a:extLst>
              <a:ext uri="{FF2B5EF4-FFF2-40B4-BE49-F238E27FC236}">
                <a16:creationId xmlns:a16="http://schemas.microsoft.com/office/drawing/2014/main" id="{BCDE3301-D0AE-9A09-D501-0679750C288F}"/>
              </a:ext>
            </a:extLst>
          </p:cNvPr>
          <p:cNvSpPr/>
          <p:nvPr/>
        </p:nvSpPr>
        <p:spPr>
          <a:xfrm>
            <a:off x="2054423" y="4208157"/>
            <a:ext cx="1210838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rgbClr val="002060"/>
                </a:solidFill>
                <a:cs typeface="Arial"/>
              </a:rPr>
              <a:t>M$30</a:t>
            </a:r>
            <a:endParaRPr lang="es-ES" b="1">
              <a:solidFill>
                <a:srgbClr val="002060"/>
              </a:solidFill>
            </a:endParaRPr>
          </a:p>
        </p:txBody>
      </p:sp>
      <p:sp>
        <p:nvSpPr>
          <p:cNvPr id="22" name="Rectángulo 13">
            <a:extLst>
              <a:ext uri="{FF2B5EF4-FFF2-40B4-BE49-F238E27FC236}">
                <a16:creationId xmlns:a16="http://schemas.microsoft.com/office/drawing/2014/main" id="{75D70FF1-8E2C-FAE3-CEB0-1185975E0416}"/>
              </a:ext>
            </a:extLst>
          </p:cNvPr>
          <p:cNvSpPr/>
          <p:nvPr/>
        </p:nvSpPr>
        <p:spPr>
          <a:xfrm>
            <a:off x="3325083" y="4210277"/>
            <a:ext cx="1210838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rgbClr val="002060"/>
                </a:solidFill>
                <a:cs typeface="Arial"/>
              </a:rPr>
              <a:t>M$565.740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1CF3527-0567-FB88-E7EB-B986D3231F53}"/>
              </a:ext>
            </a:extLst>
          </p:cNvPr>
          <p:cNvSpPr txBox="1"/>
          <p:nvPr/>
        </p:nvSpPr>
        <p:spPr>
          <a:xfrm>
            <a:off x="886570" y="770514"/>
            <a:ext cx="731128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Modificaciones al Presupuesto Programa Funcionamiento (M$)</a:t>
            </a:r>
            <a:endParaRPr lang="es-CL" sz="2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E832352B-83C9-B344-9EF7-1689F108AF45}"/>
              </a:ext>
            </a:extLst>
          </p:cNvPr>
          <p:cNvCxnSpPr/>
          <p:nvPr/>
        </p:nvCxnSpPr>
        <p:spPr>
          <a:xfrm>
            <a:off x="890649" y="2998519"/>
            <a:ext cx="7236525" cy="371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ángulo 11">
            <a:extLst>
              <a:ext uri="{FF2B5EF4-FFF2-40B4-BE49-F238E27FC236}">
                <a16:creationId xmlns:a16="http://schemas.microsoft.com/office/drawing/2014/main" id="{3B5DEB7C-2279-51A4-C4C0-D2164CBB8761}"/>
              </a:ext>
            </a:extLst>
          </p:cNvPr>
          <p:cNvSpPr/>
          <p:nvPr/>
        </p:nvSpPr>
        <p:spPr>
          <a:xfrm>
            <a:off x="4643345" y="3631857"/>
            <a:ext cx="1194074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000" b="1" err="1">
                <a:solidFill>
                  <a:schemeClr val="tx1"/>
                </a:solidFill>
                <a:cs typeface="Arial"/>
              </a:rPr>
              <a:t>Subt</a:t>
            </a:r>
            <a:r>
              <a:rPr lang="es-ES" sz="1000" b="1">
                <a:solidFill>
                  <a:schemeClr val="tx1"/>
                </a:solidFill>
                <a:cs typeface="Arial"/>
              </a:rPr>
              <a:t> 22 / Rezago</a:t>
            </a:r>
          </a:p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(R°42 TT)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" name="Rectángulo 23">
            <a:extLst>
              <a:ext uri="{FF2B5EF4-FFF2-40B4-BE49-F238E27FC236}">
                <a16:creationId xmlns:a16="http://schemas.microsoft.com/office/drawing/2014/main" id="{7C1B4D78-207D-F627-BDF7-C8DA22DCC3B7}"/>
              </a:ext>
            </a:extLst>
          </p:cNvPr>
          <p:cNvSpPr/>
          <p:nvPr/>
        </p:nvSpPr>
        <p:spPr>
          <a:xfrm>
            <a:off x="5939116" y="3623186"/>
            <a:ext cx="1194074" cy="522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SIC / Subt 21 </a:t>
            </a:r>
            <a:endParaRPr lang="es-ES" b="1">
              <a:solidFill>
                <a:schemeClr val="tx1"/>
              </a:solidFill>
            </a:endParaRPr>
          </a:p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(</a:t>
            </a:r>
            <a:r>
              <a:rPr lang="es-ES" sz="1000" b="1" err="1">
                <a:solidFill>
                  <a:schemeClr val="tx1"/>
                </a:solidFill>
                <a:cs typeface="Arial"/>
              </a:rPr>
              <a:t>R°</a:t>
            </a:r>
            <a:r>
              <a:rPr lang="es-ES" sz="1000" b="1">
                <a:solidFill>
                  <a:schemeClr val="tx1"/>
                </a:solidFill>
                <a:cs typeface="Arial"/>
              </a:rPr>
              <a:t> 35 TT) 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E1B385AA-53E9-3024-CAB8-0DF585D01C3D}"/>
              </a:ext>
            </a:extLst>
          </p:cNvPr>
          <p:cNvSpPr/>
          <p:nvPr/>
        </p:nvSpPr>
        <p:spPr>
          <a:xfrm>
            <a:off x="4660191" y="4221764"/>
            <a:ext cx="1210838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rgbClr val="002060"/>
                </a:solidFill>
                <a:cs typeface="Arial"/>
              </a:rPr>
              <a:t>M$63.215</a:t>
            </a:r>
            <a:endParaRPr lang="es-ES" b="1">
              <a:solidFill>
                <a:srgbClr val="00206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C37FB7C-23F8-BE05-2227-D4B23ECAA417}"/>
              </a:ext>
            </a:extLst>
          </p:cNvPr>
          <p:cNvSpPr/>
          <p:nvPr/>
        </p:nvSpPr>
        <p:spPr>
          <a:xfrm>
            <a:off x="5930850" y="4223884"/>
            <a:ext cx="1210838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rgbClr val="002060"/>
                </a:solidFill>
                <a:cs typeface="Arial"/>
              </a:rPr>
              <a:t>M$40.500</a:t>
            </a:r>
          </a:p>
        </p:txBody>
      </p:sp>
      <p:sp>
        <p:nvSpPr>
          <p:cNvPr id="15" name="Rectángulo 23">
            <a:extLst>
              <a:ext uri="{FF2B5EF4-FFF2-40B4-BE49-F238E27FC236}">
                <a16:creationId xmlns:a16="http://schemas.microsoft.com/office/drawing/2014/main" id="{AE8515DA-1DD7-CDEA-F82F-7DCA8D4D8E70}"/>
              </a:ext>
            </a:extLst>
          </p:cNvPr>
          <p:cNvSpPr/>
          <p:nvPr/>
        </p:nvSpPr>
        <p:spPr>
          <a:xfrm>
            <a:off x="7197776" y="3609579"/>
            <a:ext cx="1194074" cy="522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SIC / </a:t>
            </a:r>
            <a:r>
              <a:rPr lang="es-ES" sz="1000" b="1" err="1">
                <a:solidFill>
                  <a:schemeClr val="tx1"/>
                </a:solidFill>
                <a:cs typeface="Arial"/>
              </a:rPr>
              <a:t>Subt</a:t>
            </a:r>
            <a:r>
              <a:rPr lang="es-ES" sz="1000" b="1">
                <a:solidFill>
                  <a:schemeClr val="tx1"/>
                </a:solidFill>
                <a:cs typeface="Arial"/>
              </a:rPr>
              <a:t> 26 </a:t>
            </a:r>
            <a:endParaRPr lang="es-ES" b="1">
              <a:solidFill>
                <a:schemeClr val="tx1"/>
              </a:solidFill>
            </a:endParaRPr>
          </a:p>
          <a:p>
            <a:pPr algn="ctr"/>
            <a:r>
              <a:rPr lang="es-ES" sz="1000" b="1">
                <a:solidFill>
                  <a:schemeClr val="tx1"/>
                </a:solidFill>
                <a:cs typeface="Arial"/>
              </a:rPr>
              <a:t>(</a:t>
            </a:r>
            <a:r>
              <a:rPr lang="es-ES" sz="1000" b="1" err="1">
                <a:solidFill>
                  <a:schemeClr val="tx1"/>
                </a:solidFill>
                <a:cs typeface="Arial"/>
              </a:rPr>
              <a:t>R°</a:t>
            </a:r>
            <a:r>
              <a:rPr lang="es-ES" sz="1000" b="1">
                <a:solidFill>
                  <a:schemeClr val="tx1"/>
                </a:solidFill>
                <a:cs typeface="Arial"/>
              </a:rPr>
              <a:t> 46 TT) 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8" name="Rectángulo 13">
            <a:extLst>
              <a:ext uri="{FF2B5EF4-FFF2-40B4-BE49-F238E27FC236}">
                <a16:creationId xmlns:a16="http://schemas.microsoft.com/office/drawing/2014/main" id="{9489523D-9361-C992-5D5D-402BF03B6259}"/>
              </a:ext>
            </a:extLst>
          </p:cNvPr>
          <p:cNvSpPr/>
          <p:nvPr/>
        </p:nvSpPr>
        <p:spPr>
          <a:xfrm>
            <a:off x="7189510" y="4210277"/>
            <a:ext cx="1210838" cy="507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rgbClr val="002060"/>
                </a:solidFill>
                <a:cs typeface="Arial"/>
              </a:rPr>
              <a:t>M$9.142</a:t>
            </a:r>
          </a:p>
        </p:txBody>
      </p:sp>
    </p:spTree>
    <p:extLst>
      <p:ext uri="{BB962C8B-B14F-4D97-AF65-F5344CB8AC3E}">
        <p14:creationId xmlns:p14="http://schemas.microsoft.com/office/powerpoint/2010/main" val="4266205931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5DC1C-AD7A-8F6C-014A-6D1DD4716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taza, pequeño, tabla&#10;&#10;El contenido generado por inteligencia artificial puede ser incorrecto.">
            <a:extLst>
              <a:ext uri="{FF2B5EF4-FFF2-40B4-BE49-F238E27FC236}">
                <a16:creationId xmlns:a16="http://schemas.microsoft.com/office/drawing/2014/main" id="{4C5F6E9F-1EFC-9BCB-871B-C94F23D1C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63" y="540774"/>
            <a:ext cx="8007625" cy="4290073"/>
          </a:xfrm>
          <a:prstGeom prst="rect">
            <a:avLst/>
          </a:prstGeom>
        </p:spPr>
      </p:pic>
      <p:sp>
        <p:nvSpPr>
          <p:cNvPr id="7" name="Google Shape;517;p28">
            <a:extLst>
              <a:ext uri="{FF2B5EF4-FFF2-40B4-BE49-F238E27FC236}">
                <a16:creationId xmlns:a16="http://schemas.microsoft.com/office/drawing/2014/main" id="{FE72A79B-70AA-CC4A-8F07-C56F8D2642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GASTOS DE FUNCIONAMIENTO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115BA7-B076-4351-74EC-54102043AE9D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101CE1C-0277-A87E-9E8B-11B2E5FAB75B}"/>
              </a:ext>
            </a:extLst>
          </p:cNvPr>
          <p:cNvSpPr/>
          <p:nvPr/>
        </p:nvSpPr>
        <p:spPr>
          <a:xfrm>
            <a:off x="9281525" y="1285499"/>
            <a:ext cx="184731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s-CL">
              <a:solidFill>
                <a:srgbClr val="7CA800"/>
              </a:solidFill>
              <a:latin typeface="Bahnschrift Condensed"/>
              <a:cs typeface="Leelawade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E4987C-D77A-0B18-34DD-250B4310D7A2}"/>
              </a:ext>
            </a:extLst>
          </p:cNvPr>
          <p:cNvSpPr txBox="1"/>
          <p:nvPr/>
        </p:nvSpPr>
        <p:spPr>
          <a:xfrm>
            <a:off x="1866493" y="370221"/>
            <a:ext cx="5005086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Informe Ejecución Acumulado </a:t>
            </a:r>
            <a:endParaRPr lang="es-CL" sz="2000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algn="ctr"/>
            <a:r>
              <a:rPr lang="es-CL" sz="20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 Tercer Trimestre</a:t>
            </a:r>
            <a:endParaRPr lang="es-CL" sz="2000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pic>
        <p:nvPicPr>
          <p:cNvPr id="4" name="Imagen 3" descr="Tabla&#10;&#10;El contenido generado por IA puede ser incorrecto.">
            <a:extLst>
              <a:ext uri="{FF2B5EF4-FFF2-40B4-BE49-F238E27FC236}">
                <a16:creationId xmlns:a16="http://schemas.microsoft.com/office/drawing/2014/main" id="{1F4BEB4A-2E0D-12F6-BBEE-B5AD39792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" y="1380445"/>
            <a:ext cx="7168243" cy="29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4371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AA8E8-42DF-8531-A967-6E56FFFDF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77B8803-2754-5694-86F7-EA5694A2F80C}"/>
              </a:ext>
            </a:extLst>
          </p:cNvPr>
          <p:cNvSpPr/>
          <p:nvPr/>
        </p:nvSpPr>
        <p:spPr>
          <a:xfrm>
            <a:off x="4336981" y="1167225"/>
            <a:ext cx="4653249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8C5F1C22-88B5-6BC6-4E65-FF5E298579D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GASTOS DE FUNCIONAMIENTO</a:t>
            </a:r>
            <a:endParaRPr lang="es-MX" sz="18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E57E068-B5E5-4114-A7EC-0909D71D8EC3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F37AE0F-0D31-FE97-0D57-F6E34B42B3C1}"/>
              </a:ext>
            </a:extLst>
          </p:cNvPr>
          <p:cNvSpPr/>
          <p:nvPr/>
        </p:nvSpPr>
        <p:spPr>
          <a:xfrm>
            <a:off x="153037" y="1167225"/>
            <a:ext cx="4109971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0AA7A2-0FC7-2076-4DC6-1BC4FF30369E}"/>
              </a:ext>
            </a:extLst>
          </p:cNvPr>
          <p:cNvSpPr txBox="1"/>
          <p:nvPr/>
        </p:nvSpPr>
        <p:spPr>
          <a:xfrm>
            <a:off x="2187" y="380288"/>
            <a:ext cx="38666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21 </a:t>
            </a:r>
            <a:endParaRPr lang="es-ES"/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GASTOS EN PERSONAL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6DE684-4BBE-0BBC-F109-E048CF8D43A2}"/>
              </a:ext>
            </a:extLst>
          </p:cNvPr>
          <p:cNvSpPr txBox="1"/>
          <p:nvPr/>
        </p:nvSpPr>
        <p:spPr>
          <a:xfrm>
            <a:off x="709706" y="1511977"/>
            <a:ext cx="122510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2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73%</a:t>
            </a:r>
            <a:endParaRPr lang="es-CL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116A167-3EA2-C599-7778-18A67DCF50EA}"/>
              </a:ext>
            </a:extLst>
          </p:cNvPr>
          <p:cNvSpPr/>
          <p:nvPr/>
        </p:nvSpPr>
        <p:spPr>
          <a:xfrm>
            <a:off x="3489538" y="3006970"/>
            <a:ext cx="5495974" cy="2027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  <a:endParaRPr lang="es-ES">
              <a:cs typeface="Arial"/>
            </a:endParaRP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782A99-5758-0022-ED31-773D035D1616}"/>
              </a:ext>
            </a:extLst>
          </p:cNvPr>
          <p:cNvSpPr txBox="1"/>
          <p:nvPr/>
        </p:nvSpPr>
        <p:spPr>
          <a:xfrm>
            <a:off x="3770564" y="3063027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Comentarios: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2DA376-AEA5-4543-220D-9FC1AECBB094}"/>
              </a:ext>
            </a:extLst>
          </p:cNvPr>
          <p:cNvSpPr/>
          <p:nvPr/>
        </p:nvSpPr>
        <p:spPr>
          <a:xfrm>
            <a:off x="5920685" y="404659"/>
            <a:ext cx="1387786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Gasto Devengado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M$5.255.482</a:t>
            </a:r>
            <a:endParaRPr lang="es-ES"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3A6CA26-3555-038F-2951-02778407C991}"/>
              </a:ext>
            </a:extLst>
          </p:cNvPr>
          <p:cNvSpPr txBox="1"/>
          <p:nvPr/>
        </p:nvSpPr>
        <p:spPr>
          <a:xfrm>
            <a:off x="3529693" y="3369127"/>
            <a:ext cx="530134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/>
              <a:buChar char="§"/>
            </a:pPr>
            <a:r>
              <a:rPr lang="es-ES" sz="1100">
                <a:latin typeface="Arial Nova"/>
              </a:rPr>
              <a:t>Representa el 70% del presupuesto del programa de funcionamiento.</a:t>
            </a:r>
            <a:endParaRPr lang="en-US"/>
          </a:p>
          <a:p>
            <a:pPr marL="285750" indent="-285750" algn="just">
              <a:buFont typeface="Wingdings"/>
              <a:buChar char="§"/>
            </a:pPr>
            <a:r>
              <a:rPr lang="es-ES" sz="1100">
                <a:latin typeface="Arial Nova"/>
              </a:rPr>
              <a:t>La dotación máxima de personal de acuerdo a Glosa 03, Ley de Presupuesto año 2025 es de 180.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100">
                <a:latin typeface="Arial Nova"/>
              </a:rPr>
              <a:t>El 72% del gasto corresponde a las remuneraciones del personal a contrata (146 personas), mientras que el 24% corresponde al personal de planta (30 personas) y el 3.6% corresponde a otros gastos, los que contemplan remuneraciones por código del trabajo (1), honorarios (10 personas) y alumnos en práctica.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41E4106-EA80-2C3E-0E2B-7262C3F7346B}"/>
              </a:ext>
            </a:extLst>
          </p:cNvPr>
          <p:cNvGrpSpPr/>
          <p:nvPr/>
        </p:nvGrpSpPr>
        <p:grpSpPr>
          <a:xfrm>
            <a:off x="2762112" y="411095"/>
            <a:ext cx="1529300" cy="623493"/>
            <a:chOff x="5056276" y="451916"/>
            <a:chExt cx="1602778" cy="631657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F4515F9-AD4D-D3CE-74A4-B7367D81C093}"/>
                </a:ext>
              </a:extLst>
            </p:cNvPr>
            <p:cNvSpPr/>
            <p:nvPr/>
          </p:nvSpPr>
          <p:spPr>
            <a:xfrm>
              <a:off x="5056276" y="451916"/>
              <a:ext cx="1602778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Inicial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M$7.118.269</a:t>
              </a:r>
            </a:p>
          </p:txBody>
        </p: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581B7665-F40F-79DA-2F2B-B22FAEB7D4ED}"/>
                </a:ext>
              </a:extLst>
            </p:cNvPr>
            <p:cNvCxnSpPr/>
            <p:nvPr/>
          </p:nvCxnSpPr>
          <p:spPr>
            <a:xfrm>
              <a:off x="5150303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648E673-C64F-3CDE-DE0A-E62315A0545F}"/>
              </a:ext>
            </a:extLst>
          </p:cNvPr>
          <p:cNvGrpSpPr/>
          <p:nvPr/>
        </p:nvGrpSpPr>
        <p:grpSpPr>
          <a:xfrm>
            <a:off x="4347103" y="402930"/>
            <a:ext cx="1529300" cy="623493"/>
            <a:chOff x="6391086" y="451915"/>
            <a:chExt cx="1112921" cy="631657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B23BB00-70E1-3B1E-9F9C-CAE70A2F888B}"/>
                </a:ext>
              </a:extLst>
            </p:cNvPr>
            <p:cNvSpPr/>
            <p:nvPr/>
          </p:nvSpPr>
          <p:spPr>
            <a:xfrm>
              <a:off x="6391086" y="451915"/>
              <a:ext cx="1112921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Vigente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M$7.158.769</a:t>
              </a:r>
              <a:endParaRPr lang="es-ES">
                <a:cs typeface="Arial"/>
              </a:endParaRPr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EA904A4E-ABF3-428D-6822-8B929E03A294}"/>
                </a:ext>
              </a:extLst>
            </p:cNvPr>
            <p:cNvCxnSpPr>
              <a:cxnSpLocks/>
            </p:cNvCxnSpPr>
            <p:nvPr/>
          </p:nvCxnSpPr>
          <p:spPr>
            <a:xfrm>
              <a:off x="6457267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27F2231E-E309-E180-4ACB-BEA451DAE525}"/>
              </a:ext>
            </a:extLst>
          </p:cNvPr>
          <p:cNvCxnSpPr>
            <a:cxnSpLocks/>
          </p:cNvCxnSpPr>
          <p:nvPr/>
        </p:nvCxnSpPr>
        <p:spPr>
          <a:xfrm>
            <a:off x="5965370" y="481692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3044082-21C2-4729-8DF7-555D602FD2F0}"/>
              </a:ext>
            </a:extLst>
          </p:cNvPr>
          <p:cNvSpPr txBox="1"/>
          <p:nvPr/>
        </p:nvSpPr>
        <p:spPr>
          <a:xfrm>
            <a:off x="4548700" y="1165702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 año 2025 ($ pesos)</a:t>
            </a:r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86794C8-EB02-7862-251C-DBDB317661FE}"/>
              </a:ext>
            </a:extLst>
          </p:cNvPr>
          <p:cNvSpPr txBox="1"/>
          <p:nvPr/>
        </p:nvSpPr>
        <p:spPr>
          <a:xfrm>
            <a:off x="278778" y="1288166"/>
            <a:ext cx="22864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Presupuestaria 3°T:</a:t>
            </a:r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6050740-7B8F-5FBF-0F96-B8718130CE48}"/>
              </a:ext>
            </a:extLst>
          </p:cNvPr>
          <p:cNvSpPr/>
          <p:nvPr/>
        </p:nvSpPr>
        <p:spPr>
          <a:xfrm>
            <a:off x="840460" y="3016485"/>
            <a:ext cx="1745000" cy="9818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B3596E3-E064-1E24-E70C-5783AFF34961}"/>
              </a:ext>
            </a:extLst>
          </p:cNvPr>
          <p:cNvSpPr/>
          <p:nvPr/>
        </p:nvSpPr>
        <p:spPr>
          <a:xfrm>
            <a:off x="7382093" y="412823"/>
            <a:ext cx="1534742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Disponible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M$1.903.287</a:t>
            </a:r>
            <a:endParaRPr lang="es-ES">
              <a:cs typeface="Arial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52BDC36-A5DF-2EAB-C372-9631FCC231A6}"/>
              </a:ext>
            </a:extLst>
          </p:cNvPr>
          <p:cNvCxnSpPr>
            <a:cxnSpLocks/>
          </p:cNvCxnSpPr>
          <p:nvPr/>
        </p:nvCxnSpPr>
        <p:spPr>
          <a:xfrm>
            <a:off x="7451270" y="48985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Imagen 24" descr="Gráfico, Diagrama&#10;&#10;El contenido generado por IA puede ser incorrecto.">
            <a:extLst>
              <a:ext uri="{FF2B5EF4-FFF2-40B4-BE49-F238E27FC236}">
                <a16:creationId xmlns:a16="http://schemas.microsoft.com/office/drawing/2014/main" id="{906A10B7-87FF-33C3-634D-FB8EC0B0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24" r="-513" b="595"/>
          <a:stretch>
            <a:fillRect/>
          </a:stretch>
        </p:blipFill>
        <p:spPr>
          <a:xfrm>
            <a:off x="2205037" y="1589993"/>
            <a:ext cx="1851968" cy="1067895"/>
          </a:xfrm>
          <a:prstGeom prst="rect">
            <a:avLst/>
          </a:prstGeom>
        </p:spPr>
      </p:pic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EC23B86-BBDF-E697-0B7D-04048BF5764E}"/>
              </a:ext>
            </a:extLst>
          </p:cNvPr>
          <p:cNvSpPr/>
          <p:nvPr/>
        </p:nvSpPr>
        <p:spPr>
          <a:xfrm>
            <a:off x="156866" y="3004190"/>
            <a:ext cx="3232664" cy="20350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AF7D796-09F9-814F-F515-691857377DC1}"/>
              </a:ext>
            </a:extLst>
          </p:cNvPr>
          <p:cNvSpPr txBox="1"/>
          <p:nvPr/>
        </p:nvSpPr>
        <p:spPr>
          <a:xfrm>
            <a:off x="278778" y="3002666"/>
            <a:ext cx="22864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por Ítems</a:t>
            </a:r>
            <a:endParaRPr lang="es-ES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93B7F42-6796-39DC-DD31-C555B65713AD}"/>
              </a:ext>
            </a:extLst>
          </p:cNvPr>
          <p:cNvGrpSpPr/>
          <p:nvPr/>
        </p:nvGrpSpPr>
        <p:grpSpPr>
          <a:xfrm>
            <a:off x="578153" y="2172104"/>
            <a:ext cx="1518557" cy="722463"/>
            <a:chOff x="578153" y="2172104"/>
            <a:chExt cx="1518557" cy="722463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FFEEFA22-79F4-42F5-785A-954EC487F019}"/>
                </a:ext>
              </a:extLst>
            </p:cNvPr>
            <p:cNvSpPr/>
            <p:nvPr/>
          </p:nvSpPr>
          <p:spPr>
            <a:xfrm>
              <a:off x="578153" y="2172104"/>
              <a:ext cx="1518557" cy="63681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22F9C8D4-DABE-F564-0548-B98D09960448}"/>
                </a:ext>
              </a:extLst>
            </p:cNvPr>
            <p:cNvSpPr txBox="1"/>
            <p:nvPr/>
          </p:nvSpPr>
          <p:spPr>
            <a:xfrm>
              <a:off x="651084" y="2248236"/>
              <a:ext cx="13720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CL" sz="110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/>
                  <a:cs typeface="Leelawadee"/>
                </a:rPr>
                <a:t>Ejecución Año 2024:</a:t>
              </a:r>
            </a:p>
            <a:p>
              <a:pPr algn="ctr"/>
              <a:r>
                <a:rPr lang="es-CL" sz="2400" b="1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/>
                  <a:cs typeface="Leelawadee"/>
                </a:rPr>
                <a:t>72%</a:t>
              </a:r>
              <a:endParaRPr lang="es-CL" sz="24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endParaRPr>
            </a:p>
          </p:txBody>
        </p:sp>
      </p:grpSp>
      <p:pic>
        <p:nvPicPr>
          <p:cNvPr id="3" name="Imagen 2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B1CCFDB9-0940-C053-AF56-79060EB9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" y="3301773"/>
            <a:ext cx="2680608" cy="1715861"/>
          </a:xfrm>
          <a:prstGeom prst="rect">
            <a:avLst/>
          </a:prstGeom>
        </p:spPr>
      </p:pic>
      <p:pic>
        <p:nvPicPr>
          <p:cNvPr id="22" name="Imagen 21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185F9275-D6AD-53CB-F428-0DAA2782D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21" y="1552942"/>
            <a:ext cx="4498523" cy="9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4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9B8230-5040-9672-F2E4-AC61C0B3E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144D6B1-AC88-31AE-AE35-C5FEE797732B}"/>
              </a:ext>
            </a:extLst>
          </p:cNvPr>
          <p:cNvSpPr/>
          <p:nvPr/>
        </p:nvSpPr>
        <p:spPr>
          <a:xfrm>
            <a:off x="4336981" y="1167225"/>
            <a:ext cx="4653249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566E5E00-141A-0641-6C9A-79085BB1BC0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GASTOS DE FUNCIONAMIENTO</a:t>
            </a:r>
            <a:endParaRPr lang="es-MX" sz="18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4B0C47-3779-131E-FB7B-AA84B2936916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7104385-ADCF-A73F-7A50-A34E5FC8909A}"/>
              </a:ext>
            </a:extLst>
          </p:cNvPr>
          <p:cNvSpPr/>
          <p:nvPr/>
        </p:nvSpPr>
        <p:spPr>
          <a:xfrm>
            <a:off x="153037" y="1167225"/>
            <a:ext cx="4109971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CA378-1A81-1119-F139-DA62A848C659}"/>
              </a:ext>
            </a:extLst>
          </p:cNvPr>
          <p:cNvSpPr txBox="1"/>
          <p:nvPr/>
        </p:nvSpPr>
        <p:spPr>
          <a:xfrm>
            <a:off x="2187" y="380288"/>
            <a:ext cx="38666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22 </a:t>
            </a:r>
            <a:endParaRPr lang="es-ES"/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BIENES Y SERVICIOS</a:t>
            </a:r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203913-D5B0-B31D-7117-64AB9DD69077}"/>
              </a:ext>
            </a:extLst>
          </p:cNvPr>
          <p:cNvSpPr txBox="1"/>
          <p:nvPr/>
        </p:nvSpPr>
        <p:spPr>
          <a:xfrm>
            <a:off x="709706" y="1511977"/>
            <a:ext cx="122510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2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61%</a:t>
            </a:r>
            <a:endParaRPr lang="es-CL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C2C6D83-9E82-9AFD-8897-3182AA9F4A38}"/>
              </a:ext>
            </a:extLst>
          </p:cNvPr>
          <p:cNvSpPr/>
          <p:nvPr/>
        </p:nvSpPr>
        <p:spPr>
          <a:xfrm>
            <a:off x="3489538" y="3006970"/>
            <a:ext cx="5495974" cy="2027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  <a:endParaRPr lang="es-ES">
              <a:cs typeface="Arial"/>
            </a:endParaRP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6CD447E-71E6-2B72-7088-7788C589E08F}"/>
              </a:ext>
            </a:extLst>
          </p:cNvPr>
          <p:cNvSpPr txBox="1"/>
          <p:nvPr/>
        </p:nvSpPr>
        <p:spPr>
          <a:xfrm>
            <a:off x="3770564" y="3063027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Comentarios: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3F9E9D3-C030-9BED-D9E5-F5081B50C6F8}"/>
              </a:ext>
            </a:extLst>
          </p:cNvPr>
          <p:cNvSpPr/>
          <p:nvPr/>
        </p:nvSpPr>
        <p:spPr>
          <a:xfrm>
            <a:off x="5920685" y="404659"/>
            <a:ext cx="1387786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Gasto Devengado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M$927.719</a:t>
            </a:r>
            <a:endParaRPr lang="es-ES"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9A7BBD6-38CE-904A-3F2E-B62149CA8225}"/>
              </a:ext>
            </a:extLst>
          </p:cNvPr>
          <p:cNvSpPr txBox="1"/>
          <p:nvPr/>
        </p:nvSpPr>
        <p:spPr>
          <a:xfrm>
            <a:off x="3529693" y="3369127"/>
            <a:ext cx="530134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,Sans-Serif"/>
              <a:buChar char="§"/>
            </a:pPr>
            <a:r>
              <a:rPr lang="es-ES" sz="1100">
                <a:latin typeface="Arial Nova"/>
              </a:rPr>
              <a:t>Representa el 15% del presupuesto del programa de funcionamiento.</a:t>
            </a:r>
            <a:endParaRPr lang="en-US" sz="1100">
              <a:latin typeface="Arial Nova"/>
            </a:endParaRPr>
          </a:p>
          <a:p>
            <a:pPr marL="285750" indent="-285750" algn="just">
              <a:buFont typeface="Wingdings"/>
              <a:buChar char="§"/>
            </a:pPr>
            <a:r>
              <a:rPr lang="es-ES" sz="1100">
                <a:latin typeface="Arial Nova"/>
              </a:rPr>
              <a:t>El mayor gasto se concentra en servicios generales (2208) con un 37%, corresponden a servicio de vigilancia M$185.593.- y servicio de aseo por M$133.137 en forma anual. </a:t>
            </a:r>
            <a:endParaRPr lang="es-ES"/>
          </a:p>
          <a:p>
            <a:pPr marL="285750" indent="-285750" algn="just">
              <a:buFont typeface="Wingdings"/>
              <a:buChar char="§"/>
            </a:pPr>
            <a:r>
              <a:rPr lang="es-ES" sz="1100">
                <a:latin typeface="Arial Nova"/>
              </a:rPr>
              <a:t>Le siguen gastos por concepto Servicios Técnicos y Profesionales (2211) con un 22% en total y por concepto de arriendos (2209) con un 16%.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A1FBD37-DFA0-DC69-1E41-6C3D7B707665}"/>
              </a:ext>
            </a:extLst>
          </p:cNvPr>
          <p:cNvGrpSpPr/>
          <p:nvPr/>
        </p:nvGrpSpPr>
        <p:grpSpPr>
          <a:xfrm>
            <a:off x="2762112" y="411095"/>
            <a:ext cx="1529300" cy="623493"/>
            <a:chOff x="5056276" y="451916"/>
            <a:chExt cx="1602778" cy="631657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95C0408-F550-5BE9-8201-2AD29F96B1E8}"/>
                </a:ext>
              </a:extLst>
            </p:cNvPr>
            <p:cNvSpPr/>
            <p:nvPr/>
          </p:nvSpPr>
          <p:spPr>
            <a:xfrm>
              <a:off x="5056276" y="451916"/>
              <a:ext cx="1602778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Inicial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M$1.149.487</a:t>
              </a:r>
            </a:p>
          </p:txBody>
        </p: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F2D1A605-0FEC-9699-746E-DC3B51EC2F1E}"/>
                </a:ext>
              </a:extLst>
            </p:cNvPr>
            <p:cNvCxnSpPr/>
            <p:nvPr/>
          </p:nvCxnSpPr>
          <p:spPr>
            <a:xfrm>
              <a:off x="5150303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EED5D2C-B987-C335-A0E6-C5D4BC136758}"/>
              </a:ext>
            </a:extLst>
          </p:cNvPr>
          <p:cNvGrpSpPr/>
          <p:nvPr/>
        </p:nvGrpSpPr>
        <p:grpSpPr>
          <a:xfrm>
            <a:off x="4347103" y="402930"/>
            <a:ext cx="1529300" cy="623493"/>
            <a:chOff x="6391086" y="451915"/>
            <a:chExt cx="1112921" cy="631657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105823C-CD2B-845F-9646-A90EADED1AED}"/>
                </a:ext>
              </a:extLst>
            </p:cNvPr>
            <p:cNvSpPr/>
            <p:nvPr/>
          </p:nvSpPr>
          <p:spPr>
            <a:xfrm>
              <a:off x="6391086" y="451915"/>
              <a:ext cx="1112921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Vigente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M$1.508.732</a:t>
              </a:r>
              <a:endParaRPr lang="es-ES">
                <a:cs typeface="Arial"/>
              </a:endParaRPr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CCBED7E4-2499-0689-54B5-89B856A22CB0}"/>
                </a:ext>
              </a:extLst>
            </p:cNvPr>
            <p:cNvCxnSpPr>
              <a:cxnSpLocks/>
            </p:cNvCxnSpPr>
            <p:nvPr/>
          </p:nvCxnSpPr>
          <p:spPr>
            <a:xfrm>
              <a:off x="6457267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7CCFA5D-2818-37EC-FEC4-1759E72634B0}"/>
              </a:ext>
            </a:extLst>
          </p:cNvPr>
          <p:cNvCxnSpPr>
            <a:cxnSpLocks/>
          </p:cNvCxnSpPr>
          <p:nvPr/>
        </p:nvCxnSpPr>
        <p:spPr>
          <a:xfrm>
            <a:off x="5965370" y="481692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13AAFC3-AE25-378E-E20D-FEFBBF463C07}"/>
              </a:ext>
            </a:extLst>
          </p:cNvPr>
          <p:cNvSpPr txBox="1"/>
          <p:nvPr/>
        </p:nvSpPr>
        <p:spPr>
          <a:xfrm>
            <a:off x="4573192" y="1165702"/>
            <a:ext cx="407444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 año 2025 ($ pesos):</a:t>
            </a:r>
            <a:endParaRPr lang="es-C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  <a:p>
            <a:endParaRPr lang="es-CL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  <a:cs typeface="Leelawade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971032-6E74-D5F8-7055-7500FAB8F463}"/>
              </a:ext>
            </a:extLst>
          </p:cNvPr>
          <p:cNvSpPr txBox="1"/>
          <p:nvPr/>
        </p:nvSpPr>
        <p:spPr>
          <a:xfrm>
            <a:off x="278778" y="1288166"/>
            <a:ext cx="22864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Presupuestaria 3°T:</a:t>
            </a:r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BABE138-26B3-29D1-621F-8FE899734815}"/>
              </a:ext>
            </a:extLst>
          </p:cNvPr>
          <p:cNvGrpSpPr/>
          <p:nvPr/>
        </p:nvGrpSpPr>
        <p:grpSpPr>
          <a:xfrm>
            <a:off x="620486" y="2122715"/>
            <a:ext cx="1518557" cy="696901"/>
            <a:chOff x="620486" y="2122715"/>
            <a:chExt cx="1518557" cy="696901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905B3A6A-66B3-293B-1A8B-05DED8E686C0}"/>
                </a:ext>
              </a:extLst>
            </p:cNvPr>
            <p:cNvSpPr/>
            <p:nvPr/>
          </p:nvSpPr>
          <p:spPr>
            <a:xfrm>
              <a:off x="620486" y="2122715"/>
              <a:ext cx="1518557" cy="63681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74BB1A8-2433-3B37-C67B-BF03CADC880B}"/>
                </a:ext>
              </a:extLst>
            </p:cNvPr>
            <p:cNvSpPr txBox="1"/>
            <p:nvPr/>
          </p:nvSpPr>
          <p:spPr>
            <a:xfrm>
              <a:off x="726035" y="2173285"/>
              <a:ext cx="13720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CL" sz="110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/>
                  <a:cs typeface="Leelawadee"/>
                </a:rPr>
                <a:t>Ejecución Año 2024:</a:t>
              </a:r>
            </a:p>
            <a:p>
              <a:pPr algn="ctr"/>
              <a:r>
                <a:rPr lang="es-CL" sz="2400" b="1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Condensed"/>
                  <a:cs typeface="Leelawadee"/>
                </a:rPr>
                <a:t>44%</a:t>
              </a:r>
              <a:endParaRPr lang="es-CL" sz="24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endParaRPr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1C23D33-2BC3-90F9-07FF-D4F913EE608C}"/>
              </a:ext>
            </a:extLst>
          </p:cNvPr>
          <p:cNvSpPr/>
          <p:nvPr/>
        </p:nvSpPr>
        <p:spPr>
          <a:xfrm>
            <a:off x="7382093" y="412823"/>
            <a:ext cx="1534742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Disponible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M$581.013</a:t>
            </a:r>
            <a:endParaRPr lang="es-ES">
              <a:cs typeface="Arial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167EF9F-E42C-8E9C-0536-A9F375851DF8}"/>
              </a:ext>
            </a:extLst>
          </p:cNvPr>
          <p:cNvCxnSpPr>
            <a:cxnSpLocks/>
          </p:cNvCxnSpPr>
          <p:nvPr/>
        </p:nvCxnSpPr>
        <p:spPr>
          <a:xfrm>
            <a:off x="7451270" y="48985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8DAD74BF-3F29-82F3-91AD-2C7C38F398AE}"/>
              </a:ext>
            </a:extLst>
          </p:cNvPr>
          <p:cNvSpPr/>
          <p:nvPr/>
        </p:nvSpPr>
        <p:spPr>
          <a:xfrm>
            <a:off x="156866" y="3004190"/>
            <a:ext cx="3232664" cy="20350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5B39F2CD-053C-315F-D1E5-FFD7DB95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21" y="1508352"/>
            <a:ext cx="2090058" cy="1179740"/>
          </a:xfrm>
          <a:prstGeom prst="rect">
            <a:avLst/>
          </a:prstGeom>
        </p:spPr>
      </p:pic>
      <p:pic>
        <p:nvPicPr>
          <p:cNvPr id="22" name="Imagen 21" descr="Tabla&#10;&#10;El contenido generado por IA puede ser incorrecto.">
            <a:extLst>
              <a:ext uri="{FF2B5EF4-FFF2-40B4-BE49-F238E27FC236}">
                <a16:creationId xmlns:a16="http://schemas.microsoft.com/office/drawing/2014/main" id="{F73A5D78-086D-4B85-B947-2706A64B2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9" y="3219450"/>
            <a:ext cx="2773137" cy="1800225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94B14A2D-8694-27A5-61FC-434C94DCF9B8}"/>
              </a:ext>
            </a:extLst>
          </p:cNvPr>
          <p:cNvSpPr txBox="1"/>
          <p:nvPr/>
        </p:nvSpPr>
        <p:spPr>
          <a:xfrm>
            <a:off x="278778" y="3002666"/>
            <a:ext cx="22864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por Ítems</a:t>
            </a:r>
            <a:endParaRPr lang="es-ES"/>
          </a:p>
        </p:txBody>
      </p:sp>
      <p:pic>
        <p:nvPicPr>
          <p:cNvPr id="23" name="Imagen 22" descr="Gráfico&#10;&#10;El contenido generado por IA puede ser incorrecto.">
            <a:extLst>
              <a:ext uri="{FF2B5EF4-FFF2-40B4-BE49-F238E27FC236}">
                <a16:creationId xmlns:a16="http://schemas.microsoft.com/office/drawing/2014/main" id="{3DFAA225-9857-D423-8DFE-E7789931D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399" y="1557920"/>
            <a:ext cx="4653644" cy="10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7941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5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AFA9A-13FF-C386-5E85-EA456D75F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12A628E-078A-44C0-A2BF-F626EBE14618}"/>
              </a:ext>
            </a:extLst>
          </p:cNvPr>
          <p:cNvSpPr/>
          <p:nvPr/>
        </p:nvSpPr>
        <p:spPr>
          <a:xfrm>
            <a:off x="4336981" y="1167225"/>
            <a:ext cx="4653249" cy="1781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517;p28">
            <a:extLst>
              <a:ext uri="{FF2B5EF4-FFF2-40B4-BE49-F238E27FC236}">
                <a16:creationId xmlns:a16="http://schemas.microsoft.com/office/drawing/2014/main" id="{432E3130-1D13-E4A1-3863-D58CA7453D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</a:rPr>
              <a:t>PROGRAMA GASTOS DE FUNCIONAMIENTO</a:t>
            </a:r>
            <a:endParaRPr lang="es-MX" sz="18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E413F4-9EFE-491B-A0B8-C8A361E5E807}"/>
              </a:ext>
            </a:extLst>
          </p:cNvPr>
          <p:cNvSpPr txBox="1"/>
          <p:nvPr/>
        </p:nvSpPr>
        <p:spPr>
          <a:xfrm>
            <a:off x="449036" y="0"/>
            <a:ext cx="58864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err="1">
                <a:solidFill>
                  <a:srgbClr val="7CA800"/>
                </a:solidFill>
              </a:rPr>
              <a:t>Gobierno</a:t>
            </a:r>
            <a:r>
              <a:rPr lang="en-US" sz="1200" b="1">
                <a:solidFill>
                  <a:srgbClr val="7CA800"/>
                </a:solidFill>
              </a:rPr>
              <a:t> Regional del </a:t>
            </a:r>
            <a:r>
              <a:rPr lang="en-US" sz="1200" b="1" err="1">
                <a:solidFill>
                  <a:srgbClr val="7CA800"/>
                </a:solidFill>
              </a:rPr>
              <a:t>BioBio</a:t>
            </a:r>
            <a:r>
              <a:rPr lang="en-US" sz="1200" b="1">
                <a:solidFill>
                  <a:srgbClr val="7CA800"/>
                </a:solidFill>
              </a:rPr>
              <a:t> </a:t>
            </a:r>
            <a:r>
              <a:rPr lang="en-US" sz="1200">
                <a:solidFill>
                  <a:srgbClr val="7CA800"/>
                </a:solidFill>
              </a:rPr>
              <a:t>│</a:t>
            </a:r>
            <a:r>
              <a:rPr lang="en-US" sz="1200" b="1" i="1">
                <a:solidFill>
                  <a:schemeClr val="bg1"/>
                </a:solidFill>
                <a:latin typeface="Times"/>
              </a:rPr>
              <a:t>Unidad de Control</a:t>
            </a:r>
            <a:endParaRPr lang="es-ES" sz="1200" b="1" i="1">
              <a:solidFill>
                <a:schemeClr val="bg1"/>
              </a:solidFill>
              <a:latin typeface="Time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4E42062-EAAE-FE6D-C5BF-0EC1ED3B883F}"/>
              </a:ext>
            </a:extLst>
          </p:cNvPr>
          <p:cNvSpPr/>
          <p:nvPr/>
        </p:nvSpPr>
        <p:spPr>
          <a:xfrm>
            <a:off x="99122" y="1285838"/>
            <a:ext cx="4196235" cy="16094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884A86-3F4F-1A9D-366F-26EAB9FBFDE6}"/>
              </a:ext>
            </a:extLst>
          </p:cNvPr>
          <p:cNvSpPr txBox="1"/>
          <p:nvPr/>
        </p:nvSpPr>
        <p:spPr>
          <a:xfrm>
            <a:off x="2187" y="315590"/>
            <a:ext cx="386666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Subtítulo 24 </a:t>
            </a:r>
            <a:endParaRPr lang="es-ES"/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TRANSFERENCIAS </a:t>
            </a:r>
            <a:endParaRPr lang="es-ES"/>
          </a:p>
          <a:p>
            <a:r>
              <a:rPr lang="es-CL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CORRIENTES</a:t>
            </a:r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E0FD9E-BEE0-5164-307C-EBB23B1F43C4}"/>
              </a:ext>
            </a:extLst>
          </p:cNvPr>
          <p:cNvSpPr txBox="1"/>
          <p:nvPr/>
        </p:nvSpPr>
        <p:spPr>
          <a:xfrm>
            <a:off x="709706" y="1511977"/>
            <a:ext cx="122510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3200" b="1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68%</a:t>
            </a:r>
            <a:endParaRPr lang="es-CL"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389C818-4152-B5A8-61AC-CB95E535AD1E}"/>
              </a:ext>
            </a:extLst>
          </p:cNvPr>
          <p:cNvSpPr/>
          <p:nvPr/>
        </p:nvSpPr>
        <p:spPr>
          <a:xfrm>
            <a:off x="3489538" y="3006970"/>
            <a:ext cx="5495974" cy="2027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/>
          </a:p>
          <a:p>
            <a:pPr algn="ctr"/>
            <a:r>
              <a:rPr lang="es-ES" err="1">
                <a:cs typeface="Arial"/>
              </a:rPr>
              <a:t>lll</a:t>
            </a:r>
            <a:endParaRPr lang="es-ES">
              <a:cs typeface="Arial"/>
            </a:endParaRPr>
          </a:p>
          <a:p>
            <a:pPr algn="ctr"/>
            <a:endParaRPr lang="es-ES">
              <a:cs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114309C-09D3-09A7-C1AF-C3D0A7630EE9}"/>
              </a:ext>
            </a:extLst>
          </p:cNvPr>
          <p:cNvSpPr txBox="1"/>
          <p:nvPr/>
        </p:nvSpPr>
        <p:spPr>
          <a:xfrm>
            <a:off x="3770564" y="3063027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Comentarios: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0E77B00-74D0-E498-43FF-D9C690D71391}"/>
              </a:ext>
            </a:extLst>
          </p:cNvPr>
          <p:cNvSpPr/>
          <p:nvPr/>
        </p:nvSpPr>
        <p:spPr>
          <a:xfrm>
            <a:off x="5920685" y="404659"/>
            <a:ext cx="1387786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Gasto Devengado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M$662.852</a:t>
            </a:r>
            <a:endParaRPr lang="es-ES"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A1300A-3D60-3F6F-6D1E-E48408B77130}"/>
              </a:ext>
            </a:extLst>
          </p:cNvPr>
          <p:cNvSpPr txBox="1"/>
          <p:nvPr/>
        </p:nvSpPr>
        <p:spPr>
          <a:xfrm>
            <a:off x="3529693" y="3369127"/>
            <a:ext cx="530134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/>
              <a:buChar char="§"/>
            </a:pPr>
            <a:r>
              <a:rPr lang="es-ES" sz="1100">
                <a:latin typeface="Arial Nova"/>
              </a:rPr>
              <a:t>Representa el 10% del presupuesto del programa de funcionamiento.</a:t>
            </a:r>
          </a:p>
          <a:p>
            <a:pPr marL="285750" indent="-285750" algn="just">
              <a:buFont typeface="Wingdings"/>
              <a:buChar char="§"/>
            </a:pPr>
            <a:r>
              <a:rPr lang="es-ES" sz="1100">
                <a:latin typeface="Arial Nova"/>
              </a:rPr>
              <a:t>El Subtítulo 24 corresponden a los gastos asociados al artículo</a:t>
            </a:r>
            <a:r>
              <a:rPr lang="es-ES" sz="1100"/>
              <a:t> 39 del D.F.L. N°1-19.175 de 2005, e</a:t>
            </a:r>
            <a:r>
              <a:rPr lang="es-ES" sz="1100">
                <a:latin typeface="Arial Nova"/>
              </a:rPr>
              <a:t>l cual regula la dieta mensual de los Consejeros Regionales, estipula además gastos de alimentación y alojamiento, y gastos de traslado. </a:t>
            </a:r>
            <a:endParaRPr lang="es-ES"/>
          </a:p>
          <a:p>
            <a:pPr marL="285750" indent="-285750">
              <a:buFont typeface="Wingdings"/>
              <a:buChar char="§"/>
            </a:pPr>
            <a:endParaRPr lang="es-ES" sz="1100">
              <a:latin typeface="Arial Nova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7407A7A-4B65-C738-3604-E98A0A564159}"/>
              </a:ext>
            </a:extLst>
          </p:cNvPr>
          <p:cNvGrpSpPr/>
          <p:nvPr/>
        </p:nvGrpSpPr>
        <p:grpSpPr>
          <a:xfrm>
            <a:off x="2762112" y="411095"/>
            <a:ext cx="1529300" cy="623493"/>
            <a:chOff x="5056276" y="451916"/>
            <a:chExt cx="1602778" cy="631657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4035F47-DDB0-C95E-CB61-3A36415CA841}"/>
                </a:ext>
              </a:extLst>
            </p:cNvPr>
            <p:cNvSpPr/>
            <p:nvPr/>
          </p:nvSpPr>
          <p:spPr>
            <a:xfrm>
              <a:off x="5056276" y="451916"/>
              <a:ext cx="1602778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Inicial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M$944.000</a:t>
              </a:r>
            </a:p>
          </p:txBody>
        </p: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E4AB5DA2-F513-0C7F-0BE3-4A9D6AEB21BE}"/>
                </a:ext>
              </a:extLst>
            </p:cNvPr>
            <p:cNvCxnSpPr/>
            <p:nvPr/>
          </p:nvCxnSpPr>
          <p:spPr>
            <a:xfrm>
              <a:off x="5150303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F8C79E3-075C-D17A-9FCC-3B7748B3EC75}"/>
              </a:ext>
            </a:extLst>
          </p:cNvPr>
          <p:cNvGrpSpPr/>
          <p:nvPr/>
        </p:nvGrpSpPr>
        <p:grpSpPr>
          <a:xfrm>
            <a:off x="4347103" y="402930"/>
            <a:ext cx="1529300" cy="623493"/>
            <a:chOff x="6391086" y="451915"/>
            <a:chExt cx="1112921" cy="631657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3E4B731-B4AE-092A-106A-71588AAC119B}"/>
                </a:ext>
              </a:extLst>
            </p:cNvPr>
            <p:cNvSpPr/>
            <p:nvPr/>
          </p:nvSpPr>
          <p:spPr>
            <a:xfrm>
              <a:off x="6391086" y="451915"/>
              <a:ext cx="1112921" cy="6316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700">
                  <a:cs typeface="Arial"/>
                </a:rPr>
                <a:t>Presupuesto Vigente</a:t>
              </a:r>
            </a:p>
            <a:p>
              <a:pPr algn="ctr"/>
              <a:endParaRPr lang="es-ES" sz="700">
                <a:cs typeface="Arial"/>
              </a:endParaRPr>
            </a:p>
            <a:p>
              <a:pPr algn="ctr"/>
              <a:r>
                <a:rPr lang="es-ES" sz="1600" b="1">
                  <a:cs typeface="Arial"/>
                </a:rPr>
                <a:t>M$975.400</a:t>
              </a:r>
              <a:endParaRPr lang="es-ES">
                <a:cs typeface="Arial"/>
              </a:endParaRPr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200EB416-4AAC-5436-6EF1-65491EEE5D63}"/>
                </a:ext>
              </a:extLst>
            </p:cNvPr>
            <p:cNvCxnSpPr>
              <a:cxnSpLocks/>
            </p:cNvCxnSpPr>
            <p:nvPr/>
          </p:nvCxnSpPr>
          <p:spPr>
            <a:xfrm>
              <a:off x="6457267" y="547006"/>
              <a:ext cx="8164" cy="440871"/>
            </a:xfrm>
            <a:prstGeom prst="straightConnector1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BB3D5B8F-B061-83DD-637F-12DE23089E8B}"/>
              </a:ext>
            </a:extLst>
          </p:cNvPr>
          <p:cNvCxnSpPr>
            <a:cxnSpLocks/>
          </p:cNvCxnSpPr>
          <p:nvPr/>
        </p:nvCxnSpPr>
        <p:spPr>
          <a:xfrm>
            <a:off x="5965370" y="481692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48CD2A4-2BB2-C3F1-A8CB-3A0FC955B2C7}"/>
              </a:ext>
            </a:extLst>
          </p:cNvPr>
          <p:cNvSpPr txBox="1"/>
          <p:nvPr/>
        </p:nvSpPr>
        <p:spPr>
          <a:xfrm>
            <a:off x="4548700" y="1165702"/>
            <a:ext cx="21721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Gasto año 2025 ($ pesos):</a:t>
            </a:r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E231B0-AAD6-221A-C91A-069E51AD4301}"/>
              </a:ext>
            </a:extLst>
          </p:cNvPr>
          <p:cNvSpPr txBox="1"/>
          <p:nvPr/>
        </p:nvSpPr>
        <p:spPr>
          <a:xfrm>
            <a:off x="278778" y="1288166"/>
            <a:ext cx="22864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Presupuestaria 3°T:</a:t>
            </a:r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31BAD12-EB06-DA0F-DA10-BB77CF5989B9}"/>
              </a:ext>
            </a:extLst>
          </p:cNvPr>
          <p:cNvSpPr/>
          <p:nvPr/>
        </p:nvSpPr>
        <p:spPr>
          <a:xfrm>
            <a:off x="620486" y="2122715"/>
            <a:ext cx="1518557" cy="6368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88344F-FC79-75FC-BBBF-E5F1E307C248}"/>
              </a:ext>
            </a:extLst>
          </p:cNvPr>
          <p:cNvSpPr txBox="1"/>
          <p:nvPr/>
        </p:nvSpPr>
        <p:spPr>
          <a:xfrm>
            <a:off x="679191" y="2173285"/>
            <a:ext cx="137206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11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Año 2024:</a:t>
            </a:r>
          </a:p>
          <a:p>
            <a:pPr algn="ctr"/>
            <a:r>
              <a:rPr lang="es-CL" sz="24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64%</a:t>
            </a:r>
            <a:endParaRPr lang="es-CL" sz="240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FD9ECEA-7A61-EDD2-D6BE-AE575F3629BD}"/>
              </a:ext>
            </a:extLst>
          </p:cNvPr>
          <p:cNvSpPr/>
          <p:nvPr/>
        </p:nvSpPr>
        <p:spPr>
          <a:xfrm>
            <a:off x="7382093" y="412823"/>
            <a:ext cx="1534742" cy="63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700">
                <a:cs typeface="Arial"/>
              </a:rPr>
              <a:t>Saldo Disponible</a:t>
            </a:r>
            <a:endParaRPr lang="es-ES"/>
          </a:p>
          <a:p>
            <a:pPr algn="ctr"/>
            <a:endParaRPr lang="es-ES" sz="700">
              <a:cs typeface="Arial"/>
            </a:endParaRPr>
          </a:p>
          <a:p>
            <a:pPr algn="ctr"/>
            <a:r>
              <a:rPr lang="es-ES" sz="1600" b="1">
                <a:cs typeface="Arial"/>
              </a:rPr>
              <a:t>M$312.548</a:t>
            </a:r>
            <a:endParaRPr lang="es-ES">
              <a:cs typeface="Arial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6F491D4B-9942-18F0-0F35-372A274AFE4D}"/>
              </a:ext>
            </a:extLst>
          </p:cNvPr>
          <p:cNvCxnSpPr>
            <a:cxnSpLocks/>
          </p:cNvCxnSpPr>
          <p:nvPr/>
        </p:nvCxnSpPr>
        <p:spPr>
          <a:xfrm>
            <a:off x="7451270" y="489856"/>
            <a:ext cx="8164" cy="440871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F145CFF-6ACE-B146-9FE8-5F8F320CBD90}"/>
              </a:ext>
            </a:extLst>
          </p:cNvPr>
          <p:cNvSpPr/>
          <p:nvPr/>
        </p:nvSpPr>
        <p:spPr>
          <a:xfrm>
            <a:off x="156866" y="3004190"/>
            <a:ext cx="3232664" cy="20350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E5260682-DC54-A1EC-3562-0AEDF2D3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89" y="1602715"/>
            <a:ext cx="1945437" cy="1064644"/>
          </a:xfrm>
          <a:prstGeom prst="rect">
            <a:avLst/>
          </a:prstGeom>
        </p:spPr>
      </p:pic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85387945-C7D9-30CA-7007-0141EC5E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8" y="3218770"/>
            <a:ext cx="2868385" cy="1706337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421E07BD-69B3-2320-1F42-27180F165390}"/>
              </a:ext>
            </a:extLst>
          </p:cNvPr>
          <p:cNvSpPr txBox="1"/>
          <p:nvPr/>
        </p:nvSpPr>
        <p:spPr>
          <a:xfrm>
            <a:off x="278778" y="3002666"/>
            <a:ext cx="228646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/>
                <a:cs typeface="Leelawadee"/>
              </a:rPr>
              <a:t>Ejecución por Ítems</a:t>
            </a:r>
            <a:endParaRPr lang="es-ES"/>
          </a:p>
        </p:txBody>
      </p:sp>
      <p:pic>
        <p:nvPicPr>
          <p:cNvPr id="7" name="Imagen 6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67C83C36-8414-F79B-ED52-C4FD22278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957" y="1719262"/>
            <a:ext cx="4574722" cy="9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422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Element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64653"/>
      </a:accent1>
      <a:accent2>
        <a:srgbClr val="2A9D8F"/>
      </a:accent2>
      <a:accent3>
        <a:srgbClr val="8AB17D"/>
      </a:accent3>
      <a:accent4>
        <a:srgbClr val="E76F51"/>
      </a:accent4>
      <a:accent5>
        <a:srgbClr val="F4A261"/>
      </a:accent5>
      <a:accent6>
        <a:srgbClr val="E9C46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4881AFEA7D34887F67CEC70D0EB4C" ma:contentTypeVersion="12" ma:contentTypeDescription="Create a new document." ma:contentTypeScope="" ma:versionID="5ed61fbbf3885ccdb0bb0f76445c2f78">
  <xsd:schema xmlns:xsd="http://www.w3.org/2001/XMLSchema" xmlns:xs="http://www.w3.org/2001/XMLSchema" xmlns:p="http://schemas.microsoft.com/office/2006/metadata/properties" xmlns:ns2="d96d96e4-6e3a-4deb-8288-8bb7aade67ba" xmlns:ns3="fe5cae9c-6490-437e-afc4-24f1545e9374" targetNamespace="http://schemas.microsoft.com/office/2006/metadata/properties" ma:root="true" ma:fieldsID="eacecdaa6fcbb2df935be43a8adaa222" ns2:_="" ns3:_="">
    <xsd:import namespace="d96d96e4-6e3a-4deb-8288-8bb7aade67ba"/>
    <xsd:import namespace="fe5cae9c-6490-437e-afc4-24f1545e93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d96e4-6e3a-4deb-8288-8bb7aade6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d72546a-100b-4975-82c6-740ca8549e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cae9c-6490-437e-afc4-24f1545e93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3a6321-3d39-4ad1-a42d-b4bef1d63808}" ma:internalName="TaxCatchAll" ma:showField="CatchAllData" ma:web="fe5cae9c-6490-437e-afc4-24f1545e93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6d96e4-6e3a-4deb-8288-8bb7aade67ba">
      <Terms xmlns="http://schemas.microsoft.com/office/infopath/2007/PartnerControls"/>
    </lcf76f155ced4ddcb4097134ff3c332f>
    <TaxCatchAll xmlns="fe5cae9c-6490-437e-afc4-24f1545e93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4843C2-4840-4C2B-A131-D503280A0CB7}">
  <ds:schemaRefs>
    <ds:schemaRef ds:uri="d96d96e4-6e3a-4deb-8288-8bb7aade67ba"/>
    <ds:schemaRef ds:uri="fe5cae9c-6490-437e-afc4-24f1545e93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1FD460-C099-437D-9281-09E180604AE2}">
  <ds:schemaRefs>
    <ds:schemaRef ds:uri="d96d96e4-6e3a-4deb-8288-8bb7aade67ba"/>
    <ds:schemaRef ds:uri="http://schemas.microsoft.com/office/infopath/2007/PartnerControls"/>
    <ds:schemaRef ds:uri="fe5cae9c-6490-437e-afc4-24f1545e9374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2804C36-06A0-40DC-9571-C44BE1F0E9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3968</Words>
  <Application>Microsoft Office PowerPoint</Application>
  <PresentationFormat>Presentación en pantalla (16:9)</PresentationFormat>
  <Paragraphs>714</Paragraphs>
  <Slides>39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9" baseType="lpstr">
      <vt:lpstr>Agency FB</vt:lpstr>
      <vt:lpstr>Arial</vt:lpstr>
      <vt:lpstr>Arial Black</vt:lpstr>
      <vt:lpstr>Arial Nova</vt:lpstr>
      <vt:lpstr>Bahnschrift</vt:lpstr>
      <vt:lpstr>Bahnschrift Condensed</vt:lpstr>
      <vt:lpstr>Calibri</vt:lpstr>
      <vt:lpstr>Fira Sans</vt:lpstr>
      <vt:lpstr>Fira Sans Extra Condensed</vt:lpstr>
      <vt:lpstr>Leelawadee</vt:lpstr>
      <vt:lpstr>Palatino Linotype</vt:lpstr>
      <vt:lpstr>Roboto</vt:lpstr>
      <vt:lpstr>Segoe UI Black</vt:lpstr>
      <vt:lpstr>Times</vt:lpstr>
      <vt:lpstr>Times New Roman</vt:lpstr>
      <vt:lpstr>Verdana</vt:lpstr>
      <vt:lpstr>Wingdings</vt:lpstr>
      <vt:lpstr>Wingdings,Sans-Serif</vt:lpstr>
      <vt:lpstr>ヒラギノ角ゴ Pro W3</vt:lpstr>
      <vt:lpstr>Design Elements Infographics by Slidesgo</vt:lpstr>
      <vt:lpstr>Presentación de PowerPoint</vt:lpstr>
      <vt:lpstr>Analisis del Gasto por tipología, sector y localidad</vt:lpstr>
      <vt:lpstr>Analisis del Gasto por tipología, sector y localidad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ESTADOS DE PROCESOS LICITATORIOS PROGRAMA 01 DE FUNCIONAMIENTO</vt:lpstr>
      <vt:lpstr>ESTADOS DE PROCESOS LICITATORIOS PROGRAMA 01 DE FUNCIONAMIENTO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Infographics</dc:title>
  <dc:creator>Marjolaine Celis</dc:creator>
  <cp:lastModifiedBy>Juan Veragua Segura</cp:lastModifiedBy>
  <cp:revision>4</cp:revision>
  <cp:lastPrinted>2022-05-02T21:10:59Z</cp:lastPrinted>
  <dcterms:modified xsi:type="dcterms:W3CDTF">2025-10-28T17:15:43Z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0x01010089F4881AFEA7D34887F67CEC70D0EB4C</vt:lpwstr>
  </property>
  <property fmtid="{D5CDD505-2E9C-101B-9397-08002B2CF9AE}" pid="3" name="MediaServiceImageTags">
    <vt:lpwstr/>
  </property>
</Properties>
</file>