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6"/>
  </p:notesMasterIdLst>
  <p:sldIdLst>
    <p:sldId id="956" r:id="rId2"/>
    <p:sldId id="398" r:id="rId3"/>
    <p:sldId id="964" r:id="rId4"/>
    <p:sldId id="375" r:id="rId5"/>
    <p:sldId id="324" r:id="rId6"/>
    <p:sldId id="967" r:id="rId7"/>
    <p:sldId id="972" r:id="rId8"/>
    <p:sldId id="968" r:id="rId9"/>
    <p:sldId id="1006" r:id="rId10"/>
    <p:sldId id="975" r:id="rId11"/>
    <p:sldId id="1007" r:id="rId12"/>
    <p:sldId id="1010" r:id="rId13"/>
    <p:sldId id="973" r:id="rId14"/>
    <p:sldId id="399" r:id="rId15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Veragua Segura" initials="JVS" lastIdx="1" clrIdx="0">
    <p:extLst>
      <p:ext uri="{19B8F6BF-5375-455C-9EA6-DF929625EA0E}">
        <p15:presenceInfo xmlns:p15="http://schemas.microsoft.com/office/powerpoint/2012/main" userId="S-1-5-21-3458932468-2947358473-233460117-9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7B5DC7B-FAB4-4E90-A864-749AC7AAAF8D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BCF3F13-73F7-4799-8D95-27915291B9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3958-687A-4446-9436-125C0DA072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2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29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1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8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A4B2-34DA-42A6-AAE6-E58641F2C8C8}" type="datetimeFigureOut">
              <a:rPr lang="es-CL" smtClean="0"/>
              <a:t>28-10-2025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8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1638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183854"/>
            <a:ext cx="1054880" cy="14504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GOBIERNO REGIONAL DEL BIOBÍO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COMISION DE GOBIERNO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90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CONTRALORÍA GENERAL DE LA REPÚBLICA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BB9081-9DBB-4684-AAE6-2C3974EFFAA2}"/>
              </a:ext>
            </a:extLst>
          </p:cNvPr>
          <p:cNvSpPr txBox="1"/>
          <p:nvPr/>
        </p:nvSpPr>
        <p:spPr>
          <a:xfrm>
            <a:off x="7543800" y="1422642"/>
            <a:ext cx="431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17 requerimientos en total.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CL" sz="1600" dirty="0">
                <a:solidFill>
                  <a:srgbClr val="002060"/>
                </a:solidFill>
              </a:rPr>
              <a:t>5 requerimientos en proceso.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CL" sz="1600" dirty="0">
                <a:solidFill>
                  <a:srgbClr val="002060"/>
                </a:solidFill>
              </a:rPr>
              <a:t>2 procesos de auditoría en curso por parte de CGR: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err="1">
                <a:solidFill>
                  <a:srgbClr val="002060"/>
                </a:solidFill>
              </a:rPr>
              <a:t>Preinforme</a:t>
            </a:r>
            <a:r>
              <a:rPr lang="es-CL" sz="1600" dirty="0">
                <a:solidFill>
                  <a:srgbClr val="002060"/>
                </a:solidFill>
              </a:rPr>
              <a:t> N°439 del 03.09.2025, sobre Auditoría en curso </a:t>
            </a:r>
            <a:r>
              <a:rPr lang="es-ES" sz="1600" dirty="0">
                <a:solidFill>
                  <a:srgbClr val="002060"/>
                </a:solidFill>
              </a:rPr>
              <a:t>a la Ejecución y Rendiciones de Cuentas de los Convenios de Transferencias de Capital del Subtítulo 33 Ítem 01 y 03, con universidades públicas y privadas, período 01.01.2021 a 21.12.2023. La respuesta fue entregada el 10.10.2025.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Auditoría a los Convenios y Transferencias realizadas hacia la Universidad San Sebastian entre los años 2018-2024.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3A9F7E3-A770-430E-9318-C3FAC1C329C0}"/>
              </a:ext>
            </a:extLst>
          </p:cNvPr>
          <p:cNvSpPr/>
          <p:nvPr/>
        </p:nvSpPr>
        <p:spPr>
          <a:xfrm>
            <a:off x="212990" y="129450"/>
            <a:ext cx="1048543" cy="103286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316A2E-1526-434A-871C-2A7D4E2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61" y="1312265"/>
            <a:ext cx="6482397" cy="53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GENERAL DE LA REPÚBLICA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855E87C-4B28-4FC9-BB6D-B41CB7AE9D6B}"/>
              </a:ext>
            </a:extLst>
          </p:cNvPr>
          <p:cNvSpPr/>
          <p:nvPr/>
        </p:nvSpPr>
        <p:spPr>
          <a:xfrm>
            <a:off x="212990" y="129450"/>
            <a:ext cx="1048543" cy="103286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5AAB31-1B24-42CE-AA04-200B1C266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33" y="821509"/>
            <a:ext cx="6019800" cy="57570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667062-6224-4D99-8527-DB9731DF5AEF}"/>
              </a:ext>
            </a:extLst>
          </p:cNvPr>
          <p:cNvSpPr txBox="1"/>
          <p:nvPr/>
        </p:nvSpPr>
        <p:spPr>
          <a:xfrm>
            <a:off x="7543800" y="1422642"/>
            <a:ext cx="4318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17 requerimientos en total.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CL" sz="1600" dirty="0">
                <a:solidFill>
                  <a:srgbClr val="002060"/>
                </a:solidFill>
              </a:rPr>
              <a:t>5 requerimientos en proceso.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CL" sz="1600" dirty="0">
                <a:solidFill>
                  <a:srgbClr val="002060"/>
                </a:solidFill>
              </a:rPr>
              <a:t>2 procesos de auditoría en curso por parte de CGR: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 err="1">
                <a:solidFill>
                  <a:srgbClr val="002060"/>
                </a:solidFill>
              </a:rPr>
              <a:t>Preinforme</a:t>
            </a:r>
            <a:r>
              <a:rPr lang="es-CL" sz="1600" dirty="0">
                <a:solidFill>
                  <a:srgbClr val="002060"/>
                </a:solidFill>
              </a:rPr>
              <a:t> N°439, sobre Auditoría en curso </a:t>
            </a:r>
            <a:r>
              <a:rPr lang="es-ES" sz="1600" dirty="0">
                <a:solidFill>
                  <a:srgbClr val="002060"/>
                </a:solidFill>
              </a:rPr>
              <a:t>a la Ejecución y Rendiciones de Cuentas de los Convenios de Transferencias de Capital del Subtítulo 33 Ítem 01 y 03, con universidades públicas y privadas, período 01.01.2021 a 21.12.2023.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Auditoría a los Convenios y Transferencias realizadas hacia la Universidad San Sebastian 2018-2024.</a:t>
            </a:r>
          </a:p>
        </p:txBody>
      </p:sp>
    </p:spTree>
    <p:extLst>
      <p:ext uri="{BB962C8B-B14F-4D97-AF65-F5344CB8AC3E}">
        <p14:creationId xmlns:p14="http://schemas.microsoft.com/office/powerpoint/2010/main" val="123179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06F5FDCA-A33E-407A-AE74-EE39E27A3966}"/>
              </a:ext>
            </a:extLst>
          </p:cNvPr>
          <p:cNvSpPr/>
          <p:nvPr/>
        </p:nvSpPr>
        <p:spPr>
          <a:xfrm>
            <a:off x="558726" y="102983"/>
            <a:ext cx="1236280" cy="1170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Mejoramiento de Procesos Internos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FF3DE4-7F2A-4F4A-8B3F-96BA4FB1418C}"/>
              </a:ext>
            </a:extLst>
          </p:cNvPr>
          <p:cNvSpPr txBox="1"/>
          <p:nvPr/>
        </p:nvSpPr>
        <p:spPr>
          <a:xfrm>
            <a:off x="6768363" y="1273325"/>
            <a:ext cx="5207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rgbClr val="2F5597"/>
                </a:solidFill>
              </a:rPr>
              <a:t>Participación en jornada de trabajo organizada por la Unidad de Control de Programas sobre lineamientos técnicos y normativos para Contrapartes Técnicas y Financieras del Gobierno Regional, abordando los siguientes conceptos:</a:t>
            </a:r>
          </a:p>
          <a:p>
            <a:pPr algn="just"/>
            <a:endParaRPr lang="es-CL" sz="2000" dirty="0">
              <a:solidFill>
                <a:srgbClr val="2F559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2F5597"/>
                </a:solidFill>
              </a:rPr>
              <a:t>Principales conclusiones informadas por la CGR para los informes 2023-2025.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2F5597"/>
                </a:solidFill>
              </a:rPr>
              <a:t>Marco Normativo.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2F5597"/>
                </a:solidFill>
              </a:rPr>
              <a:t>Estructura del proceso de control de programas.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2F5597"/>
                </a:solidFill>
              </a:rPr>
              <a:t>Dictámenes relacionados al proceso de rendición de cuentas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2F5597"/>
                </a:solidFill>
              </a:rPr>
              <a:t>Normativa Nacional de Control Interno CGR.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6035E4-CC12-4239-A1F7-3EE5C30C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6" y="1752600"/>
            <a:ext cx="6158764" cy="48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B4591-1C29-449D-AA29-D9B6C57202FE}"/>
              </a:ext>
            </a:extLst>
          </p:cNvPr>
          <p:cNvSpPr txBox="1"/>
          <p:nvPr/>
        </p:nvSpPr>
        <p:spPr>
          <a:xfrm>
            <a:off x="2348874" y="726078"/>
            <a:ext cx="91453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Revisión sobre análisis de cuentas y conciliaciones bancarias.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Revisión de disponibilidad en efectivo, fondo fijo GORE.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Instancias de coordinación con las diferentes Divisiones para el diseño de procedimientos, auditoría, respuestas a Contraloría(Preinforme e Informe Final), control preventivo de legalidad, acta de entrega, entre otras.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Coordinación SISREC al interior del servicio: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Reuniones de coordinación con Divisiones para la incorporación de instituciones.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Establecimiento de perfiles y apoyo en el ingreso de rendiciones de cuenta con la División de Desarrollo Social y Humano.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Definición de flujos, roles y funciones.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1400" dirty="0">
                <a:solidFill>
                  <a:srgbClr val="002060"/>
                </a:solidFill>
              </a:rPr>
              <a:t>Capacitación junto a CGR-SISREC a otorgantes y ejecutores.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Participación en jornada nacional de AGORECHI para analizar presupuesto y glosas 2026, acompañando al Administrador Regional.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Capacitación de 3 funcionarias de la Unidad, en el Diplomado de Control de Gestión Estratégico de agosto a enero de 2026, Universidad de Chile.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Capacitación de 1 funcionaria en el curso Fiscalización con IA en el sector público, de la Universidad Adolfo </a:t>
            </a:r>
            <a:r>
              <a:rPr lang="es-CL" sz="1400" dirty="0" err="1">
                <a:solidFill>
                  <a:srgbClr val="002060"/>
                </a:solidFill>
              </a:rPr>
              <a:t>Ibañez</a:t>
            </a:r>
            <a:r>
              <a:rPr lang="es-CL" sz="1400" dirty="0">
                <a:solidFill>
                  <a:srgbClr val="002060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Proceso de acreditación en plataforma mercado público nivel experto, Jefe de Unidad.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Carga de respuestas y archivos al sistema de seguimiento y apoyo CGR.</a:t>
            </a:r>
          </a:p>
        </p:txBody>
      </p:sp>
      <p:grpSp>
        <p:nvGrpSpPr>
          <p:cNvPr id="4" name="Google Shape;2296;p38">
            <a:extLst>
              <a:ext uri="{FF2B5EF4-FFF2-40B4-BE49-F238E27FC236}">
                <a16:creationId xmlns:a16="http://schemas.microsoft.com/office/drawing/2014/main" id="{4D81DA9C-1749-432E-8A37-F301C3B797CA}"/>
              </a:ext>
            </a:extLst>
          </p:cNvPr>
          <p:cNvGrpSpPr/>
          <p:nvPr/>
        </p:nvGrpSpPr>
        <p:grpSpPr>
          <a:xfrm>
            <a:off x="437733" y="2759989"/>
            <a:ext cx="3817629" cy="1338022"/>
            <a:chOff x="4315688" y="3033763"/>
            <a:chExt cx="3893916" cy="1338022"/>
          </a:xfrm>
        </p:grpSpPr>
        <p:grpSp>
          <p:nvGrpSpPr>
            <p:cNvPr id="5" name="Google Shape;2297;p38">
              <a:extLst>
                <a:ext uri="{FF2B5EF4-FFF2-40B4-BE49-F238E27FC236}">
                  <a16:creationId xmlns:a16="http://schemas.microsoft.com/office/drawing/2014/main" id="{9CD49902-970A-4D28-B52F-D2F0CD9B53A8}"/>
                </a:ext>
              </a:extLst>
            </p:cNvPr>
            <p:cNvGrpSpPr/>
            <p:nvPr/>
          </p:nvGrpSpPr>
          <p:grpSpPr>
            <a:xfrm>
              <a:off x="4315688" y="3033772"/>
              <a:ext cx="1202236" cy="1264115"/>
              <a:chOff x="5442783" y="1474800"/>
              <a:chExt cx="1343581" cy="1412734"/>
            </a:xfrm>
          </p:grpSpPr>
          <p:grpSp>
            <p:nvGrpSpPr>
              <p:cNvPr id="12" name="Google Shape;2298;p38">
                <a:extLst>
                  <a:ext uri="{FF2B5EF4-FFF2-40B4-BE49-F238E27FC236}">
                    <a16:creationId xmlns:a16="http://schemas.microsoft.com/office/drawing/2014/main" id="{A69BDF06-5D21-4A7C-A234-ACE39F77644E}"/>
                  </a:ext>
                </a:extLst>
              </p:cNvPr>
              <p:cNvGrpSpPr/>
              <p:nvPr/>
            </p:nvGrpSpPr>
            <p:grpSpPr>
              <a:xfrm>
                <a:off x="5913709" y="1474800"/>
                <a:ext cx="637217" cy="433305"/>
                <a:chOff x="5913709" y="1474800"/>
                <a:chExt cx="637217" cy="433305"/>
              </a:xfrm>
            </p:grpSpPr>
            <p:sp>
              <p:nvSpPr>
                <p:cNvPr id="38" name="Google Shape;2309;p38">
                  <a:extLst>
                    <a:ext uri="{FF2B5EF4-FFF2-40B4-BE49-F238E27FC236}">
                      <a16:creationId xmlns:a16="http://schemas.microsoft.com/office/drawing/2014/main" id="{80747769-E904-4BE6-A185-3778884E9DA1}"/>
                    </a:ext>
                  </a:extLst>
                </p:cNvPr>
                <p:cNvSpPr/>
                <p:nvPr/>
              </p:nvSpPr>
              <p:spPr>
                <a:xfrm>
                  <a:off x="5961019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10;p38">
                  <a:extLst>
                    <a:ext uri="{FF2B5EF4-FFF2-40B4-BE49-F238E27FC236}">
                      <a16:creationId xmlns:a16="http://schemas.microsoft.com/office/drawing/2014/main" id="{6D07414C-10D6-47CD-9E91-9DFF9833B7A7}"/>
                    </a:ext>
                  </a:extLst>
                </p:cNvPr>
                <p:cNvSpPr/>
                <p:nvPr/>
              </p:nvSpPr>
              <p:spPr>
                <a:xfrm>
                  <a:off x="5913709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3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2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6" y="1304"/>
                        <a:pt x="2556" y="1379"/>
                      </a:cubicBezTo>
                      <a:cubicBezTo>
                        <a:pt x="2556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4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27" y="1304"/>
                        <a:pt x="627" y="1379"/>
                      </a:cubicBezTo>
                      <a:lnTo>
                        <a:pt x="627" y="3459"/>
                      </a:lnTo>
                      <a:cubicBezTo>
                        <a:pt x="627" y="3635"/>
                        <a:pt x="501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0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311;p38">
                  <a:extLst>
                    <a:ext uri="{FF2B5EF4-FFF2-40B4-BE49-F238E27FC236}">
                      <a16:creationId xmlns:a16="http://schemas.microsoft.com/office/drawing/2014/main" id="{C76D922A-D6D0-488F-966B-CEDA94879CC9}"/>
                    </a:ext>
                  </a:extLst>
                </p:cNvPr>
                <p:cNvSpPr/>
                <p:nvPr/>
              </p:nvSpPr>
              <p:spPr>
                <a:xfrm>
                  <a:off x="6196458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79" y="326"/>
                        <a:pt x="1479" y="752"/>
                      </a:cubicBezTo>
                      <a:cubicBezTo>
                        <a:pt x="1479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312;p38">
                  <a:extLst>
                    <a:ext uri="{FF2B5EF4-FFF2-40B4-BE49-F238E27FC236}">
                      <a16:creationId xmlns:a16="http://schemas.microsoft.com/office/drawing/2014/main" id="{CD209D5A-895C-4385-AB6A-93A23B67039F}"/>
                    </a:ext>
                  </a:extLst>
                </p:cNvPr>
                <p:cNvSpPr/>
                <p:nvPr/>
              </p:nvSpPr>
              <p:spPr>
                <a:xfrm>
                  <a:off x="6149147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3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313;p38">
                  <a:extLst>
                    <a:ext uri="{FF2B5EF4-FFF2-40B4-BE49-F238E27FC236}">
                      <a16:creationId xmlns:a16="http://schemas.microsoft.com/office/drawing/2014/main" id="{AB7FB73C-4ED4-485F-9E03-F9544AA940FB}"/>
                    </a:ext>
                  </a:extLst>
                </p:cNvPr>
                <p:cNvSpPr/>
                <p:nvPr/>
              </p:nvSpPr>
              <p:spPr>
                <a:xfrm>
                  <a:off x="6431896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314;p38">
                  <a:extLst>
                    <a:ext uri="{FF2B5EF4-FFF2-40B4-BE49-F238E27FC236}">
                      <a16:creationId xmlns:a16="http://schemas.microsoft.com/office/drawing/2014/main" id="{EA4626A1-C6A7-4E35-9389-F4026D00DCC8}"/>
                    </a:ext>
                  </a:extLst>
                </p:cNvPr>
                <p:cNvSpPr/>
                <p:nvPr/>
              </p:nvSpPr>
              <p:spPr>
                <a:xfrm>
                  <a:off x="6384586" y="1556104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58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707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32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5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9" y="7269"/>
                      </a:cubicBezTo>
                      <a:lnTo>
                        <a:pt x="1229" y="7269"/>
                      </a:lnTo>
                      <a:cubicBezTo>
                        <a:pt x="1028" y="7269"/>
                        <a:pt x="853" y="7118"/>
                        <a:pt x="853" y="6918"/>
                      </a:cubicBezTo>
                      <a:lnTo>
                        <a:pt x="853" y="1379"/>
                      </a:lnTo>
                      <a:cubicBezTo>
                        <a:pt x="853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2317;p38">
                <a:extLst>
                  <a:ext uri="{FF2B5EF4-FFF2-40B4-BE49-F238E27FC236}">
                    <a16:creationId xmlns:a16="http://schemas.microsoft.com/office/drawing/2014/main" id="{DAD9B66C-01B7-428E-AE8D-70A29E327BF2}"/>
                  </a:ext>
                </a:extLst>
              </p:cNvPr>
              <p:cNvGrpSpPr/>
              <p:nvPr/>
            </p:nvGrpSpPr>
            <p:grpSpPr>
              <a:xfrm>
                <a:off x="5442783" y="1965096"/>
                <a:ext cx="1343581" cy="433353"/>
                <a:chOff x="5442783" y="1965096"/>
                <a:chExt cx="1343581" cy="433353"/>
              </a:xfrm>
            </p:grpSpPr>
            <p:sp>
              <p:nvSpPr>
                <p:cNvPr id="25" name="Google Shape;2324;p38">
                  <a:extLst>
                    <a:ext uri="{FF2B5EF4-FFF2-40B4-BE49-F238E27FC236}">
                      <a16:creationId xmlns:a16="http://schemas.microsoft.com/office/drawing/2014/main" id="{87D5CA87-35F1-427C-AB55-F4F90DA16866}"/>
                    </a:ext>
                  </a:extLst>
                </p:cNvPr>
                <p:cNvSpPr/>
                <p:nvPr/>
              </p:nvSpPr>
              <p:spPr>
                <a:xfrm>
                  <a:off x="5488931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52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52" y="1479"/>
                      </a:cubicBezTo>
                      <a:cubicBezTo>
                        <a:pt x="351" y="1479"/>
                        <a:pt x="0" y="1129"/>
                        <a:pt x="0" y="728"/>
                      </a:cubicBezTo>
                      <a:cubicBezTo>
                        <a:pt x="0" y="327"/>
                        <a:pt x="351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325;p38">
                  <a:extLst>
                    <a:ext uri="{FF2B5EF4-FFF2-40B4-BE49-F238E27FC236}">
                      <a16:creationId xmlns:a16="http://schemas.microsoft.com/office/drawing/2014/main" id="{FAEAEC4B-2F88-41E9-B579-66893D31BB7E}"/>
                    </a:ext>
                  </a:extLst>
                </p:cNvPr>
                <p:cNvSpPr/>
                <p:nvPr/>
              </p:nvSpPr>
              <p:spPr>
                <a:xfrm>
                  <a:off x="5442783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53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33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326;p38">
                  <a:extLst>
                    <a:ext uri="{FF2B5EF4-FFF2-40B4-BE49-F238E27FC236}">
                      <a16:creationId xmlns:a16="http://schemas.microsoft.com/office/drawing/2014/main" id="{CEF117CA-DA53-4718-B383-980A6AD82A0B}"/>
                    </a:ext>
                  </a:extLst>
                </p:cNvPr>
                <p:cNvSpPr/>
                <p:nvPr/>
              </p:nvSpPr>
              <p:spPr>
                <a:xfrm>
                  <a:off x="5725581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327;p38">
                  <a:extLst>
                    <a:ext uri="{FF2B5EF4-FFF2-40B4-BE49-F238E27FC236}">
                      <a16:creationId xmlns:a16="http://schemas.microsoft.com/office/drawing/2014/main" id="{A627A26C-E9EB-4E4F-9BA9-C94536193B69}"/>
                    </a:ext>
                  </a:extLst>
                </p:cNvPr>
                <p:cNvSpPr/>
                <p:nvPr/>
              </p:nvSpPr>
              <p:spPr>
                <a:xfrm>
                  <a:off x="5678222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5" y="427"/>
                        <a:pt x="3435" y="978"/>
                      </a:cubicBezTo>
                      <a:lnTo>
                        <a:pt x="3435" y="3460"/>
                      </a:lnTo>
                      <a:cubicBezTo>
                        <a:pt x="3435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58" y="1279"/>
                        <a:pt x="2683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3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8;p38">
                  <a:extLst>
                    <a:ext uri="{FF2B5EF4-FFF2-40B4-BE49-F238E27FC236}">
                      <a16:creationId xmlns:a16="http://schemas.microsoft.com/office/drawing/2014/main" id="{32D3F72A-A11A-4B0A-B9E3-A2389C3DBBD2}"/>
                    </a:ext>
                  </a:extLst>
                </p:cNvPr>
                <p:cNvSpPr/>
                <p:nvPr/>
              </p:nvSpPr>
              <p:spPr>
                <a:xfrm>
                  <a:off x="5961019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1" y="1129"/>
                        <a:pt x="1" y="728"/>
                      </a:cubicBezTo>
                      <a:cubicBezTo>
                        <a:pt x="1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29;p38">
                  <a:extLst>
                    <a:ext uri="{FF2B5EF4-FFF2-40B4-BE49-F238E27FC236}">
                      <a16:creationId xmlns:a16="http://schemas.microsoft.com/office/drawing/2014/main" id="{9B27A148-F7EA-4A11-A524-59528FB1EBB5}"/>
                    </a:ext>
                  </a:extLst>
                </p:cNvPr>
                <p:cNvSpPr/>
                <p:nvPr/>
              </p:nvSpPr>
              <p:spPr>
                <a:xfrm>
                  <a:off x="5913709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6" y="1329"/>
                        <a:pt x="2556" y="1404"/>
                      </a:cubicBezTo>
                      <a:cubicBezTo>
                        <a:pt x="2556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30;p38">
                  <a:extLst>
                    <a:ext uri="{FF2B5EF4-FFF2-40B4-BE49-F238E27FC236}">
                      <a16:creationId xmlns:a16="http://schemas.microsoft.com/office/drawing/2014/main" id="{94691CEB-16C0-4303-BAB1-6A21897ACE47}"/>
                    </a:ext>
                  </a:extLst>
                </p:cNvPr>
                <p:cNvSpPr/>
                <p:nvPr/>
              </p:nvSpPr>
              <p:spPr>
                <a:xfrm>
                  <a:off x="6196458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79" y="327"/>
                        <a:pt x="1479" y="728"/>
                      </a:cubicBezTo>
                      <a:cubicBezTo>
                        <a:pt x="1479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31;p38">
                  <a:extLst>
                    <a:ext uri="{FF2B5EF4-FFF2-40B4-BE49-F238E27FC236}">
                      <a16:creationId xmlns:a16="http://schemas.microsoft.com/office/drawing/2014/main" id="{99F6A0CF-886C-4E3D-9242-EFC838FDE590}"/>
                    </a:ext>
                  </a:extLst>
                </p:cNvPr>
                <p:cNvSpPr/>
                <p:nvPr/>
              </p:nvSpPr>
              <p:spPr>
                <a:xfrm>
                  <a:off x="6149147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32;p38">
                  <a:extLst>
                    <a:ext uri="{FF2B5EF4-FFF2-40B4-BE49-F238E27FC236}">
                      <a16:creationId xmlns:a16="http://schemas.microsoft.com/office/drawing/2014/main" id="{72A27E72-51DB-4107-A962-237888216D0B}"/>
                    </a:ext>
                  </a:extLst>
                </p:cNvPr>
                <p:cNvSpPr/>
                <p:nvPr/>
              </p:nvSpPr>
              <p:spPr>
                <a:xfrm>
                  <a:off x="6431896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80" y="327"/>
                        <a:pt x="1480" y="728"/>
                      </a:cubicBezTo>
                      <a:cubicBezTo>
                        <a:pt x="1480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33;p38">
                  <a:extLst>
                    <a:ext uri="{FF2B5EF4-FFF2-40B4-BE49-F238E27FC236}">
                      <a16:creationId xmlns:a16="http://schemas.microsoft.com/office/drawing/2014/main" id="{7839DC8C-542F-482A-9466-5F09889E2F74}"/>
                    </a:ext>
                  </a:extLst>
                </p:cNvPr>
                <p:cNvSpPr/>
                <p:nvPr/>
              </p:nvSpPr>
              <p:spPr>
                <a:xfrm>
                  <a:off x="6384586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707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32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34;p38">
                  <a:extLst>
                    <a:ext uri="{FF2B5EF4-FFF2-40B4-BE49-F238E27FC236}">
                      <a16:creationId xmlns:a16="http://schemas.microsoft.com/office/drawing/2014/main" id="{7F8D51CE-6659-437F-BBAB-AD632ED0AE86}"/>
                    </a:ext>
                  </a:extLst>
                </p:cNvPr>
                <p:cNvSpPr/>
                <p:nvPr/>
              </p:nvSpPr>
              <p:spPr>
                <a:xfrm>
                  <a:off x="6667383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27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35;p38">
                  <a:extLst>
                    <a:ext uri="{FF2B5EF4-FFF2-40B4-BE49-F238E27FC236}">
                      <a16:creationId xmlns:a16="http://schemas.microsoft.com/office/drawing/2014/main" id="{ED49DBD7-7508-4604-A5F4-25CD69C3CC51}"/>
                    </a:ext>
                  </a:extLst>
                </p:cNvPr>
                <p:cNvSpPr/>
                <p:nvPr/>
              </p:nvSpPr>
              <p:spPr>
                <a:xfrm>
                  <a:off x="6621235" y="2045189"/>
                  <a:ext cx="165129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95" extrusionOk="0">
                      <a:moveTo>
                        <a:pt x="953" y="1"/>
                      </a:moveTo>
                      <a:lnTo>
                        <a:pt x="2457" y="1"/>
                      </a:lnTo>
                      <a:cubicBezTo>
                        <a:pt x="2983" y="1"/>
                        <a:pt x="3409" y="427"/>
                        <a:pt x="3409" y="978"/>
                      </a:cubicBezTo>
                      <a:lnTo>
                        <a:pt x="3409" y="3460"/>
                      </a:lnTo>
                      <a:cubicBezTo>
                        <a:pt x="3409" y="3635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5"/>
                        <a:pt x="2783" y="3460"/>
                      </a:cubicBezTo>
                      <a:lnTo>
                        <a:pt x="2783" y="1404"/>
                      </a:lnTo>
                      <a:cubicBezTo>
                        <a:pt x="2783" y="1329"/>
                        <a:pt x="2733" y="1279"/>
                        <a:pt x="2682" y="1279"/>
                      </a:cubicBezTo>
                      <a:cubicBezTo>
                        <a:pt x="2582" y="1279"/>
                        <a:pt x="2532" y="1329"/>
                        <a:pt x="2532" y="1404"/>
                      </a:cubicBezTo>
                      <a:cubicBezTo>
                        <a:pt x="2532" y="3259"/>
                        <a:pt x="2557" y="5064"/>
                        <a:pt x="2557" y="6918"/>
                      </a:cubicBezTo>
                      <a:cubicBezTo>
                        <a:pt x="2557" y="7119"/>
                        <a:pt x="2407" y="7294"/>
                        <a:pt x="2181" y="7294"/>
                      </a:cubicBezTo>
                      <a:lnTo>
                        <a:pt x="2181" y="7294"/>
                      </a:lnTo>
                      <a:cubicBezTo>
                        <a:pt x="1981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1"/>
                      </a:cubicBezTo>
                      <a:lnTo>
                        <a:pt x="1580" y="6918"/>
                      </a:lnTo>
                      <a:cubicBezTo>
                        <a:pt x="1580" y="7119"/>
                        <a:pt x="1404" y="7294"/>
                        <a:pt x="1204" y="7294"/>
                      </a:cubicBezTo>
                      <a:lnTo>
                        <a:pt x="1204" y="7294"/>
                      </a:lnTo>
                      <a:cubicBezTo>
                        <a:pt x="1003" y="7294"/>
                        <a:pt x="828" y="7119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29"/>
                        <a:pt x="778" y="1279"/>
                        <a:pt x="728" y="1279"/>
                      </a:cubicBezTo>
                      <a:cubicBezTo>
                        <a:pt x="677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336;p38">
                <a:extLst>
                  <a:ext uri="{FF2B5EF4-FFF2-40B4-BE49-F238E27FC236}">
                    <a16:creationId xmlns:a16="http://schemas.microsoft.com/office/drawing/2014/main" id="{698C5BBE-1F0C-44D6-B66B-93860BB60501}"/>
                  </a:ext>
                </a:extLst>
              </p:cNvPr>
              <p:cNvGrpSpPr/>
              <p:nvPr/>
            </p:nvGrpSpPr>
            <p:grpSpPr>
              <a:xfrm>
                <a:off x="5693076" y="2454229"/>
                <a:ext cx="1093288" cy="433305"/>
                <a:chOff x="5693076" y="2454229"/>
                <a:chExt cx="1093288" cy="433305"/>
              </a:xfrm>
            </p:grpSpPr>
            <p:sp>
              <p:nvSpPr>
                <p:cNvPr id="15" name="Google Shape;2343;p38">
                  <a:extLst>
                    <a:ext uri="{FF2B5EF4-FFF2-40B4-BE49-F238E27FC236}">
                      <a16:creationId xmlns:a16="http://schemas.microsoft.com/office/drawing/2014/main" id="{74A52E3E-F7AB-40DA-B4F1-8D565B07719B}"/>
                    </a:ext>
                  </a:extLst>
                </p:cNvPr>
                <p:cNvSpPr/>
                <p:nvPr/>
              </p:nvSpPr>
              <p:spPr>
                <a:xfrm>
                  <a:off x="5739224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52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52" y="1479"/>
                      </a:cubicBezTo>
                      <a:cubicBezTo>
                        <a:pt x="351" y="1479"/>
                        <a:pt x="0" y="1153"/>
                        <a:pt x="0" y="752"/>
                      </a:cubicBezTo>
                      <a:cubicBezTo>
                        <a:pt x="0" y="326"/>
                        <a:pt x="35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344;p38">
                  <a:extLst>
                    <a:ext uri="{FF2B5EF4-FFF2-40B4-BE49-F238E27FC236}">
                      <a16:creationId xmlns:a16="http://schemas.microsoft.com/office/drawing/2014/main" id="{F64F7588-8980-4A91-B530-43D4FE114811}"/>
                    </a:ext>
                  </a:extLst>
                </p:cNvPr>
                <p:cNvSpPr/>
                <p:nvPr/>
              </p:nvSpPr>
              <p:spPr>
                <a:xfrm>
                  <a:off x="569307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53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33" y="1253"/>
                        <a:pt x="2682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345;p38">
                  <a:extLst>
                    <a:ext uri="{FF2B5EF4-FFF2-40B4-BE49-F238E27FC236}">
                      <a16:creationId xmlns:a16="http://schemas.microsoft.com/office/drawing/2014/main" id="{91D1C7EA-1CED-4009-A6EA-51F0403107AD}"/>
                    </a:ext>
                  </a:extLst>
                </p:cNvPr>
                <p:cNvSpPr/>
                <p:nvPr/>
              </p:nvSpPr>
              <p:spPr>
                <a:xfrm>
                  <a:off x="5975874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346;p38">
                  <a:extLst>
                    <a:ext uri="{FF2B5EF4-FFF2-40B4-BE49-F238E27FC236}">
                      <a16:creationId xmlns:a16="http://schemas.microsoft.com/office/drawing/2014/main" id="{0F226AC1-276B-43A2-A12F-C5F2AFD441B3}"/>
                    </a:ext>
                  </a:extLst>
                </p:cNvPr>
                <p:cNvSpPr/>
                <p:nvPr/>
              </p:nvSpPr>
              <p:spPr>
                <a:xfrm>
                  <a:off x="5928515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5" y="426"/>
                        <a:pt x="3435" y="953"/>
                      </a:cubicBezTo>
                      <a:lnTo>
                        <a:pt x="3435" y="3459"/>
                      </a:lnTo>
                      <a:cubicBezTo>
                        <a:pt x="3435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58" y="1253"/>
                        <a:pt x="2683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3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347;p38">
                  <a:extLst>
                    <a:ext uri="{FF2B5EF4-FFF2-40B4-BE49-F238E27FC236}">
                      <a16:creationId xmlns:a16="http://schemas.microsoft.com/office/drawing/2014/main" id="{37F66891-67C6-4AB2-BF2C-C44406F21A1D}"/>
                    </a:ext>
                  </a:extLst>
                </p:cNvPr>
                <p:cNvSpPr/>
                <p:nvPr/>
              </p:nvSpPr>
              <p:spPr>
                <a:xfrm>
                  <a:off x="6211311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348;p38">
                  <a:extLst>
                    <a:ext uri="{FF2B5EF4-FFF2-40B4-BE49-F238E27FC236}">
                      <a16:creationId xmlns:a16="http://schemas.microsoft.com/office/drawing/2014/main" id="{7D3BE33C-9CD6-4554-A4E8-869037E93B61}"/>
                    </a:ext>
                  </a:extLst>
                </p:cNvPr>
                <p:cNvSpPr/>
                <p:nvPr/>
              </p:nvSpPr>
              <p:spPr>
                <a:xfrm>
                  <a:off x="6164002" y="2535533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0"/>
                      </a:moveTo>
                      <a:lnTo>
                        <a:pt x="2481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682" y="1253"/>
                      </a:cubicBezTo>
                      <a:cubicBezTo>
                        <a:pt x="2607" y="1253"/>
                        <a:pt x="2556" y="1304"/>
                        <a:pt x="2556" y="1404"/>
                      </a:cubicBezTo>
                      <a:cubicBezTo>
                        <a:pt x="2556" y="3233"/>
                        <a:pt x="2582" y="5063"/>
                        <a:pt x="2582" y="6918"/>
                      </a:cubicBezTo>
                      <a:cubicBezTo>
                        <a:pt x="2582" y="7118"/>
                        <a:pt x="2406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8" y="7268"/>
                      </a:cubicBezTo>
                      <a:lnTo>
                        <a:pt x="1228" y="7268"/>
                      </a:lnTo>
                      <a:cubicBezTo>
                        <a:pt x="1028" y="7268"/>
                        <a:pt x="852" y="7118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04"/>
                        <a:pt x="802" y="1253"/>
                        <a:pt x="752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1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351;p38">
                  <a:extLst>
                    <a:ext uri="{FF2B5EF4-FFF2-40B4-BE49-F238E27FC236}">
                      <a16:creationId xmlns:a16="http://schemas.microsoft.com/office/drawing/2014/main" id="{87D9FE3F-0F30-46DB-B476-7258B5A8AF01}"/>
                    </a:ext>
                  </a:extLst>
                </p:cNvPr>
                <p:cNvSpPr/>
                <p:nvPr/>
              </p:nvSpPr>
              <p:spPr>
                <a:xfrm>
                  <a:off x="6431896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352;p38">
                  <a:extLst>
                    <a:ext uri="{FF2B5EF4-FFF2-40B4-BE49-F238E27FC236}">
                      <a16:creationId xmlns:a16="http://schemas.microsoft.com/office/drawing/2014/main" id="{25CA6CEF-C36B-4E77-93AD-748836026C4E}"/>
                    </a:ext>
                  </a:extLst>
                </p:cNvPr>
                <p:cNvSpPr/>
                <p:nvPr/>
              </p:nvSpPr>
              <p:spPr>
                <a:xfrm>
                  <a:off x="638458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707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32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2" y="1253"/>
                        <a:pt x="752" y="1253"/>
                      </a:cubicBezTo>
                      <a:cubicBezTo>
                        <a:pt x="702" y="1253"/>
                        <a:pt x="652" y="1304"/>
                        <a:pt x="652" y="1404"/>
                      </a:cubicBezTo>
                      <a:lnTo>
                        <a:pt x="652" y="3459"/>
                      </a:lnTo>
                      <a:cubicBezTo>
                        <a:pt x="652" y="3634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2" y="0"/>
                        <a:pt x="978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53;p38">
                  <a:extLst>
                    <a:ext uri="{FF2B5EF4-FFF2-40B4-BE49-F238E27FC236}">
                      <a16:creationId xmlns:a16="http://schemas.microsoft.com/office/drawing/2014/main" id="{F9DF321C-98F3-426D-99A9-40240F3A4540}"/>
                    </a:ext>
                  </a:extLst>
                </p:cNvPr>
                <p:cNvSpPr/>
                <p:nvPr/>
              </p:nvSpPr>
              <p:spPr>
                <a:xfrm>
                  <a:off x="6667383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27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354;p38">
                  <a:extLst>
                    <a:ext uri="{FF2B5EF4-FFF2-40B4-BE49-F238E27FC236}">
                      <a16:creationId xmlns:a16="http://schemas.microsoft.com/office/drawing/2014/main" id="{84D72EDC-6DD9-45BC-AC58-3B440FA737DC}"/>
                    </a:ext>
                  </a:extLst>
                </p:cNvPr>
                <p:cNvSpPr/>
                <p:nvPr/>
              </p:nvSpPr>
              <p:spPr>
                <a:xfrm>
                  <a:off x="6621235" y="2535533"/>
                  <a:ext cx="165129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69" extrusionOk="0">
                      <a:moveTo>
                        <a:pt x="953" y="0"/>
                      </a:moveTo>
                      <a:lnTo>
                        <a:pt x="2457" y="0"/>
                      </a:lnTo>
                      <a:cubicBezTo>
                        <a:pt x="2983" y="0"/>
                        <a:pt x="3409" y="426"/>
                        <a:pt x="3409" y="953"/>
                      </a:cubicBezTo>
                      <a:lnTo>
                        <a:pt x="3409" y="3459"/>
                      </a:lnTo>
                      <a:cubicBezTo>
                        <a:pt x="3409" y="3634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4"/>
                        <a:pt x="2783" y="3459"/>
                      </a:cubicBezTo>
                      <a:lnTo>
                        <a:pt x="2783" y="1404"/>
                      </a:lnTo>
                      <a:cubicBezTo>
                        <a:pt x="2783" y="1304"/>
                        <a:pt x="2733" y="1253"/>
                        <a:pt x="2682" y="1253"/>
                      </a:cubicBezTo>
                      <a:cubicBezTo>
                        <a:pt x="2582" y="1253"/>
                        <a:pt x="2532" y="1304"/>
                        <a:pt x="2532" y="1404"/>
                      </a:cubicBezTo>
                      <a:cubicBezTo>
                        <a:pt x="2532" y="3233"/>
                        <a:pt x="2557" y="5063"/>
                        <a:pt x="2557" y="6918"/>
                      </a:cubicBezTo>
                      <a:cubicBezTo>
                        <a:pt x="2557" y="7118"/>
                        <a:pt x="2407" y="7268"/>
                        <a:pt x="2181" y="7268"/>
                      </a:cubicBezTo>
                      <a:lnTo>
                        <a:pt x="2181" y="7268"/>
                      </a:lnTo>
                      <a:cubicBezTo>
                        <a:pt x="1981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0"/>
                      </a:cubicBezTo>
                      <a:lnTo>
                        <a:pt x="1580" y="6918"/>
                      </a:lnTo>
                      <a:cubicBezTo>
                        <a:pt x="1580" y="7118"/>
                        <a:pt x="1404" y="7268"/>
                        <a:pt x="1204" y="7268"/>
                      </a:cubicBezTo>
                      <a:lnTo>
                        <a:pt x="1204" y="7268"/>
                      </a:lnTo>
                      <a:cubicBezTo>
                        <a:pt x="1003" y="7268"/>
                        <a:pt x="828" y="7118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04"/>
                        <a:pt x="778" y="1253"/>
                        <a:pt x="728" y="1253"/>
                      </a:cubicBezTo>
                      <a:cubicBezTo>
                        <a:pt x="677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2374;p38">
              <a:extLst>
                <a:ext uri="{FF2B5EF4-FFF2-40B4-BE49-F238E27FC236}">
                  <a16:creationId xmlns:a16="http://schemas.microsoft.com/office/drawing/2014/main" id="{D676F691-BB78-42F2-88DE-A2339315369C}"/>
                </a:ext>
              </a:extLst>
            </p:cNvPr>
            <p:cNvGrpSpPr/>
            <p:nvPr/>
          </p:nvGrpSpPr>
          <p:grpSpPr>
            <a:xfrm flipH="1">
              <a:off x="5734811" y="3033763"/>
              <a:ext cx="457800" cy="1264124"/>
              <a:chOff x="3580427" y="3013688"/>
              <a:chExt cx="457800" cy="1264124"/>
            </a:xfrm>
          </p:grpSpPr>
          <p:cxnSp>
            <p:nvCxnSpPr>
              <p:cNvPr id="10" name="Google Shape;2375;p38">
                <a:extLst>
                  <a:ext uri="{FF2B5EF4-FFF2-40B4-BE49-F238E27FC236}">
                    <a16:creationId xmlns:a16="http://schemas.microsoft.com/office/drawing/2014/main" id="{30C9497A-B3CA-41E6-8B19-445E893C9653}"/>
                  </a:ext>
                </a:extLst>
              </p:cNvPr>
              <p:cNvCxnSpPr/>
              <p:nvPr/>
            </p:nvCxnSpPr>
            <p:spPr>
              <a:xfrm>
                <a:off x="4020700" y="3013688"/>
                <a:ext cx="6276" cy="12641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Google Shape;2376;p38">
                <a:extLst>
                  <a:ext uri="{FF2B5EF4-FFF2-40B4-BE49-F238E27FC236}">
                    <a16:creationId xmlns:a16="http://schemas.microsoft.com/office/drawing/2014/main" id="{C91CE558-EA93-4573-92FE-C88BA0DAD2B3}"/>
                  </a:ext>
                </a:extLst>
              </p:cNvPr>
              <p:cNvCxnSpPr/>
              <p:nvPr/>
            </p:nvCxnSpPr>
            <p:spPr>
              <a:xfrm rot="10800000">
                <a:off x="3580427" y="3682129"/>
                <a:ext cx="457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9" name="Google Shape;2380;p38">
              <a:extLst>
                <a:ext uri="{FF2B5EF4-FFF2-40B4-BE49-F238E27FC236}">
                  <a16:creationId xmlns:a16="http://schemas.microsoft.com/office/drawing/2014/main" id="{7061D281-599E-402D-966C-4C68CE6CA662}"/>
                </a:ext>
              </a:extLst>
            </p:cNvPr>
            <p:cNvSpPr txBox="1"/>
            <p:nvPr/>
          </p:nvSpPr>
          <p:spPr>
            <a:xfrm>
              <a:off x="6379780" y="3846785"/>
              <a:ext cx="1829824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39933"/>
                </a:solidFill>
                <a:latin typeface="Bahnschrift" panose="020B0502040204020203" pitchFamily="34" charset="0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:a16="http://schemas.microsoft.com/office/drawing/2014/main" id="{06F5FDCA-A33E-407A-AE74-EE39E27A3966}"/>
              </a:ext>
            </a:extLst>
          </p:cNvPr>
          <p:cNvSpPr/>
          <p:nvPr/>
        </p:nvSpPr>
        <p:spPr>
          <a:xfrm>
            <a:off x="558726" y="102983"/>
            <a:ext cx="1236280" cy="1170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Mejoramiento de Procesos Internos</a:t>
            </a:r>
          </a:p>
        </p:txBody>
      </p:sp>
    </p:spTree>
    <p:extLst>
      <p:ext uri="{BB962C8B-B14F-4D97-AF65-F5344CB8AC3E}">
        <p14:creationId xmlns:p14="http://schemas.microsoft.com/office/powerpoint/2010/main" val="69986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395937" y="1243954"/>
            <a:ext cx="11471563" cy="3482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400" b="1" dirty="0">
                <a:solidFill>
                  <a:prstClr val="white"/>
                </a:solidFill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3°</a:t>
            </a: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INFORME TRIMESTRAL DE GESTIÓN INTERNA 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Concepción, 29 de octubre de 2025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4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282172" y="1795511"/>
            <a:ext cx="1276456" cy="32275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Colaborar directamente con el Consejo Regional en su función de fiscalización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780300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Emitir informes trimestrales acerca del estado de avance del ejercicio presupuestario del gobierno regional, sobre el flujo de gastos comprometidos para el año presupuestario en curso y ejercicios presupuestarios posteriores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269192" y="1821093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trimestralmente sobre los motivos por los cuales no fueron adjudicadas licitaciones públicas.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748848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Dar respuesta por escrito a las consultas y peticiones que sean patrocinadas por, a lo menos, un tercio de los consejeros presentes en la sesión en que se trate dicha consulta o petición.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214809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Asesorar al Consejo Regional en la definición y evaluación de las auditorías externas que se decida contratar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693810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al Gobernador Regional y al Consejo Regional sobre las reclamaciones de terceros que hayan sido contratados por el Gobierno Regional para la adquisición de activos no financieros o la ejecución de iniciativas de inversión o instituciones receptoras de transferencias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172820" y="1821093"/>
            <a:ext cx="1288092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Representar al Gobernador Regional los actos del gobierno regional que estime ilegales, de los que haya formalmente tomado conocimiento.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586065" y="1259458"/>
            <a:ext cx="1496358" cy="4088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400" b="1" dirty="0">
                <a:solidFill>
                  <a:schemeClr val="bg1"/>
                </a:solidFill>
              </a:rPr>
              <a:t>Dar cuenta al Consejo Regional, trimestralmente, sobre el cumplimiento de sus funciones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66856" y="4945997"/>
            <a:ext cx="360932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1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160419" y="4945997"/>
            <a:ext cx="448734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2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655850" y="4945997"/>
            <a:ext cx="445598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3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133832" y="4945996"/>
            <a:ext cx="469116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4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600769" y="4945996"/>
            <a:ext cx="45343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5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086288" y="4952273"/>
            <a:ext cx="43932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6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63259" y="4961509"/>
            <a:ext cx="436191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7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1116663" y="5566700"/>
            <a:ext cx="500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8</a:t>
            </a:r>
            <a:endParaRPr lang="es-CL" sz="60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64816" y="295995"/>
            <a:ext cx="10510547" cy="552524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CONTEXTO Y FUNCIONES ART. 68 QUINQUIES-LEY </a:t>
            </a:r>
            <a:r>
              <a:rPr lang="es-CL" sz="3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N°</a:t>
            </a: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 19.175</a:t>
            </a:r>
          </a:p>
        </p:txBody>
      </p:sp>
    </p:spTree>
    <p:extLst>
      <p:ext uri="{BB962C8B-B14F-4D97-AF65-F5344CB8AC3E}">
        <p14:creationId xmlns:p14="http://schemas.microsoft.com/office/powerpoint/2010/main" val="4028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finir objectivos é essencial!!!">
            <a:extLst>
              <a:ext uri="{FF2B5EF4-FFF2-40B4-BE49-F238E27FC236}">
                <a16:creationId xmlns:a16="http://schemas.microsoft.com/office/drawing/2014/main" id="{2E008F56-91BB-BF7B-B533-98289E0A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8941"/>
          <a:stretch/>
        </p:blipFill>
        <p:spPr bwMode="auto">
          <a:xfrm>
            <a:off x="3628172" y="1248121"/>
            <a:ext cx="8336276" cy="56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4B4ECAB-67B9-4DB7-888D-64CE9FB5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87" y="2661807"/>
            <a:ext cx="10284230" cy="2052542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Órgano colaborador directo del Consejo Regional en la función de fiscalización, que depende jerárquicamente del Gobernador Regional,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la que le han sido conferidas por ley un conjunto de funciones y/o atribuciones que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tienen como propósito velar por la correcta ejecución presupuestaria, la juridicidad de los actos y el principio de probidad en el funcionamiento del Gobierno Regional.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52545" y="-24590"/>
            <a:ext cx="10284230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OBJETIVO DE LA UNIDAD DE CONTROL</a:t>
            </a:r>
          </a:p>
        </p:txBody>
      </p:sp>
    </p:spTree>
    <p:extLst>
      <p:ext uri="{BB962C8B-B14F-4D97-AF65-F5344CB8AC3E}">
        <p14:creationId xmlns:p14="http://schemas.microsoft.com/office/powerpoint/2010/main" val="41248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9ABFCF6-8ED4-4312-92CA-6975CB623E35}"/>
              </a:ext>
            </a:extLst>
          </p:cNvPr>
          <p:cNvGrpSpPr/>
          <p:nvPr/>
        </p:nvGrpSpPr>
        <p:grpSpPr>
          <a:xfrm>
            <a:off x="887792" y="1124125"/>
            <a:ext cx="6630608" cy="5654925"/>
            <a:chOff x="570096" y="228087"/>
            <a:chExt cx="6289995" cy="6094161"/>
          </a:xfrm>
        </p:grpSpPr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01C30CBE-DFCD-4EF0-8A81-B229860F763A}"/>
                </a:ext>
              </a:extLst>
            </p:cNvPr>
            <p:cNvSpPr/>
            <p:nvPr/>
          </p:nvSpPr>
          <p:spPr>
            <a:xfrm rot="18937349">
              <a:off x="5028268" y="1568131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5" name="Flecha: a la derecha 74">
              <a:extLst>
                <a:ext uri="{FF2B5EF4-FFF2-40B4-BE49-F238E27FC236}">
                  <a16:creationId xmlns:a16="http://schemas.microsoft.com/office/drawing/2014/main" id="{F0A6A1A6-17F1-43F8-9D86-0AFC41A86321}"/>
                </a:ext>
              </a:extLst>
            </p:cNvPr>
            <p:cNvSpPr/>
            <p:nvPr/>
          </p:nvSpPr>
          <p:spPr>
            <a:xfrm rot="8052196">
              <a:off x="1874488" y="4667810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3" name="Flecha: a la derecha 72">
              <a:extLst>
                <a:ext uri="{FF2B5EF4-FFF2-40B4-BE49-F238E27FC236}">
                  <a16:creationId xmlns:a16="http://schemas.microsoft.com/office/drawing/2014/main" id="{8D7920B3-35DA-4D25-8CC0-9E04AE7E1160}"/>
                </a:ext>
              </a:extLst>
            </p:cNvPr>
            <p:cNvSpPr/>
            <p:nvPr/>
          </p:nvSpPr>
          <p:spPr>
            <a:xfrm rot="2523050">
              <a:off x="5162306" y="4684509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id="{E7B079C9-6306-4E66-BB09-FD9718E9ED03}"/>
                </a:ext>
              </a:extLst>
            </p:cNvPr>
            <p:cNvSpPr/>
            <p:nvPr/>
          </p:nvSpPr>
          <p:spPr>
            <a:xfrm>
              <a:off x="1773005" y="1366202"/>
              <a:ext cx="3999600" cy="3999600"/>
            </a:xfrm>
            <a:prstGeom prst="donut">
              <a:avLst>
                <a:gd name="adj" fmla="val 4619"/>
              </a:avLst>
            </a:prstGeom>
            <a:solidFill>
              <a:srgbClr val="3399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A2D8EF4-DCA4-4696-B16D-5501453A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17" y="2612940"/>
              <a:ext cx="1061642" cy="1944286"/>
            </a:xfrm>
            <a:prstGeom prst="rect">
              <a:avLst/>
            </a:prstGeom>
          </p:spPr>
        </p:pic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9BF3E722-73FD-4B8C-A896-4E0FE00C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18" y="818736"/>
              <a:ext cx="879425" cy="1889136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118D2B37-67DB-47C2-B15D-E22B681B5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829" y="4510801"/>
              <a:ext cx="540626" cy="1811447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3BF0EB9B-DFAA-44E6-981C-C2D9C147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163" y="2817912"/>
              <a:ext cx="909526" cy="2053539"/>
            </a:xfrm>
            <a:prstGeom prst="rect">
              <a:avLst/>
            </a:prstGeom>
          </p:spPr>
        </p:pic>
        <p:sp>
          <p:nvSpPr>
            <p:cNvPr id="42" name="Flecha: a la izquierda y derecha 41">
              <a:extLst>
                <a:ext uri="{FF2B5EF4-FFF2-40B4-BE49-F238E27FC236}">
                  <a16:creationId xmlns:a16="http://schemas.microsoft.com/office/drawing/2014/main" id="{4396A17D-E87A-4898-A97C-32961D6E0EC3}"/>
                </a:ext>
              </a:extLst>
            </p:cNvPr>
            <p:cNvSpPr/>
            <p:nvPr/>
          </p:nvSpPr>
          <p:spPr>
            <a:xfrm rot="16200000">
              <a:off x="2559865" y="3147707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B16548D1-13E5-4456-BCA7-575EED9AD83A}"/>
                </a:ext>
              </a:extLst>
            </p:cNvPr>
            <p:cNvSpPr/>
            <p:nvPr/>
          </p:nvSpPr>
          <p:spPr>
            <a:xfrm>
              <a:off x="2572696" y="3123245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0D3D30A-0E2D-4DC4-9B44-ED196C693D12}"/>
                </a:ext>
              </a:extLst>
            </p:cNvPr>
            <p:cNvSpPr/>
            <p:nvPr/>
          </p:nvSpPr>
          <p:spPr>
            <a:xfrm>
              <a:off x="3008902" y="2582941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15ABDF-6E61-4FE7-A11D-3459DA4AF1E0}"/>
                </a:ext>
              </a:extLst>
            </p:cNvPr>
            <p:cNvSpPr/>
            <p:nvPr/>
          </p:nvSpPr>
          <p:spPr>
            <a:xfrm>
              <a:off x="3003987" y="693484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9E63CAE-B8A3-43E9-8E5C-8CAD4D552C7F}"/>
                </a:ext>
              </a:extLst>
            </p:cNvPr>
            <p:cNvSpPr/>
            <p:nvPr/>
          </p:nvSpPr>
          <p:spPr>
            <a:xfrm>
              <a:off x="2975885" y="451485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49B1059-1B94-49E7-976B-AEA049560896}"/>
                </a:ext>
              </a:extLst>
            </p:cNvPr>
            <p:cNvSpPr/>
            <p:nvPr/>
          </p:nvSpPr>
          <p:spPr>
            <a:xfrm>
              <a:off x="4922194" y="258294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3F9D8CF-B579-4626-B00C-7EA8F2E97E89}"/>
                </a:ext>
              </a:extLst>
            </p:cNvPr>
            <p:cNvSpPr/>
            <p:nvPr/>
          </p:nvSpPr>
          <p:spPr>
            <a:xfrm>
              <a:off x="1102349" y="2595657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043E95B-CCD8-4FCF-A363-E5E2E726D15C}"/>
                </a:ext>
              </a:extLst>
            </p:cNvPr>
            <p:cNvSpPr/>
            <p:nvPr/>
          </p:nvSpPr>
          <p:spPr>
            <a:xfrm>
              <a:off x="5380218" y="563673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38286ED-6764-4DB5-9347-059AE7E78F81}"/>
                </a:ext>
              </a:extLst>
            </p:cNvPr>
            <p:cNvSpPr/>
            <p:nvPr/>
          </p:nvSpPr>
          <p:spPr>
            <a:xfrm>
              <a:off x="935382" y="4872256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BD062DD-1C7D-41F4-98E7-66C635B2F8AD}"/>
                </a:ext>
              </a:extLst>
            </p:cNvPr>
            <p:cNvSpPr/>
            <p:nvPr/>
          </p:nvSpPr>
          <p:spPr>
            <a:xfrm>
              <a:off x="5487806" y="4861130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28FE444A-578A-4DE2-9B9B-09EBACF3990D}"/>
                </a:ext>
              </a:extLst>
            </p:cNvPr>
            <p:cNvSpPr txBox="1"/>
            <p:nvPr/>
          </p:nvSpPr>
          <p:spPr>
            <a:xfrm>
              <a:off x="3020345" y="1042451"/>
              <a:ext cx="1407283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DE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LEGALIDAD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064BB07-6E74-4232-BFBD-56C16643436E}"/>
                </a:ext>
              </a:extLst>
            </p:cNvPr>
            <p:cNvSpPr txBox="1"/>
            <p:nvPr/>
          </p:nvSpPr>
          <p:spPr>
            <a:xfrm>
              <a:off x="4873725" y="2858084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FINANCIERO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PRESUPUESTARIO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17F1DEF-9275-490C-8DF2-08E5202BAE9C}"/>
                </a:ext>
              </a:extLst>
            </p:cNvPr>
            <p:cNvSpPr txBox="1"/>
            <p:nvPr/>
          </p:nvSpPr>
          <p:spPr>
            <a:xfrm>
              <a:off x="1070592" y="2943192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COLABORACIÓN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DIRECTA AL CONSEJO REGIONAL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79F57B3-9044-4DA7-AD94-ECB4CAB6D246}"/>
                </a:ext>
              </a:extLst>
            </p:cNvPr>
            <p:cNvSpPr txBox="1"/>
            <p:nvPr/>
          </p:nvSpPr>
          <p:spPr>
            <a:xfrm>
              <a:off x="3012319" y="4973242"/>
              <a:ext cx="1407283" cy="56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AUDITORÍA Y FISCALIZACIÓN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E26260B-2B5F-4A48-8EB9-72766A9BC1E2}"/>
                </a:ext>
              </a:extLst>
            </p:cNvPr>
            <p:cNvSpPr txBox="1"/>
            <p:nvPr/>
          </p:nvSpPr>
          <p:spPr>
            <a:xfrm>
              <a:off x="3044247" y="2869242"/>
              <a:ext cx="1407283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AUDITORÍA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OPERATIVA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INTERNA</a:t>
              </a:r>
              <a:endParaRPr lang="es-CL" sz="1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2B35689B-FCBA-4B5C-AC7B-4396C767D5A2}"/>
                </a:ext>
              </a:extLst>
            </p:cNvPr>
            <p:cNvSpPr txBox="1"/>
            <p:nvPr/>
          </p:nvSpPr>
          <p:spPr>
            <a:xfrm>
              <a:off x="5303521" y="5170759"/>
              <a:ext cx="1556570" cy="59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ASIGNACIONES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PRESUPUESTARIAS</a:t>
              </a:r>
              <a:endParaRPr lang="es-CL" sz="1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F98CD2D-0675-40DC-9A65-271B8C548EDA}"/>
                </a:ext>
              </a:extLst>
            </p:cNvPr>
            <p:cNvSpPr txBox="1"/>
            <p:nvPr/>
          </p:nvSpPr>
          <p:spPr>
            <a:xfrm>
              <a:off x="751097" y="5295944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SEGUIMIENTO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 INICIATIVAS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EA950766-7701-4238-A5E7-A12475272541}"/>
                </a:ext>
              </a:extLst>
            </p:cNvPr>
            <p:cNvSpPr txBox="1"/>
            <p:nvPr/>
          </p:nvSpPr>
          <p:spPr>
            <a:xfrm>
              <a:off x="5238442" y="970978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MEJORA CONTINUA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DE PROCESOS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2D920FE-4D28-43EF-818D-59FAFF43FF70}"/>
                </a:ext>
              </a:extLst>
            </p:cNvPr>
            <p:cNvSpPr/>
            <p:nvPr/>
          </p:nvSpPr>
          <p:spPr>
            <a:xfrm>
              <a:off x="573936" y="228087"/>
              <a:ext cx="1566416" cy="151597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3611305-4503-4C55-844F-D607709115EA}"/>
                </a:ext>
              </a:extLst>
            </p:cNvPr>
            <p:cNvSpPr txBox="1"/>
            <p:nvPr/>
          </p:nvSpPr>
          <p:spPr>
            <a:xfrm>
              <a:off x="570096" y="558909"/>
              <a:ext cx="1556570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SISTEMA DE 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INTEGRIDAD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INSTITUCIONAL</a:t>
              </a:r>
              <a:endParaRPr lang="es-CL" sz="1600" b="1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9" name="Flecha: a la derecha 78">
              <a:extLst>
                <a:ext uri="{FF2B5EF4-FFF2-40B4-BE49-F238E27FC236}">
                  <a16:creationId xmlns:a16="http://schemas.microsoft.com/office/drawing/2014/main" id="{096876EA-00B8-4C12-AA11-13932DE46416}"/>
                </a:ext>
              </a:extLst>
            </p:cNvPr>
            <p:cNvSpPr/>
            <p:nvPr/>
          </p:nvSpPr>
          <p:spPr>
            <a:xfrm rot="2523050">
              <a:off x="1670756" y="1972320"/>
              <a:ext cx="1794191" cy="35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A7D7A30-032A-40B0-AA4E-00BA14CD2C64}"/>
              </a:ext>
            </a:extLst>
          </p:cNvPr>
          <p:cNvGrpSpPr/>
          <p:nvPr/>
        </p:nvGrpSpPr>
        <p:grpSpPr>
          <a:xfrm>
            <a:off x="8713459" y="1924752"/>
            <a:ext cx="3283808" cy="3671682"/>
            <a:chOff x="8419844" y="1504961"/>
            <a:chExt cx="3772156" cy="3671682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CD47F5C-ABF0-4369-BB54-627CBC5B61AA}"/>
                </a:ext>
              </a:extLst>
            </p:cNvPr>
            <p:cNvSpPr txBox="1"/>
            <p:nvPr/>
          </p:nvSpPr>
          <p:spPr>
            <a:xfrm>
              <a:off x="8419844" y="1504961"/>
              <a:ext cx="3066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 I M B O L O G Í A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54131EAC-EA68-4B9D-A1A5-BBD570B6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3147" y="2765116"/>
              <a:ext cx="214436" cy="725239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AFD2E254-B658-4E13-98F0-4ADBFDEFD25B}"/>
                </a:ext>
              </a:extLst>
            </p:cNvPr>
            <p:cNvSpPr txBox="1"/>
            <p:nvPr/>
          </p:nvSpPr>
          <p:spPr>
            <a:xfrm>
              <a:off x="8513541" y="2858084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FUNCIÓN POR LEY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BD497B5-39D8-4AB0-BDA7-82374354D3A4}"/>
                </a:ext>
              </a:extLst>
            </p:cNvPr>
            <p:cNvSpPr/>
            <p:nvPr/>
          </p:nvSpPr>
          <p:spPr>
            <a:xfrm>
              <a:off x="8630748" y="2269916"/>
              <a:ext cx="349692" cy="359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9767D14-E69E-4589-B31D-435AC8FD621B}"/>
                </a:ext>
              </a:extLst>
            </p:cNvPr>
            <p:cNvSpPr txBox="1"/>
            <p:nvPr/>
          </p:nvSpPr>
          <p:spPr>
            <a:xfrm>
              <a:off x="8497024" y="2280520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CONCEPTO GENERAL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B510D89A-BEBE-4C67-A836-562D6F0380A4}"/>
                </a:ext>
              </a:extLst>
            </p:cNvPr>
            <p:cNvSpPr/>
            <p:nvPr/>
          </p:nvSpPr>
          <p:spPr>
            <a:xfrm>
              <a:off x="8665519" y="3583323"/>
              <a:ext cx="349692" cy="359715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9B77D7A-3795-44CE-8531-E31A55E5060D}"/>
                </a:ext>
              </a:extLst>
            </p:cNvPr>
            <p:cNvSpPr txBox="1"/>
            <p:nvPr/>
          </p:nvSpPr>
          <p:spPr>
            <a:xfrm>
              <a:off x="8552638" y="3487422"/>
              <a:ext cx="3618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AGRUPACIÓN DE FUNCIONES</a:t>
              </a:r>
            </a:p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ÁREAS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AB7694BF-F55A-4DCE-B3EE-39DD61BF24A1}"/>
                </a:ext>
              </a:extLst>
            </p:cNvPr>
            <p:cNvSpPr/>
            <p:nvPr/>
          </p:nvSpPr>
          <p:spPr>
            <a:xfrm>
              <a:off x="8665519" y="4214008"/>
              <a:ext cx="349692" cy="3597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9241C41A-5C6B-4DAA-9B43-141C16E6A4C3}"/>
                </a:ext>
              </a:extLst>
            </p:cNvPr>
            <p:cNvSpPr txBox="1"/>
            <p:nvPr/>
          </p:nvSpPr>
          <p:spPr>
            <a:xfrm>
              <a:off x="8552638" y="421778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SUB-ÁREA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033BBDC1-5D9E-4C55-A503-DE4BF363D235}"/>
                </a:ext>
              </a:extLst>
            </p:cNvPr>
            <p:cNvSpPr/>
            <p:nvPr/>
          </p:nvSpPr>
          <p:spPr>
            <a:xfrm>
              <a:off x="8665519" y="4816928"/>
              <a:ext cx="349692" cy="35971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BF03F79-9277-467F-AC49-BD873B428E61}"/>
                </a:ext>
              </a:extLst>
            </p:cNvPr>
            <p:cNvSpPr txBox="1"/>
            <p:nvPr/>
          </p:nvSpPr>
          <p:spPr>
            <a:xfrm>
              <a:off x="8573635" y="483120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ATRIBUTO/ENFOQUE INSTITUCIONAL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AB0182F2-0B5A-4DC6-9EB1-9D9EB71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32368"/>
            <a:ext cx="10900064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MODELO DE GESTIÓN UNIDAD DE CONTROL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772DF-3EF8-4A05-B896-1897659F4DEB}"/>
              </a:ext>
            </a:extLst>
          </p:cNvPr>
          <p:cNvSpPr txBox="1"/>
          <p:nvPr/>
        </p:nvSpPr>
        <p:spPr>
          <a:xfrm>
            <a:off x="4539120" y="2026737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2AB111E-0C40-4C30-8C3F-36A638833F42}"/>
              </a:ext>
            </a:extLst>
          </p:cNvPr>
          <p:cNvSpPr txBox="1"/>
          <p:nvPr/>
        </p:nvSpPr>
        <p:spPr>
          <a:xfrm>
            <a:off x="2116663" y="3332033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DD9C1E7-E23B-4CD1-B259-01FFDD780DE5}"/>
              </a:ext>
            </a:extLst>
          </p:cNvPr>
          <p:cNvSpPr txBox="1"/>
          <p:nvPr/>
        </p:nvSpPr>
        <p:spPr>
          <a:xfrm>
            <a:off x="4046992" y="5209906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5DC5ED0-3D01-4578-9F36-A59736BA5CA2}"/>
              </a:ext>
            </a:extLst>
          </p:cNvPr>
          <p:cNvSpPr txBox="1"/>
          <p:nvPr/>
        </p:nvSpPr>
        <p:spPr>
          <a:xfrm>
            <a:off x="6561801" y="364353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5C5A30B-E870-4077-803E-90675154EC97}"/>
              </a:ext>
            </a:extLst>
          </p:cNvPr>
          <p:cNvSpPr txBox="1"/>
          <p:nvPr/>
        </p:nvSpPr>
        <p:spPr>
          <a:xfrm>
            <a:off x="6481826" y="147726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7B4AEA0-7CC7-4AD9-9366-94E00EF5050C}"/>
              </a:ext>
            </a:extLst>
          </p:cNvPr>
          <p:cNvSpPr txBox="1"/>
          <p:nvPr/>
        </p:nvSpPr>
        <p:spPr>
          <a:xfrm>
            <a:off x="6545029" y="543281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156D0DCA-49C5-42F4-BC54-9BC418FF8BAB}"/>
              </a:ext>
            </a:extLst>
          </p:cNvPr>
          <p:cNvSpPr txBox="1"/>
          <p:nvPr/>
        </p:nvSpPr>
        <p:spPr>
          <a:xfrm>
            <a:off x="1725608" y="5500590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3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18267" y="245077"/>
            <a:ext cx="90289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COLABORACIÓN DIRECTA AL CONSEJO REGIONAL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8A6412-EC89-4D83-A072-90686257A14E}"/>
              </a:ext>
            </a:extLst>
          </p:cNvPr>
          <p:cNvSpPr/>
          <p:nvPr/>
        </p:nvSpPr>
        <p:spPr>
          <a:xfrm>
            <a:off x="-139239" y="1419902"/>
            <a:ext cx="798743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Asistencia a Comisiones y Sesiones Plenarias del Trimestre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6D5694-FA93-4206-A09D-C7291667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33" y="1124984"/>
            <a:ext cx="2483920" cy="18722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C64CEE8-05AD-4FBF-B49E-60D00007588D}"/>
              </a:ext>
            </a:extLst>
          </p:cNvPr>
          <p:cNvSpPr/>
          <p:nvPr/>
        </p:nvSpPr>
        <p:spPr>
          <a:xfrm>
            <a:off x="381795" y="2668582"/>
            <a:ext cx="656601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Información Presupuestaria y de Gestión</a:t>
            </a:r>
          </a:p>
        </p:txBody>
      </p:sp>
      <p:sp>
        <p:nvSpPr>
          <p:cNvPr id="10" name="Google Shape;2222;p38">
            <a:extLst>
              <a:ext uri="{FF2B5EF4-FFF2-40B4-BE49-F238E27FC236}">
                <a16:creationId xmlns:a16="http://schemas.microsoft.com/office/drawing/2014/main" id="{686E5394-8F70-444C-8F7C-2FB29449EAE3}"/>
              </a:ext>
            </a:extLst>
          </p:cNvPr>
          <p:cNvSpPr txBox="1"/>
          <p:nvPr/>
        </p:nvSpPr>
        <p:spPr>
          <a:xfrm>
            <a:off x="3522133" y="3272284"/>
            <a:ext cx="8282873" cy="73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2°/2025 Presupuestario(martes 29.07.2025, Concepción)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2°/2025 de Gestión Interna(miércoles 30.07.2025, Concepción)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A1AA5B-A491-458F-AAB8-AFE417040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91" y="3129329"/>
            <a:ext cx="898243" cy="90225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2D1D8D2-87CB-481D-93FA-E5051F139E41}"/>
              </a:ext>
            </a:extLst>
          </p:cNvPr>
          <p:cNvSpPr/>
          <p:nvPr/>
        </p:nvSpPr>
        <p:spPr>
          <a:xfrm>
            <a:off x="116495" y="4020598"/>
            <a:ext cx="1150732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Requerimientos y Desarrollo de Temáticas en Comisiones del CORE</a:t>
            </a:r>
          </a:p>
        </p:txBody>
      </p:sp>
      <p:sp>
        <p:nvSpPr>
          <p:cNvPr id="13" name="Google Shape;2222;p38">
            <a:extLst>
              <a:ext uri="{FF2B5EF4-FFF2-40B4-BE49-F238E27FC236}">
                <a16:creationId xmlns:a16="http://schemas.microsoft.com/office/drawing/2014/main" id="{F059E09B-4DED-47A2-AD58-5B4FC6FA8A97}"/>
              </a:ext>
            </a:extLst>
          </p:cNvPr>
          <p:cNvSpPr txBox="1"/>
          <p:nvPr/>
        </p:nvSpPr>
        <p:spPr>
          <a:xfrm>
            <a:off x="1572291" y="4447614"/>
            <a:ext cx="10551054" cy="131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en conjunto con la Comisión de Ética y Fiscalización al proyecto: Construcción Complejo Deportivo Chiguayante, código BIP 30459180 el 14.08.2025.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en conjunto con la Comisión de Ética y Fiscalización al proyecto: Construcción Mercado Municipal Arauco, código BIP 20189588 el 06.09.2025.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en conjunto con la Comisión de Ética y Fiscalización al proyecto: Construcción Sede Social Tierra Porteña de Talcahuano, código BIP 30459085 el 12.08.2025.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</p:txBody>
      </p:sp>
      <p:grpSp>
        <p:nvGrpSpPr>
          <p:cNvPr id="14" name="Google Shape;2224;p38">
            <a:extLst>
              <a:ext uri="{FF2B5EF4-FFF2-40B4-BE49-F238E27FC236}">
                <a16:creationId xmlns:a16="http://schemas.microsoft.com/office/drawing/2014/main" id="{77F7FFAA-F973-4D55-AB29-D75FF1DB37E9}"/>
              </a:ext>
            </a:extLst>
          </p:cNvPr>
          <p:cNvGrpSpPr/>
          <p:nvPr/>
        </p:nvGrpSpPr>
        <p:grpSpPr>
          <a:xfrm>
            <a:off x="355262" y="4620707"/>
            <a:ext cx="914520" cy="1099718"/>
            <a:chOff x="5319821" y="1986242"/>
            <a:chExt cx="348103" cy="367254"/>
          </a:xfrm>
        </p:grpSpPr>
        <p:sp>
          <p:nvSpPr>
            <p:cNvPr id="15" name="Google Shape;2225;p38">
              <a:extLst>
                <a:ext uri="{FF2B5EF4-FFF2-40B4-BE49-F238E27FC236}">
                  <a16:creationId xmlns:a16="http://schemas.microsoft.com/office/drawing/2014/main" id="{3C8B7D2A-97F5-4A0D-8682-81F42D45E049}"/>
                </a:ext>
              </a:extLst>
            </p:cNvPr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26;p38">
              <a:extLst>
                <a:ext uri="{FF2B5EF4-FFF2-40B4-BE49-F238E27FC236}">
                  <a16:creationId xmlns:a16="http://schemas.microsoft.com/office/drawing/2014/main" id="{F92CBD3B-EC8F-4A90-8617-A047DC389B46}"/>
                </a:ext>
              </a:extLst>
            </p:cNvPr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27;p38">
              <a:extLst>
                <a:ext uri="{FF2B5EF4-FFF2-40B4-BE49-F238E27FC236}">
                  <a16:creationId xmlns:a16="http://schemas.microsoft.com/office/drawing/2014/main" id="{1C8869E0-F0CE-4687-BEAF-76789F7CAC0D}"/>
                </a:ext>
              </a:extLst>
            </p:cNvPr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28;p38">
              <a:extLst>
                <a:ext uri="{FF2B5EF4-FFF2-40B4-BE49-F238E27FC236}">
                  <a16:creationId xmlns:a16="http://schemas.microsoft.com/office/drawing/2014/main" id="{18AE9C7B-5FE4-428E-B72E-1A0470867399}"/>
                </a:ext>
              </a:extLst>
            </p:cNvPr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9;p38">
              <a:extLst>
                <a:ext uri="{FF2B5EF4-FFF2-40B4-BE49-F238E27FC236}">
                  <a16:creationId xmlns:a16="http://schemas.microsoft.com/office/drawing/2014/main" id="{6361E19C-9790-43BF-A441-85E7DCA39000}"/>
                </a:ext>
              </a:extLst>
            </p:cNvPr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0;p38">
              <a:extLst>
                <a:ext uri="{FF2B5EF4-FFF2-40B4-BE49-F238E27FC236}">
                  <a16:creationId xmlns:a16="http://schemas.microsoft.com/office/drawing/2014/main" id="{A84A1951-3573-448B-B013-AF33106095E4}"/>
                </a:ext>
              </a:extLst>
            </p:cNvPr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1;p38">
              <a:extLst>
                <a:ext uri="{FF2B5EF4-FFF2-40B4-BE49-F238E27FC236}">
                  <a16:creationId xmlns:a16="http://schemas.microsoft.com/office/drawing/2014/main" id="{963915C6-9AB9-4703-B5AE-12D55169FA03}"/>
                </a:ext>
              </a:extLst>
            </p:cNvPr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2;p38">
              <a:extLst>
                <a:ext uri="{FF2B5EF4-FFF2-40B4-BE49-F238E27FC236}">
                  <a16:creationId xmlns:a16="http://schemas.microsoft.com/office/drawing/2014/main" id="{730EE879-01F5-4BA7-B394-E09437530E6A}"/>
                </a:ext>
              </a:extLst>
            </p:cNvPr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3;p38">
              <a:extLst>
                <a:ext uri="{FF2B5EF4-FFF2-40B4-BE49-F238E27FC236}">
                  <a16:creationId xmlns:a16="http://schemas.microsoft.com/office/drawing/2014/main" id="{029FBCF8-F95A-452F-9BEB-3DBB7C1FB9E9}"/>
                </a:ext>
              </a:extLst>
            </p:cNvPr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4;p38">
              <a:extLst>
                <a:ext uri="{FF2B5EF4-FFF2-40B4-BE49-F238E27FC236}">
                  <a16:creationId xmlns:a16="http://schemas.microsoft.com/office/drawing/2014/main" id="{368FFB31-6386-44D2-AF77-6F59A1989CC3}"/>
                </a:ext>
              </a:extLst>
            </p:cNvPr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5;p38">
              <a:extLst>
                <a:ext uri="{FF2B5EF4-FFF2-40B4-BE49-F238E27FC236}">
                  <a16:creationId xmlns:a16="http://schemas.microsoft.com/office/drawing/2014/main" id="{13ACB6F4-EEB6-4598-9AE1-0BB8D9170119}"/>
                </a:ext>
              </a:extLst>
            </p:cNvPr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36;p38">
              <a:extLst>
                <a:ext uri="{FF2B5EF4-FFF2-40B4-BE49-F238E27FC236}">
                  <a16:creationId xmlns:a16="http://schemas.microsoft.com/office/drawing/2014/main" id="{93112426-2735-492E-84B6-6077AC153172}"/>
                </a:ext>
              </a:extLst>
            </p:cNvPr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37;p38">
              <a:extLst>
                <a:ext uri="{FF2B5EF4-FFF2-40B4-BE49-F238E27FC236}">
                  <a16:creationId xmlns:a16="http://schemas.microsoft.com/office/drawing/2014/main" id="{BFAC5EA2-F553-4D4E-A337-2EF553344CC0}"/>
                </a:ext>
              </a:extLst>
            </p:cNvPr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38;p38">
              <a:extLst>
                <a:ext uri="{FF2B5EF4-FFF2-40B4-BE49-F238E27FC236}">
                  <a16:creationId xmlns:a16="http://schemas.microsoft.com/office/drawing/2014/main" id="{8526C8D4-5CBA-4AF2-9CD2-7B39DE28B9F3}"/>
                </a:ext>
              </a:extLst>
            </p:cNvPr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39;p38">
              <a:extLst>
                <a:ext uri="{FF2B5EF4-FFF2-40B4-BE49-F238E27FC236}">
                  <a16:creationId xmlns:a16="http://schemas.microsoft.com/office/drawing/2014/main" id="{CB49C572-013D-43AD-A153-72682A9739AD}"/>
                </a:ext>
              </a:extLst>
            </p:cNvPr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40;p38">
              <a:extLst>
                <a:ext uri="{FF2B5EF4-FFF2-40B4-BE49-F238E27FC236}">
                  <a16:creationId xmlns:a16="http://schemas.microsoft.com/office/drawing/2014/main" id="{736EABA6-3F61-4B96-9E43-200EB8F04E19}"/>
                </a:ext>
              </a:extLst>
            </p:cNvPr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41;p38">
              <a:extLst>
                <a:ext uri="{FF2B5EF4-FFF2-40B4-BE49-F238E27FC236}">
                  <a16:creationId xmlns:a16="http://schemas.microsoft.com/office/drawing/2014/main" id="{BB09D4CA-12A4-4A66-BBDE-D2F10DE4E34B}"/>
                </a:ext>
              </a:extLst>
            </p:cNvPr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42;p38">
              <a:extLst>
                <a:ext uri="{FF2B5EF4-FFF2-40B4-BE49-F238E27FC236}">
                  <a16:creationId xmlns:a16="http://schemas.microsoft.com/office/drawing/2014/main" id="{82DFC6EA-0803-4F5A-9943-D6C46D473053}"/>
                </a:ext>
              </a:extLst>
            </p:cNvPr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3;p38">
              <a:extLst>
                <a:ext uri="{FF2B5EF4-FFF2-40B4-BE49-F238E27FC236}">
                  <a16:creationId xmlns:a16="http://schemas.microsoft.com/office/drawing/2014/main" id="{6CAD43C5-B258-484D-83E3-BCCBF6EBCF00}"/>
                </a:ext>
              </a:extLst>
            </p:cNvPr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4;p38">
              <a:extLst>
                <a:ext uri="{FF2B5EF4-FFF2-40B4-BE49-F238E27FC236}">
                  <a16:creationId xmlns:a16="http://schemas.microsoft.com/office/drawing/2014/main" id="{D156C107-FFB1-4319-B3F0-BA2DEEDDAE4D}"/>
                </a:ext>
              </a:extLst>
            </p:cNvPr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5;p38">
              <a:extLst>
                <a:ext uri="{FF2B5EF4-FFF2-40B4-BE49-F238E27FC236}">
                  <a16:creationId xmlns:a16="http://schemas.microsoft.com/office/drawing/2014/main" id="{06D8B110-2920-4D81-AA21-31FFEC59C4E5}"/>
                </a:ext>
              </a:extLst>
            </p:cNvPr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46;p38">
              <a:extLst>
                <a:ext uri="{FF2B5EF4-FFF2-40B4-BE49-F238E27FC236}">
                  <a16:creationId xmlns:a16="http://schemas.microsoft.com/office/drawing/2014/main" id="{44745FFD-8DB7-4B7E-A52B-09E3C12E39AF}"/>
                </a:ext>
              </a:extLst>
            </p:cNvPr>
            <p:cNvSpPr/>
            <p:nvPr/>
          </p:nvSpPr>
          <p:spPr>
            <a:xfrm>
              <a:off x="5334419" y="2274994"/>
              <a:ext cx="86973" cy="78501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7;p38">
              <a:extLst>
                <a:ext uri="{FF2B5EF4-FFF2-40B4-BE49-F238E27FC236}">
                  <a16:creationId xmlns:a16="http://schemas.microsoft.com/office/drawing/2014/main" id="{50AB3E33-503D-4F04-910A-8E44B907A621}"/>
                </a:ext>
              </a:extLst>
            </p:cNvPr>
            <p:cNvSpPr/>
            <p:nvPr/>
          </p:nvSpPr>
          <p:spPr>
            <a:xfrm>
              <a:off x="5353510" y="2274994"/>
              <a:ext cx="67619" cy="78154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8;p38">
              <a:extLst>
                <a:ext uri="{FF2B5EF4-FFF2-40B4-BE49-F238E27FC236}">
                  <a16:creationId xmlns:a16="http://schemas.microsoft.com/office/drawing/2014/main" id="{3BE942C7-E3EE-4876-AEBA-3CB49F8467D9}"/>
                </a:ext>
              </a:extLst>
            </p:cNvPr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9;p38">
              <a:extLst>
                <a:ext uri="{FF2B5EF4-FFF2-40B4-BE49-F238E27FC236}">
                  <a16:creationId xmlns:a16="http://schemas.microsoft.com/office/drawing/2014/main" id="{ABE507D6-399C-4044-8DDC-399CC4CA962A}"/>
                </a:ext>
              </a:extLst>
            </p:cNvPr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0;p38">
              <a:extLst>
                <a:ext uri="{FF2B5EF4-FFF2-40B4-BE49-F238E27FC236}">
                  <a16:creationId xmlns:a16="http://schemas.microsoft.com/office/drawing/2014/main" id="{A0E4972B-EF90-4756-9817-D7A4DCF13AA6}"/>
                </a:ext>
              </a:extLst>
            </p:cNvPr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1;p38">
              <a:extLst>
                <a:ext uri="{FF2B5EF4-FFF2-40B4-BE49-F238E27FC236}">
                  <a16:creationId xmlns:a16="http://schemas.microsoft.com/office/drawing/2014/main" id="{610E4EC6-F9CE-44EF-8D90-E972424F5178}"/>
                </a:ext>
              </a:extLst>
            </p:cNvPr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52;p38">
              <a:extLst>
                <a:ext uri="{FF2B5EF4-FFF2-40B4-BE49-F238E27FC236}">
                  <a16:creationId xmlns:a16="http://schemas.microsoft.com/office/drawing/2014/main" id="{F96A3F7F-42B5-4260-883B-4D15704909E1}"/>
                </a:ext>
              </a:extLst>
            </p:cNvPr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53;p38">
              <a:extLst>
                <a:ext uri="{FF2B5EF4-FFF2-40B4-BE49-F238E27FC236}">
                  <a16:creationId xmlns:a16="http://schemas.microsoft.com/office/drawing/2014/main" id="{76300BE8-9CAD-4F06-ADAA-4F139094B112}"/>
                </a:ext>
              </a:extLst>
            </p:cNvPr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4;p38">
              <a:extLst>
                <a:ext uri="{FF2B5EF4-FFF2-40B4-BE49-F238E27FC236}">
                  <a16:creationId xmlns:a16="http://schemas.microsoft.com/office/drawing/2014/main" id="{1A8FBC36-0565-4AF4-AEE0-F44BA9F9D718}"/>
                </a:ext>
              </a:extLst>
            </p:cNvPr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55;p38">
              <a:extLst>
                <a:ext uri="{FF2B5EF4-FFF2-40B4-BE49-F238E27FC236}">
                  <a16:creationId xmlns:a16="http://schemas.microsoft.com/office/drawing/2014/main" id="{C8748112-4960-4F66-9FCF-9B3B795CCE89}"/>
                </a:ext>
              </a:extLst>
            </p:cNvPr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56;p38">
              <a:extLst>
                <a:ext uri="{FF2B5EF4-FFF2-40B4-BE49-F238E27FC236}">
                  <a16:creationId xmlns:a16="http://schemas.microsoft.com/office/drawing/2014/main" id="{E9F8CED4-76B3-4047-B6E6-BB6C0D8220B0}"/>
                </a:ext>
              </a:extLst>
            </p:cNvPr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7;p38">
              <a:extLst>
                <a:ext uri="{FF2B5EF4-FFF2-40B4-BE49-F238E27FC236}">
                  <a16:creationId xmlns:a16="http://schemas.microsoft.com/office/drawing/2014/main" id="{9DC169A6-EF44-45B4-9C3B-378E148E69EC}"/>
                </a:ext>
              </a:extLst>
            </p:cNvPr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8;p38">
              <a:extLst>
                <a:ext uri="{FF2B5EF4-FFF2-40B4-BE49-F238E27FC236}">
                  <a16:creationId xmlns:a16="http://schemas.microsoft.com/office/drawing/2014/main" id="{8A3FC191-90BB-4449-BD96-F4E2CB147C5C}"/>
                </a:ext>
              </a:extLst>
            </p:cNvPr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9;p38">
              <a:extLst>
                <a:ext uri="{FF2B5EF4-FFF2-40B4-BE49-F238E27FC236}">
                  <a16:creationId xmlns:a16="http://schemas.microsoft.com/office/drawing/2014/main" id="{788B8616-18A1-43AB-9D13-2879B3517369}"/>
                </a:ext>
              </a:extLst>
            </p:cNvPr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60;p38">
              <a:extLst>
                <a:ext uri="{FF2B5EF4-FFF2-40B4-BE49-F238E27FC236}">
                  <a16:creationId xmlns:a16="http://schemas.microsoft.com/office/drawing/2014/main" id="{FE2001E8-9D01-4433-9420-EE36BC7B9535}"/>
                </a:ext>
              </a:extLst>
            </p:cNvPr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61;p38">
              <a:extLst>
                <a:ext uri="{FF2B5EF4-FFF2-40B4-BE49-F238E27FC236}">
                  <a16:creationId xmlns:a16="http://schemas.microsoft.com/office/drawing/2014/main" id="{04C32C2A-FDB1-40DF-8FD7-D076A13E13D5}"/>
                </a:ext>
              </a:extLst>
            </p:cNvPr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Elipse 52">
            <a:extLst>
              <a:ext uri="{FF2B5EF4-FFF2-40B4-BE49-F238E27FC236}">
                <a16:creationId xmlns:a16="http://schemas.microsoft.com/office/drawing/2014/main" id="{C0B12411-8799-4C2C-94BE-CAFD2C3B0DB2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Apoyo a la gestión del Consejo Regional</a:t>
            </a:r>
          </a:p>
        </p:txBody>
      </p:sp>
    </p:spTree>
    <p:extLst>
      <p:ext uri="{BB962C8B-B14F-4D97-AF65-F5344CB8AC3E}">
        <p14:creationId xmlns:p14="http://schemas.microsoft.com/office/powerpoint/2010/main" val="162517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CONTROL DE LEGALIDAD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F83E2F-7528-4106-9719-C9653644C2EF}"/>
              </a:ext>
            </a:extLst>
          </p:cNvPr>
          <p:cNvSpPr txBox="1"/>
          <p:nvPr/>
        </p:nvSpPr>
        <p:spPr>
          <a:xfrm>
            <a:off x="4783666" y="946877"/>
            <a:ext cx="732965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Establecimiento de materias clave para su revisión y </a:t>
            </a:r>
            <a:r>
              <a:rPr lang="es-CL" sz="1600" dirty="0" err="1">
                <a:solidFill>
                  <a:srgbClr val="002060"/>
                </a:solidFill>
              </a:rPr>
              <a:t>visación</a:t>
            </a:r>
            <a:r>
              <a:rPr lang="es-CL" sz="1600" dirty="0">
                <a:solidFill>
                  <a:srgbClr val="002060"/>
                </a:solidFill>
              </a:rPr>
              <a:t> a contar del 01 de diciembre de 2023, entre las cuales se encuentran: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Identificaciones presupuestarias, creaciones y modificaciones presupuestarias.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C</a:t>
            </a:r>
            <a:r>
              <a:rPr lang="es-CL" sz="1600" dirty="0">
                <a:solidFill>
                  <a:srgbClr val="002060"/>
                </a:solidFill>
              </a:rPr>
              <a:t>onvenios mandatos y de transferencias.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B</a:t>
            </a:r>
            <a:r>
              <a:rPr lang="es-CL" sz="1600" dirty="0">
                <a:solidFill>
                  <a:srgbClr val="002060"/>
                </a:solidFill>
              </a:rPr>
              <a:t>ases para procesos concursables subvenciones.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Convenio de asignaciones directas 8%.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L</a:t>
            </a:r>
            <a:r>
              <a:rPr lang="es-CL" sz="1600" dirty="0">
                <a:solidFill>
                  <a:srgbClr val="002060"/>
                </a:solidFill>
              </a:rPr>
              <a:t>icitaciones públicas sobre 1000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ratos directos sobre 30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érmino anticipado de contrato.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I</a:t>
            </a:r>
            <a:r>
              <a:rPr lang="es-CL" sz="1600" dirty="0">
                <a:solidFill>
                  <a:srgbClr val="002060"/>
                </a:solidFill>
              </a:rPr>
              <a:t>nvalidación de actos administrativos.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ultas o sanciones.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E</a:t>
            </a:r>
            <a:r>
              <a:rPr lang="es-CL" sz="1600" dirty="0">
                <a:solidFill>
                  <a:srgbClr val="002060"/>
                </a:solidFill>
              </a:rPr>
              <a:t>ntrega de anticipos.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CL" sz="1600" dirty="0">
                <a:solidFill>
                  <a:srgbClr val="002060"/>
                </a:solidFill>
              </a:rPr>
              <a:t>rocedimientos e instructivos.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aterias de personal.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 documentos visados y/o devueltos por doc. digital, asegura trazabilidad y gestión.</a:t>
            </a:r>
          </a:p>
          <a:p>
            <a:pPr algn="ctr"/>
            <a:endParaRPr lang="es-CL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documentos visados a través de la plataforma SIAPER  de la CGR.</a:t>
            </a:r>
          </a:p>
          <a:p>
            <a:pPr algn="ctr"/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central del sistema de control preventivo, mediante auditoría operativa Institucional.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11BCF-EE79-42D5-B766-300F1338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6"/>
          <a:stretch/>
        </p:blipFill>
        <p:spPr>
          <a:xfrm>
            <a:off x="279400" y="1507066"/>
            <a:ext cx="4216400" cy="44196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8D1D4FC-37AE-4012-A736-6E575553C526}"/>
              </a:ext>
            </a:extLst>
          </p:cNvPr>
          <p:cNvSpPr/>
          <p:nvPr/>
        </p:nvSpPr>
        <p:spPr>
          <a:xfrm>
            <a:off x="1769460" y="75569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Control de legalidad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F449F9A-143F-400B-865F-5AA1885D3859}"/>
              </a:ext>
            </a:extLst>
          </p:cNvPr>
          <p:cNvSpPr/>
          <p:nvPr/>
        </p:nvSpPr>
        <p:spPr>
          <a:xfrm>
            <a:off x="216636" y="143536"/>
            <a:ext cx="1252332" cy="1102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796E72-FB2A-4BB0-A568-871D693FBD19}"/>
              </a:ext>
            </a:extLst>
          </p:cNvPr>
          <p:cNvSpPr txBox="1"/>
          <p:nvPr/>
        </p:nvSpPr>
        <p:spPr>
          <a:xfrm>
            <a:off x="0" y="383741"/>
            <a:ext cx="1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CONTROL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ASIGNACIONES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PRESUPUESTARIAS</a:t>
            </a:r>
            <a:endParaRPr lang="es-CL" sz="12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ED294F-6A08-4D45-B58E-2D8F0C616199}"/>
              </a:ext>
            </a:extLst>
          </p:cNvPr>
          <p:cNvSpPr txBox="1"/>
          <p:nvPr/>
        </p:nvSpPr>
        <p:spPr>
          <a:xfrm>
            <a:off x="1202267" y="6121400"/>
            <a:ext cx="255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documentos</a:t>
            </a:r>
          </a:p>
        </p:txBody>
      </p:sp>
    </p:spTree>
    <p:extLst>
      <p:ext uri="{BB962C8B-B14F-4D97-AF65-F5344CB8AC3E}">
        <p14:creationId xmlns:p14="http://schemas.microsoft.com/office/powerpoint/2010/main" val="35424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Y FISCALIZACIÓN 2025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1526123" y="1276928"/>
            <a:ext cx="102616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rgbClr val="002060"/>
                </a:solidFill>
              </a:rPr>
              <a:t>Auditorías terminadas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Aseguramiento a los estados financieros del servicio de bienestar.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Aseguramiento al proceso de licencias médicas, gestión de cobro y recuperación 2022-2024.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Informe de fiscalización al contrato de suministro y montaje de 2 ascensores para dependencias del Gobierno Regional e informe de seguimiento durante el mes de agosto de 2025.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subsidio para la mantención del Parque Pedro del Río Zañartu, 2023-2024, en redacción de informe final.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Aseguramiento a la ejecución del contrato: Servicio de Procesos e Implementación de la Plataforma Informática para el Gobierno Regional del Biobío, ID licitación 831-42-lq23.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algn="just"/>
            <a:r>
              <a:rPr lang="es-CL" b="1" dirty="0">
                <a:solidFill>
                  <a:srgbClr val="002060"/>
                </a:solidFill>
              </a:rPr>
              <a:t>Auditorías en ejecución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Plan de compra de terrenos para la provincia de Arauco.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Auditoria programa Instituto Profesional Virginio Gómez-Modelo Gobernanza para gestión mercado municipal, código BIP 40040359-0.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Talleres para la prevención de Violencia de Género en el Biobío, código BIP 40041341-0, ONG Amaranta.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al programa Fortalecimiento del liderazgo Social y de Mujeres, código BIP 40040923-0, Fundación Trascender.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35143F1-34FA-4E13-A0EB-2C9B82CDC7F4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</p:spTree>
    <p:extLst>
      <p:ext uri="{BB962C8B-B14F-4D97-AF65-F5344CB8AC3E}">
        <p14:creationId xmlns:p14="http://schemas.microsoft.com/office/powerpoint/2010/main" val="42943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PLAN FISCALIZACIÓN DE INICIATIVAS DE INVERSIÓN 2025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4AB1EB-D060-4A60-864E-CF5DCFF1DAD1}"/>
              </a:ext>
            </a:extLst>
          </p:cNvPr>
          <p:cNvSpPr txBox="1"/>
          <p:nvPr/>
        </p:nvSpPr>
        <p:spPr>
          <a:xfrm>
            <a:off x="7154333" y="732682"/>
            <a:ext cx="47305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b="1" dirty="0">
                <a:solidFill>
                  <a:srgbClr val="002060"/>
                </a:solidFill>
              </a:rPr>
              <a:t>Iniciativas con informe entregado en Comisión de Ética y Fiscalización:</a:t>
            </a:r>
          </a:p>
          <a:p>
            <a:pPr algn="just"/>
            <a:endParaRPr lang="es-CL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Reposición del Cuartel de Bomberos, 3° Compañía, código BIP 40040087, comuna de Coronel. 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Restauración y puesta en valor Fuerte de Santa Juana, código BIP 30409574, comuna de Santa Juana.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Reposición Biblioteca Pública, código BIP 40016760, comuna de Yumbel.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Seguimiento a la iniciativa, Construcción de redes de Saneamiento Sanitario, código BIP 30068963, localidad de San Carlos Purén, comuna de Los Ángeles</a:t>
            </a:r>
            <a:r>
              <a:rPr lang="es-ES" sz="1400" b="1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cementerio municipal, comuna de Penco, código BIP 30482675.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cubierta Club Deportivo Torino, comuna de Penco, código BIP 3049180</a:t>
            </a:r>
          </a:p>
          <a:p>
            <a:pPr algn="just"/>
            <a:endParaRPr lang="es-E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2060"/>
                </a:solidFill>
              </a:rPr>
              <a:t>Iniciativas con informe pendiente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Complejo Deportivo Chiguayante, código BIP 30459180.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2060"/>
                </a:solidFill>
              </a:rPr>
              <a:t>Mercado Municipal </a:t>
            </a:r>
            <a:r>
              <a:rPr lang="pt-BR" sz="1400" dirty="0" err="1">
                <a:solidFill>
                  <a:srgbClr val="002060"/>
                </a:solidFill>
              </a:rPr>
              <a:t>Arauco</a:t>
            </a:r>
            <a:r>
              <a:rPr lang="pt-BR" sz="1400" dirty="0">
                <a:solidFill>
                  <a:srgbClr val="002060"/>
                </a:solidFill>
              </a:rPr>
              <a:t>, código BIP 20189588.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Construcción Sede Social Tierra Porteña de Talcahuano, código BIP 30459085.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2060"/>
                </a:solidFill>
              </a:rPr>
              <a:t>Conservación del Estadio Municipal Complejo Deportivo de Cabrero.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7BC995-1AC4-454C-87B3-40A13A2AA070}"/>
              </a:ext>
            </a:extLst>
          </p:cNvPr>
          <p:cNvSpPr txBox="1"/>
          <p:nvPr/>
        </p:nvSpPr>
        <p:spPr>
          <a:xfrm>
            <a:off x="404275" y="5383100"/>
            <a:ext cx="72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CL" dirty="0">
                <a:solidFill>
                  <a:srgbClr val="002060"/>
                </a:solidFill>
              </a:rPr>
              <a:t> informes a iniciativas de inversión entregados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43C305C-3678-496C-AD2A-F1AF1FE93339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BA3EB4D-C593-44A9-AFDD-F201166FAD26}"/>
              </a:ext>
            </a:extLst>
          </p:cNvPr>
          <p:cNvSpPr/>
          <p:nvPr/>
        </p:nvSpPr>
        <p:spPr>
          <a:xfrm>
            <a:off x="5035969" y="3361268"/>
            <a:ext cx="1322070" cy="12894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D134D-BB38-4B66-8473-C37C5B7F9BE5}"/>
              </a:ext>
            </a:extLst>
          </p:cNvPr>
          <p:cNvSpPr txBox="1"/>
          <p:nvPr/>
        </p:nvSpPr>
        <p:spPr>
          <a:xfrm>
            <a:off x="4876573" y="3797001"/>
            <a:ext cx="164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SEGUIMIENTO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 INICIATIVAS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774342-308E-4450-AF79-1894CA5C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037" y="858040"/>
            <a:ext cx="3666830" cy="20150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2B0CD2-3C33-4177-9226-51C9B0E6D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8" y="3361269"/>
            <a:ext cx="3225071" cy="18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0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17114</TotalTime>
  <Words>1556</Words>
  <Application>Microsoft Office PowerPoint</Application>
  <PresentationFormat>Panorámica</PresentationFormat>
  <Paragraphs>221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Bahnschrift</vt:lpstr>
      <vt:lpstr>Bahnschrift Condensed</vt:lpstr>
      <vt:lpstr>Calibri</vt:lpstr>
      <vt:lpstr>Calibri Light</vt:lpstr>
      <vt:lpstr>Fira Sans</vt:lpstr>
      <vt:lpstr>Leelawadee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OBJETIVO DE LA UNIDAD DE CONTROL</vt:lpstr>
      <vt:lpstr>MODELO DE GESTIÓN UNIDAD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UCAI - DPIR</dc:title>
  <dc:creator>Marjolaine Celis</dc:creator>
  <cp:lastModifiedBy>Juan Veragua Segura</cp:lastModifiedBy>
  <cp:revision>536</cp:revision>
  <cp:lastPrinted>2023-11-08T11:46:25Z</cp:lastPrinted>
  <dcterms:created xsi:type="dcterms:W3CDTF">2021-03-08T15:43:14Z</dcterms:created>
  <dcterms:modified xsi:type="dcterms:W3CDTF">2025-10-28T22:15:06Z</dcterms:modified>
</cp:coreProperties>
</file>