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7" r:id="rId1"/>
  </p:sldMasterIdLst>
  <p:notesMasterIdLst>
    <p:notesMasterId r:id="rId16"/>
  </p:notesMasterIdLst>
  <p:sldIdLst>
    <p:sldId id="956" r:id="rId2"/>
    <p:sldId id="398" r:id="rId3"/>
    <p:sldId id="964" r:id="rId4"/>
    <p:sldId id="375" r:id="rId5"/>
    <p:sldId id="324" r:id="rId6"/>
    <p:sldId id="967" r:id="rId7"/>
    <p:sldId id="972" r:id="rId8"/>
    <p:sldId id="968" r:id="rId9"/>
    <p:sldId id="1006" r:id="rId10"/>
    <p:sldId id="1007" r:id="rId11"/>
    <p:sldId id="975" r:id="rId12"/>
    <p:sldId id="976" r:id="rId13"/>
    <p:sldId id="973" r:id="rId14"/>
    <p:sldId id="399" r:id="rId15"/>
  </p:sldIdLst>
  <p:sldSz cx="12192000" cy="6858000"/>
  <p:notesSz cx="6858000" cy="9313863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an Veragua Segura" initials="JVS" lastIdx="1" clrIdx="0">
    <p:extLst>
      <p:ext uri="{19B8F6BF-5375-455C-9EA6-DF929625EA0E}">
        <p15:presenceInfo xmlns:p15="http://schemas.microsoft.com/office/powerpoint/2012/main" userId="S-1-5-21-3458932468-2947358473-233460117-941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26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68" y="11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7311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7311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r">
              <a:defRPr sz="1200"/>
            </a:lvl1pPr>
          </a:lstStyle>
          <a:p>
            <a:fld id="{57B5DC7B-FAB4-4E90-A864-749AC7AAAF8D}" type="datetimeFigureOut">
              <a:rPr lang="es-CL" smtClean="0"/>
              <a:t>28-04-2026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5" tIns="45718" rIns="91435" bIns="45718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82296"/>
            <a:ext cx="5486400" cy="3667334"/>
          </a:xfrm>
          <a:prstGeom prst="rect">
            <a:avLst/>
          </a:prstGeom>
        </p:spPr>
        <p:txBody>
          <a:bodyPr vert="horz" lIns="91435" tIns="45718" rIns="91435" bIns="45718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46555"/>
            <a:ext cx="2971800" cy="467310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846555"/>
            <a:ext cx="2971800" cy="467310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r">
              <a:defRPr sz="1200"/>
            </a:lvl1pPr>
          </a:lstStyle>
          <a:p>
            <a:fld id="{5BCF3F13-73F7-4799-8D95-27915291B9A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942630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063958-687A-4446-9436-125C0DA07209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s-C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8000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3A4B2-34DA-42A6-AAE6-E58641F2C8C8}" type="datetimeFigureOut">
              <a:rPr lang="es-CL" smtClean="0"/>
              <a:t>28-04-2026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3911D-1A18-42B0-BB74-467DFEFC13D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1292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3A4B2-34DA-42A6-AAE6-E58641F2C8C8}" type="datetimeFigureOut">
              <a:rPr lang="es-CL" smtClean="0"/>
              <a:t>28-04-2026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3911D-1A18-42B0-BB74-467DFEFC13D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22499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3A4B2-34DA-42A6-AAE6-E58641F2C8C8}" type="datetimeFigureOut">
              <a:rPr lang="es-CL" smtClean="0"/>
              <a:t>28-04-2026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3911D-1A18-42B0-BB74-467DFEFC13D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0995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3A4B2-34DA-42A6-AAE6-E58641F2C8C8}" type="datetimeFigureOut">
              <a:rPr lang="es-CL" smtClean="0"/>
              <a:t>28-04-2026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3911D-1A18-42B0-BB74-467DFEFC13D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00220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3A4B2-34DA-42A6-AAE6-E58641F2C8C8}" type="datetimeFigureOut">
              <a:rPr lang="es-CL" smtClean="0"/>
              <a:t>28-04-2026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3911D-1A18-42B0-BB74-467DFEFC13D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04293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3A4B2-34DA-42A6-AAE6-E58641F2C8C8}" type="datetimeFigureOut">
              <a:rPr lang="es-CL" smtClean="0"/>
              <a:t>28-04-2026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3911D-1A18-42B0-BB74-467DFEFC13D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89117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3A4B2-34DA-42A6-AAE6-E58641F2C8C8}" type="datetimeFigureOut">
              <a:rPr lang="es-CL" smtClean="0"/>
              <a:t>28-04-2026</a:t>
            </a:fld>
            <a:endParaRPr lang="es-C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3911D-1A18-42B0-BB74-467DFEFC13D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7095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3A4B2-34DA-42A6-AAE6-E58641F2C8C8}" type="datetimeFigureOut">
              <a:rPr lang="es-CL" smtClean="0"/>
              <a:t>28-04-2026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3911D-1A18-42B0-BB74-467DFEFC13D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07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3A4B2-34DA-42A6-AAE6-E58641F2C8C8}" type="datetimeFigureOut">
              <a:rPr lang="es-CL" smtClean="0"/>
              <a:t>28-04-2026</a:t>
            </a:fld>
            <a:endParaRPr lang="es-C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3911D-1A18-42B0-BB74-467DFEFC13D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6085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3A4B2-34DA-42A6-AAE6-E58641F2C8C8}" type="datetimeFigureOut">
              <a:rPr lang="es-CL" smtClean="0"/>
              <a:t>28-04-2026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3911D-1A18-42B0-BB74-467DFEFC13D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27863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3A4B2-34DA-42A6-AAE6-E58641F2C8C8}" type="datetimeFigureOut">
              <a:rPr lang="es-CL" smtClean="0"/>
              <a:t>28-04-2026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3911D-1A18-42B0-BB74-467DFEFC13D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4607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A3A4B2-34DA-42A6-AAE6-E58641F2C8C8}" type="datetimeFigureOut">
              <a:rPr lang="es-CL" smtClean="0"/>
              <a:t>28-04-2026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3911D-1A18-42B0-BB74-467DFEFC13D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828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8" r:id="rId1"/>
    <p:sldLayoutId id="2147483979" r:id="rId2"/>
    <p:sldLayoutId id="2147483980" r:id="rId3"/>
    <p:sldLayoutId id="2147483981" r:id="rId4"/>
    <p:sldLayoutId id="2147483982" r:id="rId5"/>
    <p:sldLayoutId id="2147483983" r:id="rId6"/>
    <p:sldLayoutId id="2147483984" r:id="rId7"/>
    <p:sldLayoutId id="2147483985" r:id="rId8"/>
    <p:sldLayoutId id="2147483986" r:id="rId9"/>
    <p:sldLayoutId id="2147483987" r:id="rId10"/>
    <p:sldLayoutId id="21474839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32" y="1638"/>
            <a:ext cx="12192000" cy="685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8432" y="183854"/>
            <a:ext cx="1054880" cy="1450460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48115" y="4343094"/>
            <a:ext cx="8595348" cy="1800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Condensed" panose="020B0502040204020203" pitchFamily="34" charset="0"/>
                <a:ea typeface="ヒラギノ角ゴ Pro W3" charset="-128"/>
                <a:cs typeface="Calibri" panose="020F0502020204030204" pitchFamily="34" charset="0"/>
              </a:rPr>
              <a:t>GOBIERNO REGIONAL DEL BIOBÍO</a:t>
            </a:r>
            <a:endParaRPr kumimoji="0" lang="es-E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Bahnschrift Condensed" panose="020B0502040204020203" pitchFamily="34" charset="0"/>
              <a:ea typeface="ヒラギノ角ゴ Pro W3" charset="-128"/>
              <a:cs typeface="Calibri Light" panose="020F0302020204030204" pitchFamily="34" charset="0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Condensed" panose="020B0502040204020203" pitchFamily="34" charset="0"/>
              </a:rPr>
              <a:t>COMISION DE GOBIERNO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rgbClr val="006CB7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Bahnschrift Condensed" panose="020B0502040204020203" pitchFamily="34" charset="0"/>
              <a:ea typeface="ヒラギノ角ゴ Pro W3" charset="-128"/>
              <a:cs typeface="Verdana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rgbClr val="006CB7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Bahnschrift Condensed" panose="020B0502040204020203" pitchFamily="34" charset="0"/>
              <a:ea typeface="ヒラギノ角ゴ Pro W3" charset="-128"/>
              <a:cs typeface="Verdana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rgbClr val="006CB7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Bahnschrift Condensed" panose="020B0502040204020203" pitchFamily="34" charset="0"/>
              <a:ea typeface="ヒラギノ角ゴ Pro W3" charset="-128"/>
              <a:cs typeface="Verdana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rgbClr val="006CB7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Bahnschrift Condensed" panose="020B0502040204020203" pitchFamily="34" charset="0"/>
              <a:ea typeface="ヒラギノ角ゴ Pro W3" charset="-128"/>
              <a:cs typeface="Verdana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rgbClr val="006CB7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Bahnschrift Condensed" panose="020B0502040204020203" pitchFamily="34" charset="0"/>
              <a:ea typeface="ヒラギノ角ゴ Pro W3" charset="-128"/>
              <a:cs typeface="Verdana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srgbClr val="006CB7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Bahnschrift Condensed" panose="020B0502040204020203" pitchFamily="34" charset="0"/>
              <a:ea typeface="ヒラギノ角ゴ Pro W3" charset="-128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089008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71971224-4EDE-44C1-A78A-766E6DA1B80A}"/>
              </a:ext>
            </a:extLst>
          </p:cNvPr>
          <p:cNvSpPr/>
          <p:nvPr/>
        </p:nvSpPr>
        <p:spPr>
          <a:xfrm>
            <a:off x="973666" y="279400"/>
            <a:ext cx="11137164" cy="392159"/>
          </a:xfrm>
          <a:prstGeom prst="rect">
            <a:avLst/>
          </a:prstGeom>
          <a:ln w="28575">
            <a:noFill/>
            <a:prstDash val="solid"/>
          </a:ln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s-CL" sz="2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  <a:ea typeface="+mj-ea"/>
                <a:cs typeface="Leelawadee" panose="020B0502040204020203" pitchFamily="34" charset="-34"/>
              </a:rPr>
              <a:t>RESPUESTAS A REQUERIMIENTOS DE LA CONTRALORÍA GENERAL DE LA REPÚBLICA</a:t>
            </a: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A855E87C-4B28-4FC9-BB6D-B41CB7AE9D6B}"/>
              </a:ext>
            </a:extLst>
          </p:cNvPr>
          <p:cNvSpPr/>
          <p:nvPr/>
        </p:nvSpPr>
        <p:spPr>
          <a:xfrm>
            <a:off x="212990" y="129450"/>
            <a:ext cx="1048543" cy="1032866"/>
          </a:xfrm>
          <a:prstGeom prst="ellipse">
            <a:avLst/>
          </a:prstGeom>
          <a:solidFill>
            <a:srgbClr val="FFC000"/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900" b="1" dirty="0">
                <a:solidFill>
                  <a:schemeClr val="accent4">
                    <a:lumMod val="50000"/>
                  </a:schemeClr>
                </a:solidFill>
                <a:latin typeface="Bahnschrift Condensed" panose="020B0502040204020203" pitchFamily="34" charset="0"/>
              </a:rPr>
              <a:t>AUDITORÍA</a:t>
            </a:r>
          </a:p>
          <a:p>
            <a:pPr algn="ctr"/>
            <a:r>
              <a:rPr lang="es-CL" sz="900" b="1" dirty="0">
                <a:solidFill>
                  <a:schemeClr val="accent4">
                    <a:lumMod val="50000"/>
                  </a:schemeClr>
                </a:solidFill>
                <a:latin typeface="Bahnschrift Condensed" panose="020B0502040204020203" pitchFamily="34" charset="0"/>
              </a:rPr>
              <a:t>Y </a:t>
            </a:r>
          </a:p>
          <a:p>
            <a:pPr algn="ctr"/>
            <a:r>
              <a:rPr lang="es-CL" sz="900" b="1" dirty="0">
                <a:solidFill>
                  <a:schemeClr val="accent4">
                    <a:lumMod val="50000"/>
                  </a:schemeClr>
                </a:solidFill>
                <a:latin typeface="Bahnschrift Condensed" panose="020B0502040204020203" pitchFamily="34" charset="0"/>
              </a:rPr>
              <a:t>FISCALIZACIÓN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4846966-D0F2-4C70-9E59-7C199403AD8A}"/>
              </a:ext>
            </a:extLst>
          </p:cNvPr>
          <p:cNvSpPr txBox="1"/>
          <p:nvPr/>
        </p:nvSpPr>
        <p:spPr>
          <a:xfrm>
            <a:off x="6920578" y="1422642"/>
            <a:ext cx="494122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1600" dirty="0">
                <a:solidFill>
                  <a:srgbClr val="002060"/>
                </a:solidFill>
              </a:rPr>
              <a:t>32 requerimientos en total.</a:t>
            </a:r>
          </a:p>
          <a:p>
            <a:pPr algn="just"/>
            <a:endParaRPr lang="es-CL" sz="1600" dirty="0">
              <a:solidFill>
                <a:srgbClr val="002060"/>
              </a:solidFill>
            </a:endParaRPr>
          </a:p>
          <a:p>
            <a:pPr algn="just"/>
            <a:r>
              <a:rPr lang="es-CL" sz="1600" dirty="0">
                <a:solidFill>
                  <a:srgbClr val="002060"/>
                </a:solidFill>
              </a:rPr>
              <a:t>3 procesos de fiscalización en curso por parte de CGR: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L" sz="1600" dirty="0">
              <a:solidFill>
                <a:srgbClr val="00206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002060"/>
                </a:solidFill>
              </a:rPr>
              <a:t>Investigación Espacial Compra de Terreno Provincia de Arauco (</a:t>
            </a:r>
            <a:r>
              <a:rPr lang="es-ES" sz="1600" dirty="0" err="1">
                <a:solidFill>
                  <a:srgbClr val="002060"/>
                </a:solidFill>
              </a:rPr>
              <a:t>Preinforme</a:t>
            </a:r>
            <a:r>
              <a:rPr lang="es-ES" sz="1600" dirty="0">
                <a:solidFill>
                  <a:srgbClr val="002060"/>
                </a:solidFill>
              </a:rPr>
              <a:t> entregado).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002060"/>
                </a:solidFill>
              </a:rPr>
              <a:t>Investigación sobre viajes realizados al extranjero durante los año 2022-2024.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002060"/>
                </a:solidFill>
              </a:rPr>
              <a:t>Auditoría a los Convenios y Transferencias realizadas hacia la Universidad San Sebastian entre los años 2018-2024.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1600" dirty="0">
              <a:solidFill>
                <a:srgbClr val="002060"/>
              </a:solidFill>
            </a:endParaRPr>
          </a:p>
          <a:p>
            <a:pPr algn="just"/>
            <a:r>
              <a:rPr lang="es-ES" sz="1600" dirty="0">
                <a:solidFill>
                  <a:srgbClr val="002060"/>
                </a:solidFill>
              </a:rPr>
              <a:t>Entrega de informe final </a:t>
            </a:r>
            <a:r>
              <a:rPr lang="es-ES" sz="1600" dirty="0" err="1">
                <a:solidFill>
                  <a:srgbClr val="002060"/>
                </a:solidFill>
              </a:rPr>
              <a:t>N°</a:t>
            </a:r>
            <a:r>
              <a:rPr lang="es-ES" sz="1600" dirty="0">
                <a:solidFill>
                  <a:srgbClr val="002060"/>
                </a:solidFill>
              </a:rPr>
              <a:t> 439, sobre la Ejecución y Rendiciones de Cuentas de los Convenios de Transferencias de Capital del Subtítulo 33 Ítem 01 y 03, con universidades públicas y privadas, período 01.01.2021 a 21.12.2023. La respuesta fue entregada el 10.10.2025.</a:t>
            </a:r>
          </a:p>
          <a:p>
            <a:pPr algn="just"/>
            <a:endParaRPr lang="es-ES" sz="1600" dirty="0">
              <a:solidFill>
                <a:srgbClr val="002060"/>
              </a:solidFill>
            </a:endParaRPr>
          </a:p>
          <a:p>
            <a:pPr algn="just"/>
            <a:endParaRPr lang="es-ES" sz="1600" dirty="0">
              <a:solidFill>
                <a:srgbClr val="002060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38D017C-3E76-4A10-89D6-02D24ABB2C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261" y="1342963"/>
            <a:ext cx="6030390" cy="5235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7965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71971224-4EDE-44C1-A78A-766E6DA1B80A}"/>
              </a:ext>
            </a:extLst>
          </p:cNvPr>
          <p:cNvSpPr/>
          <p:nvPr/>
        </p:nvSpPr>
        <p:spPr>
          <a:xfrm>
            <a:off x="973666" y="279400"/>
            <a:ext cx="11137164" cy="392159"/>
          </a:xfrm>
          <a:prstGeom prst="rect">
            <a:avLst/>
          </a:prstGeom>
          <a:ln w="28575">
            <a:noFill/>
            <a:prstDash val="solid"/>
          </a:ln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s-CL" sz="2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  <a:ea typeface="+mj-ea"/>
                <a:cs typeface="Leelawadee" panose="020B0502040204020203" pitchFamily="34" charset="-34"/>
              </a:rPr>
              <a:t>RESPUESTAS A REQUERIMIENTOS DE CONTRALORÍA GENERAL DE LA REPÚBLICA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BBB9081-9DBB-4684-AAE6-2C3974EFFAA2}"/>
              </a:ext>
            </a:extLst>
          </p:cNvPr>
          <p:cNvSpPr txBox="1"/>
          <p:nvPr/>
        </p:nvSpPr>
        <p:spPr>
          <a:xfrm>
            <a:off x="6920578" y="1422642"/>
            <a:ext cx="494122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1600" dirty="0">
                <a:solidFill>
                  <a:srgbClr val="002060"/>
                </a:solidFill>
              </a:rPr>
              <a:t>32 requerimientos en total.</a:t>
            </a:r>
          </a:p>
          <a:p>
            <a:pPr algn="just"/>
            <a:endParaRPr lang="es-CL" sz="1600" dirty="0">
              <a:solidFill>
                <a:srgbClr val="002060"/>
              </a:solidFill>
            </a:endParaRPr>
          </a:p>
          <a:p>
            <a:pPr algn="just"/>
            <a:r>
              <a:rPr lang="es-CL" sz="1600" dirty="0">
                <a:solidFill>
                  <a:srgbClr val="002060"/>
                </a:solidFill>
              </a:rPr>
              <a:t>3 procesos de fiscalización en curso por parte de CGR: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L" sz="1600" dirty="0">
              <a:solidFill>
                <a:srgbClr val="00206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002060"/>
                </a:solidFill>
              </a:rPr>
              <a:t>Investigación Espacial Compra de Terreno Provincia de Arauco(</a:t>
            </a:r>
            <a:r>
              <a:rPr lang="es-ES" sz="1600" dirty="0" err="1">
                <a:solidFill>
                  <a:srgbClr val="002060"/>
                </a:solidFill>
              </a:rPr>
              <a:t>Preinforme</a:t>
            </a:r>
            <a:r>
              <a:rPr lang="es-ES" sz="1600" dirty="0">
                <a:solidFill>
                  <a:srgbClr val="002060"/>
                </a:solidFill>
              </a:rPr>
              <a:t> entregado).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002060"/>
                </a:solidFill>
              </a:rPr>
              <a:t>Investigación sobre viajes realizados al extranjero durante los año 2022-2024.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002060"/>
                </a:solidFill>
              </a:rPr>
              <a:t>Auditoría a los Convenios y Transferencias realizadas hacia la Universidad San Sebastian entre los años 2018-2024.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1600" dirty="0">
              <a:solidFill>
                <a:srgbClr val="002060"/>
              </a:solidFill>
            </a:endParaRPr>
          </a:p>
          <a:p>
            <a:pPr algn="just"/>
            <a:r>
              <a:rPr lang="es-ES" sz="1600" dirty="0">
                <a:solidFill>
                  <a:srgbClr val="002060"/>
                </a:solidFill>
              </a:rPr>
              <a:t>Entrega de informe final </a:t>
            </a:r>
            <a:r>
              <a:rPr lang="es-ES" sz="1600" dirty="0" err="1">
                <a:solidFill>
                  <a:srgbClr val="002060"/>
                </a:solidFill>
              </a:rPr>
              <a:t>N°</a:t>
            </a:r>
            <a:r>
              <a:rPr lang="es-ES" sz="1600" dirty="0">
                <a:solidFill>
                  <a:srgbClr val="002060"/>
                </a:solidFill>
              </a:rPr>
              <a:t> 439, sobre la Ejecución y Rendiciones de Cuentas de los Convenios de Transferencias de Capital del Subtítulo 33 Ítem 01 y 03, con universidades públicas y privadas, período 01.01.2021 a 21.12.2023. Informe entregado por CGR el 30.01.2026</a:t>
            </a: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93A9F7E3-A770-430E-9318-C3FAC1C329C0}"/>
              </a:ext>
            </a:extLst>
          </p:cNvPr>
          <p:cNvSpPr/>
          <p:nvPr/>
        </p:nvSpPr>
        <p:spPr>
          <a:xfrm>
            <a:off x="212990" y="129450"/>
            <a:ext cx="1048543" cy="1032866"/>
          </a:xfrm>
          <a:prstGeom prst="ellipse">
            <a:avLst/>
          </a:prstGeom>
          <a:solidFill>
            <a:srgbClr val="FFC000"/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900" b="1" dirty="0">
                <a:solidFill>
                  <a:schemeClr val="accent4">
                    <a:lumMod val="50000"/>
                  </a:schemeClr>
                </a:solidFill>
                <a:latin typeface="Bahnschrift Condensed" panose="020B0502040204020203" pitchFamily="34" charset="0"/>
              </a:rPr>
              <a:t>AUDITORÍA</a:t>
            </a:r>
          </a:p>
          <a:p>
            <a:pPr algn="ctr"/>
            <a:r>
              <a:rPr lang="es-CL" sz="900" b="1" dirty="0">
                <a:solidFill>
                  <a:schemeClr val="accent4">
                    <a:lumMod val="50000"/>
                  </a:schemeClr>
                </a:solidFill>
                <a:latin typeface="Bahnschrift Condensed" panose="020B0502040204020203" pitchFamily="34" charset="0"/>
              </a:rPr>
              <a:t>Y </a:t>
            </a:r>
          </a:p>
          <a:p>
            <a:pPr algn="ctr"/>
            <a:r>
              <a:rPr lang="es-CL" sz="900" b="1" dirty="0">
                <a:solidFill>
                  <a:schemeClr val="accent4">
                    <a:lumMod val="50000"/>
                  </a:schemeClr>
                </a:solidFill>
                <a:latin typeface="Bahnschrift Condensed" panose="020B0502040204020203" pitchFamily="34" charset="0"/>
              </a:rPr>
              <a:t>FISCALIZACIÓN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05CC1A6-AB80-45AC-AB11-CCBA7AA8B8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384" y="916199"/>
            <a:ext cx="5195898" cy="553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5545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E5DDCF5F-10EB-4215-8996-CCFB31101651}"/>
              </a:ext>
            </a:extLst>
          </p:cNvPr>
          <p:cNvSpPr/>
          <p:nvPr/>
        </p:nvSpPr>
        <p:spPr>
          <a:xfrm>
            <a:off x="3429000" y="73360"/>
            <a:ext cx="8546363" cy="542071"/>
          </a:xfrm>
          <a:prstGeom prst="rect">
            <a:avLst/>
          </a:prstGeom>
          <a:ln w="28575">
            <a:noFill/>
            <a:prstDash val="solid"/>
          </a:ln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s-CL" sz="3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  <a:ea typeface="+mj-ea"/>
                <a:cs typeface="Leelawadee" panose="020B0502040204020203" pitchFamily="34" charset="-34"/>
              </a:rPr>
              <a:t>TRANSPARENCIA ACTIVA </a:t>
            </a: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01B57E1C-1E8B-4983-AA8D-30CD2A9B6D84}"/>
              </a:ext>
            </a:extLst>
          </p:cNvPr>
          <p:cNvSpPr/>
          <p:nvPr/>
        </p:nvSpPr>
        <p:spPr>
          <a:xfrm>
            <a:off x="558726" y="102983"/>
            <a:ext cx="1236280" cy="117034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b="1" dirty="0">
                <a:solidFill>
                  <a:schemeClr val="accent4">
                    <a:lumMod val="75000"/>
                  </a:schemeClr>
                </a:solidFill>
                <a:latin typeface="Bahnschrift Condensed" panose="020B0502040204020203" pitchFamily="34" charset="0"/>
              </a:rPr>
              <a:t>Mejoramiento de Procesos Internos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732BE0DF-6E35-4378-817B-702B10D3D134}"/>
              </a:ext>
            </a:extLst>
          </p:cNvPr>
          <p:cNvSpPr txBox="1"/>
          <p:nvPr/>
        </p:nvSpPr>
        <p:spPr>
          <a:xfrm>
            <a:off x="7873999" y="1955800"/>
            <a:ext cx="33782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dirty="0">
                <a:solidFill>
                  <a:srgbClr val="002060"/>
                </a:solidFill>
              </a:rPr>
              <a:t>Entrega del 1° informe de retroalimentación al servicio administrativo del Gobierno Regional, sobre Transparencia Activa, con fecha de corte a enero de 2026, los cuales contienen observaciones que deben ser corregidas.</a:t>
            </a:r>
            <a:endParaRPr lang="es-CL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791B557-A238-4A2B-A164-DFA08FEB4C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8869" y="1032933"/>
            <a:ext cx="4939862" cy="551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3999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ángulo 28"/>
          <p:cNvSpPr/>
          <p:nvPr/>
        </p:nvSpPr>
        <p:spPr>
          <a:xfrm>
            <a:off x="2226366" y="295995"/>
            <a:ext cx="9748998" cy="542071"/>
          </a:xfrm>
          <a:prstGeom prst="rect">
            <a:avLst/>
          </a:prstGeom>
          <a:ln w="28575">
            <a:noFill/>
            <a:prstDash val="solid"/>
          </a:ln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s-CL" sz="3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  <a:ea typeface="+mj-ea"/>
                <a:cs typeface="Leelawadee" panose="020B0502040204020203" pitchFamily="34" charset="-34"/>
              </a:rPr>
              <a:t>GESTIÓN INTERNA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0EDB4591-1C29-449D-AA29-D9B6C57202FE}"/>
              </a:ext>
            </a:extLst>
          </p:cNvPr>
          <p:cNvSpPr txBox="1"/>
          <p:nvPr/>
        </p:nvSpPr>
        <p:spPr>
          <a:xfrm>
            <a:off x="2174802" y="726078"/>
            <a:ext cx="9683159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es-CL" sz="2000" dirty="0">
              <a:solidFill>
                <a:srgbClr val="002060"/>
              </a:solidFill>
            </a:endParaRPr>
          </a:p>
          <a:p>
            <a:pPr algn="just"/>
            <a:endParaRPr lang="es-CL" sz="2000" dirty="0">
              <a:solidFill>
                <a:srgbClr val="00206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L" sz="2000" dirty="0">
                <a:solidFill>
                  <a:srgbClr val="002060"/>
                </a:solidFill>
              </a:rPr>
              <a:t>Instancias de coordinación con las diferentes Divisiones para el diseño de procedimientos, auditoría, respuestas a Contraloría(Preinforme e Informes Finales N°823 y 439).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CL" sz="2000" dirty="0">
              <a:solidFill>
                <a:srgbClr val="00206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L" sz="2000" dirty="0">
                <a:solidFill>
                  <a:srgbClr val="002060"/>
                </a:solidFill>
              </a:rPr>
              <a:t>Coordinación SISREC al interior del servicio.</a:t>
            </a:r>
          </a:p>
          <a:p>
            <a:pPr algn="just"/>
            <a:endParaRPr lang="es-CL" sz="2000" dirty="0">
              <a:solidFill>
                <a:srgbClr val="00206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L" sz="2000" dirty="0">
                <a:solidFill>
                  <a:srgbClr val="002060"/>
                </a:solidFill>
              </a:rPr>
              <a:t>Auditoria al CDC 2025 para cada indicador de gestión, perteneciente a los equipos de trabajo del Gobierno Regional.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CL" sz="2000" dirty="0">
              <a:solidFill>
                <a:srgbClr val="00206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L" sz="2000" dirty="0">
                <a:solidFill>
                  <a:srgbClr val="002060"/>
                </a:solidFill>
              </a:rPr>
              <a:t>Proceso de capacitación de una funcionaria en el Diplomado en Gestión Pública y Ciencia de Datos, Universidad de Talca.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CL" sz="2000" dirty="0">
              <a:solidFill>
                <a:srgbClr val="00206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L" sz="2000" dirty="0">
                <a:solidFill>
                  <a:srgbClr val="002060"/>
                </a:solidFill>
              </a:rPr>
              <a:t>Aprobación del proceso de acreditación en plataforma mercado público nivel avanzado, Jefe de Unidad.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CL" sz="2000" dirty="0">
              <a:solidFill>
                <a:srgbClr val="00206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L" sz="2000" dirty="0">
                <a:solidFill>
                  <a:srgbClr val="002060"/>
                </a:solidFill>
              </a:rPr>
              <a:t>Carga de respuestas y archivos al sistema de seguimiento y apoyo CGR para procesos de fiscalización.</a:t>
            </a:r>
          </a:p>
        </p:txBody>
      </p:sp>
      <p:grpSp>
        <p:nvGrpSpPr>
          <p:cNvPr id="4" name="Google Shape;2296;p38">
            <a:extLst>
              <a:ext uri="{FF2B5EF4-FFF2-40B4-BE49-F238E27FC236}">
                <a16:creationId xmlns:a16="http://schemas.microsoft.com/office/drawing/2014/main" id="{4D81DA9C-1749-432E-8A37-F301C3B797CA}"/>
              </a:ext>
            </a:extLst>
          </p:cNvPr>
          <p:cNvGrpSpPr/>
          <p:nvPr/>
        </p:nvGrpSpPr>
        <p:grpSpPr>
          <a:xfrm>
            <a:off x="437733" y="2759989"/>
            <a:ext cx="2711867" cy="1338022"/>
            <a:chOff x="4315688" y="3033763"/>
            <a:chExt cx="3893916" cy="1338022"/>
          </a:xfrm>
        </p:grpSpPr>
        <p:grpSp>
          <p:nvGrpSpPr>
            <p:cNvPr id="5" name="Google Shape;2297;p38">
              <a:extLst>
                <a:ext uri="{FF2B5EF4-FFF2-40B4-BE49-F238E27FC236}">
                  <a16:creationId xmlns:a16="http://schemas.microsoft.com/office/drawing/2014/main" id="{9CD49902-970A-4D28-B52F-D2F0CD9B53A8}"/>
                </a:ext>
              </a:extLst>
            </p:cNvPr>
            <p:cNvGrpSpPr/>
            <p:nvPr/>
          </p:nvGrpSpPr>
          <p:grpSpPr>
            <a:xfrm>
              <a:off x="4315688" y="3033772"/>
              <a:ext cx="1202236" cy="1264115"/>
              <a:chOff x="5442783" y="1474800"/>
              <a:chExt cx="1343581" cy="1412734"/>
            </a:xfrm>
          </p:grpSpPr>
          <p:grpSp>
            <p:nvGrpSpPr>
              <p:cNvPr id="12" name="Google Shape;2298;p38">
                <a:extLst>
                  <a:ext uri="{FF2B5EF4-FFF2-40B4-BE49-F238E27FC236}">
                    <a16:creationId xmlns:a16="http://schemas.microsoft.com/office/drawing/2014/main" id="{A69BDF06-5D21-4A7C-A234-ACE39F77644E}"/>
                  </a:ext>
                </a:extLst>
              </p:cNvPr>
              <p:cNvGrpSpPr/>
              <p:nvPr/>
            </p:nvGrpSpPr>
            <p:grpSpPr>
              <a:xfrm>
                <a:off x="5913709" y="1474800"/>
                <a:ext cx="637217" cy="433305"/>
                <a:chOff x="5913709" y="1474800"/>
                <a:chExt cx="637217" cy="433305"/>
              </a:xfrm>
            </p:grpSpPr>
            <p:sp>
              <p:nvSpPr>
                <p:cNvPr id="38" name="Google Shape;2309;p38">
                  <a:extLst>
                    <a:ext uri="{FF2B5EF4-FFF2-40B4-BE49-F238E27FC236}">
                      <a16:creationId xmlns:a16="http://schemas.microsoft.com/office/drawing/2014/main" id="{80747769-E904-4BE6-A185-3778884E9DA1}"/>
                    </a:ext>
                  </a:extLst>
                </p:cNvPr>
                <p:cNvSpPr/>
                <p:nvPr/>
              </p:nvSpPr>
              <p:spPr>
                <a:xfrm>
                  <a:off x="5961019" y="1474800"/>
                  <a:ext cx="71669" cy="716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0" h="1480" extrusionOk="0">
                      <a:moveTo>
                        <a:pt x="727" y="0"/>
                      </a:moveTo>
                      <a:cubicBezTo>
                        <a:pt x="1128" y="0"/>
                        <a:pt x="1479" y="326"/>
                        <a:pt x="1479" y="752"/>
                      </a:cubicBezTo>
                      <a:cubicBezTo>
                        <a:pt x="1479" y="1153"/>
                        <a:pt x="1128" y="1479"/>
                        <a:pt x="727" y="1479"/>
                      </a:cubicBezTo>
                      <a:cubicBezTo>
                        <a:pt x="326" y="1479"/>
                        <a:pt x="1" y="1153"/>
                        <a:pt x="1" y="752"/>
                      </a:cubicBezTo>
                      <a:cubicBezTo>
                        <a:pt x="1" y="326"/>
                        <a:pt x="326" y="0"/>
                        <a:pt x="72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" name="Google Shape;2310;p38">
                  <a:extLst>
                    <a:ext uri="{FF2B5EF4-FFF2-40B4-BE49-F238E27FC236}">
                      <a16:creationId xmlns:a16="http://schemas.microsoft.com/office/drawing/2014/main" id="{6D07414C-10D6-47CD-9E91-9DFF9833B7A7}"/>
                    </a:ext>
                  </a:extLst>
                </p:cNvPr>
                <p:cNvSpPr/>
                <p:nvPr/>
              </p:nvSpPr>
              <p:spPr>
                <a:xfrm>
                  <a:off x="5913709" y="1556104"/>
                  <a:ext cx="166291" cy="352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4" h="7269" extrusionOk="0">
                      <a:moveTo>
                        <a:pt x="978" y="1"/>
                      </a:moveTo>
                      <a:lnTo>
                        <a:pt x="2481" y="1"/>
                      </a:lnTo>
                      <a:cubicBezTo>
                        <a:pt x="3008" y="1"/>
                        <a:pt x="3434" y="427"/>
                        <a:pt x="3434" y="953"/>
                      </a:cubicBezTo>
                      <a:lnTo>
                        <a:pt x="3434" y="3459"/>
                      </a:lnTo>
                      <a:cubicBezTo>
                        <a:pt x="3434" y="3635"/>
                        <a:pt x="3283" y="3760"/>
                        <a:pt x="3108" y="3760"/>
                      </a:cubicBezTo>
                      <a:lnTo>
                        <a:pt x="3108" y="3760"/>
                      </a:lnTo>
                      <a:cubicBezTo>
                        <a:pt x="2932" y="3760"/>
                        <a:pt x="2807" y="3635"/>
                        <a:pt x="2807" y="3459"/>
                      </a:cubicBezTo>
                      <a:lnTo>
                        <a:pt x="2807" y="1379"/>
                      </a:lnTo>
                      <a:cubicBezTo>
                        <a:pt x="2807" y="1304"/>
                        <a:pt x="2757" y="1254"/>
                        <a:pt x="2682" y="1254"/>
                      </a:cubicBezTo>
                      <a:cubicBezTo>
                        <a:pt x="2607" y="1254"/>
                        <a:pt x="2556" y="1304"/>
                        <a:pt x="2556" y="1379"/>
                      </a:cubicBezTo>
                      <a:cubicBezTo>
                        <a:pt x="2556" y="3234"/>
                        <a:pt x="2582" y="5063"/>
                        <a:pt x="2582" y="6918"/>
                      </a:cubicBezTo>
                      <a:cubicBezTo>
                        <a:pt x="2582" y="7118"/>
                        <a:pt x="2406" y="7269"/>
                        <a:pt x="2206" y="7269"/>
                      </a:cubicBezTo>
                      <a:lnTo>
                        <a:pt x="2206" y="7269"/>
                      </a:lnTo>
                      <a:cubicBezTo>
                        <a:pt x="2005" y="7269"/>
                        <a:pt x="1855" y="7118"/>
                        <a:pt x="1855" y="6918"/>
                      </a:cubicBezTo>
                      <a:lnTo>
                        <a:pt x="1855" y="3860"/>
                      </a:lnTo>
                      <a:cubicBezTo>
                        <a:pt x="1855" y="3810"/>
                        <a:pt x="1780" y="3735"/>
                        <a:pt x="1704" y="3735"/>
                      </a:cubicBezTo>
                      <a:cubicBezTo>
                        <a:pt x="1654" y="3735"/>
                        <a:pt x="1604" y="3810"/>
                        <a:pt x="1604" y="3860"/>
                      </a:cubicBezTo>
                      <a:lnTo>
                        <a:pt x="1604" y="6918"/>
                      </a:lnTo>
                      <a:cubicBezTo>
                        <a:pt x="1604" y="7118"/>
                        <a:pt x="1429" y="7269"/>
                        <a:pt x="1228" y="7269"/>
                      </a:cubicBezTo>
                      <a:lnTo>
                        <a:pt x="1228" y="7269"/>
                      </a:lnTo>
                      <a:cubicBezTo>
                        <a:pt x="1028" y="7269"/>
                        <a:pt x="852" y="7118"/>
                        <a:pt x="852" y="6918"/>
                      </a:cubicBezTo>
                      <a:lnTo>
                        <a:pt x="852" y="1379"/>
                      </a:lnTo>
                      <a:cubicBezTo>
                        <a:pt x="852" y="1304"/>
                        <a:pt x="802" y="1254"/>
                        <a:pt x="752" y="1254"/>
                      </a:cubicBezTo>
                      <a:cubicBezTo>
                        <a:pt x="702" y="1254"/>
                        <a:pt x="627" y="1304"/>
                        <a:pt x="627" y="1379"/>
                      </a:cubicBezTo>
                      <a:lnTo>
                        <a:pt x="627" y="3459"/>
                      </a:lnTo>
                      <a:cubicBezTo>
                        <a:pt x="627" y="3635"/>
                        <a:pt x="501" y="3760"/>
                        <a:pt x="326" y="3760"/>
                      </a:cubicBezTo>
                      <a:lnTo>
                        <a:pt x="326" y="3760"/>
                      </a:lnTo>
                      <a:cubicBezTo>
                        <a:pt x="150" y="3760"/>
                        <a:pt x="0" y="3635"/>
                        <a:pt x="0" y="3459"/>
                      </a:cubicBezTo>
                      <a:lnTo>
                        <a:pt x="0" y="953"/>
                      </a:lnTo>
                      <a:cubicBezTo>
                        <a:pt x="0" y="427"/>
                        <a:pt x="451" y="1"/>
                        <a:pt x="978" y="1"/>
                      </a:cubicBezTo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" name="Google Shape;2311;p38">
                  <a:extLst>
                    <a:ext uri="{FF2B5EF4-FFF2-40B4-BE49-F238E27FC236}">
                      <a16:creationId xmlns:a16="http://schemas.microsoft.com/office/drawing/2014/main" id="{C76D922A-D6D0-488F-966B-CEDA94879CC9}"/>
                    </a:ext>
                  </a:extLst>
                </p:cNvPr>
                <p:cNvSpPr/>
                <p:nvPr/>
              </p:nvSpPr>
              <p:spPr>
                <a:xfrm>
                  <a:off x="6196458" y="1474800"/>
                  <a:ext cx="71669" cy="716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0" h="1480" extrusionOk="0">
                      <a:moveTo>
                        <a:pt x="728" y="0"/>
                      </a:moveTo>
                      <a:cubicBezTo>
                        <a:pt x="1129" y="0"/>
                        <a:pt x="1479" y="326"/>
                        <a:pt x="1479" y="752"/>
                      </a:cubicBezTo>
                      <a:cubicBezTo>
                        <a:pt x="1479" y="1153"/>
                        <a:pt x="1129" y="1479"/>
                        <a:pt x="728" y="1479"/>
                      </a:cubicBezTo>
                      <a:cubicBezTo>
                        <a:pt x="327" y="1479"/>
                        <a:pt x="1" y="1153"/>
                        <a:pt x="1" y="752"/>
                      </a:cubicBezTo>
                      <a:cubicBezTo>
                        <a:pt x="1" y="326"/>
                        <a:pt x="327" y="0"/>
                        <a:pt x="72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" name="Google Shape;2312;p38">
                  <a:extLst>
                    <a:ext uri="{FF2B5EF4-FFF2-40B4-BE49-F238E27FC236}">
                      <a16:creationId xmlns:a16="http://schemas.microsoft.com/office/drawing/2014/main" id="{CD209D5A-895C-4385-AB6A-93A23B67039F}"/>
                    </a:ext>
                  </a:extLst>
                </p:cNvPr>
                <p:cNvSpPr/>
                <p:nvPr/>
              </p:nvSpPr>
              <p:spPr>
                <a:xfrm>
                  <a:off x="6149147" y="1556104"/>
                  <a:ext cx="166291" cy="352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4" h="7269" extrusionOk="0">
                      <a:moveTo>
                        <a:pt x="978" y="1"/>
                      </a:moveTo>
                      <a:lnTo>
                        <a:pt x="2481" y="1"/>
                      </a:lnTo>
                      <a:cubicBezTo>
                        <a:pt x="3008" y="1"/>
                        <a:pt x="3434" y="427"/>
                        <a:pt x="3434" y="953"/>
                      </a:cubicBezTo>
                      <a:lnTo>
                        <a:pt x="3434" y="3459"/>
                      </a:lnTo>
                      <a:cubicBezTo>
                        <a:pt x="3434" y="3635"/>
                        <a:pt x="3284" y="3760"/>
                        <a:pt x="3108" y="3760"/>
                      </a:cubicBezTo>
                      <a:lnTo>
                        <a:pt x="3108" y="3760"/>
                      </a:lnTo>
                      <a:cubicBezTo>
                        <a:pt x="2933" y="3760"/>
                        <a:pt x="2807" y="3635"/>
                        <a:pt x="2807" y="3459"/>
                      </a:cubicBezTo>
                      <a:lnTo>
                        <a:pt x="2807" y="1379"/>
                      </a:lnTo>
                      <a:cubicBezTo>
                        <a:pt x="2807" y="1304"/>
                        <a:pt x="2757" y="1254"/>
                        <a:pt x="2682" y="1254"/>
                      </a:cubicBezTo>
                      <a:cubicBezTo>
                        <a:pt x="2607" y="1254"/>
                        <a:pt x="2557" y="1304"/>
                        <a:pt x="2557" y="1379"/>
                      </a:cubicBezTo>
                      <a:cubicBezTo>
                        <a:pt x="2557" y="3234"/>
                        <a:pt x="2582" y="5063"/>
                        <a:pt x="2582" y="6918"/>
                      </a:cubicBezTo>
                      <a:cubicBezTo>
                        <a:pt x="2582" y="7118"/>
                        <a:pt x="2406" y="7269"/>
                        <a:pt x="2206" y="7269"/>
                      </a:cubicBezTo>
                      <a:lnTo>
                        <a:pt x="2206" y="7269"/>
                      </a:lnTo>
                      <a:cubicBezTo>
                        <a:pt x="2005" y="7269"/>
                        <a:pt x="1855" y="7118"/>
                        <a:pt x="1855" y="6918"/>
                      </a:cubicBezTo>
                      <a:lnTo>
                        <a:pt x="1855" y="3860"/>
                      </a:lnTo>
                      <a:cubicBezTo>
                        <a:pt x="1855" y="3810"/>
                        <a:pt x="1780" y="3735"/>
                        <a:pt x="1705" y="3735"/>
                      </a:cubicBezTo>
                      <a:cubicBezTo>
                        <a:pt x="1654" y="3735"/>
                        <a:pt x="1604" y="3810"/>
                        <a:pt x="1604" y="3860"/>
                      </a:cubicBezTo>
                      <a:lnTo>
                        <a:pt x="1604" y="6918"/>
                      </a:lnTo>
                      <a:cubicBezTo>
                        <a:pt x="1604" y="7118"/>
                        <a:pt x="1429" y="7269"/>
                        <a:pt x="1228" y="7269"/>
                      </a:cubicBezTo>
                      <a:lnTo>
                        <a:pt x="1228" y="7269"/>
                      </a:lnTo>
                      <a:cubicBezTo>
                        <a:pt x="1028" y="7269"/>
                        <a:pt x="852" y="7118"/>
                        <a:pt x="852" y="6918"/>
                      </a:cubicBezTo>
                      <a:lnTo>
                        <a:pt x="852" y="1379"/>
                      </a:lnTo>
                      <a:cubicBezTo>
                        <a:pt x="852" y="1304"/>
                        <a:pt x="802" y="1254"/>
                        <a:pt x="752" y="1254"/>
                      </a:cubicBezTo>
                      <a:cubicBezTo>
                        <a:pt x="702" y="1254"/>
                        <a:pt x="652" y="1304"/>
                        <a:pt x="652" y="1379"/>
                      </a:cubicBezTo>
                      <a:lnTo>
                        <a:pt x="652" y="3459"/>
                      </a:lnTo>
                      <a:cubicBezTo>
                        <a:pt x="652" y="3635"/>
                        <a:pt x="502" y="3760"/>
                        <a:pt x="326" y="3760"/>
                      </a:cubicBezTo>
                      <a:lnTo>
                        <a:pt x="326" y="3760"/>
                      </a:lnTo>
                      <a:cubicBezTo>
                        <a:pt x="151" y="3760"/>
                        <a:pt x="0" y="3635"/>
                        <a:pt x="0" y="3459"/>
                      </a:cubicBezTo>
                      <a:lnTo>
                        <a:pt x="0" y="953"/>
                      </a:lnTo>
                      <a:cubicBezTo>
                        <a:pt x="0" y="427"/>
                        <a:pt x="451" y="1"/>
                        <a:pt x="978" y="1"/>
                      </a:cubicBezTo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" name="Google Shape;2313;p38">
                  <a:extLst>
                    <a:ext uri="{FF2B5EF4-FFF2-40B4-BE49-F238E27FC236}">
                      <a16:creationId xmlns:a16="http://schemas.microsoft.com/office/drawing/2014/main" id="{AB7FB73C-4ED4-485F-9E03-F9544AA940FB}"/>
                    </a:ext>
                  </a:extLst>
                </p:cNvPr>
                <p:cNvSpPr/>
                <p:nvPr/>
              </p:nvSpPr>
              <p:spPr>
                <a:xfrm>
                  <a:off x="6431896" y="1474800"/>
                  <a:ext cx="71669" cy="716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0" h="1480" extrusionOk="0">
                      <a:moveTo>
                        <a:pt x="728" y="0"/>
                      </a:moveTo>
                      <a:cubicBezTo>
                        <a:pt x="1129" y="0"/>
                        <a:pt x="1480" y="326"/>
                        <a:pt x="1480" y="752"/>
                      </a:cubicBezTo>
                      <a:cubicBezTo>
                        <a:pt x="1480" y="1153"/>
                        <a:pt x="1129" y="1479"/>
                        <a:pt x="728" y="1479"/>
                      </a:cubicBezTo>
                      <a:cubicBezTo>
                        <a:pt x="327" y="1479"/>
                        <a:pt x="1" y="1153"/>
                        <a:pt x="1" y="752"/>
                      </a:cubicBezTo>
                      <a:cubicBezTo>
                        <a:pt x="1" y="326"/>
                        <a:pt x="327" y="0"/>
                        <a:pt x="728" y="0"/>
                      </a:cubicBezTo>
                      <a:close/>
                    </a:path>
                  </a:pathLst>
                </a:custGeom>
                <a:solidFill>
                  <a:srgbClr val="3399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" name="Google Shape;2314;p38">
                  <a:extLst>
                    <a:ext uri="{FF2B5EF4-FFF2-40B4-BE49-F238E27FC236}">
                      <a16:creationId xmlns:a16="http://schemas.microsoft.com/office/drawing/2014/main" id="{EA4626A1-C6A7-4E35-9389-F4026D00DCC8}"/>
                    </a:ext>
                  </a:extLst>
                </p:cNvPr>
                <p:cNvSpPr/>
                <p:nvPr/>
              </p:nvSpPr>
              <p:spPr>
                <a:xfrm>
                  <a:off x="6384586" y="1556104"/>
                  <a:ext cx="166340" cy="352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5" h="7269" extrusionOk="0">
                      <a:moveTo>
                        <a:pt x="978" y="1"/>
                      </a:moveTo>
                      <a:lnTo>
                        <a:pt x="2482" y="1"/>
                      </a:lnTo>
                      <a:cubicBezTo>
                        <a:pt x="3008" y="1"/>
                        <a:pt x="3434" y="427"/>
                        <a:pt x="3434" y="953"/>
                      </a:cubicBezTo>
                      <a:lnTo>
                        <a:pt x="3434" y="3459"/>
                      </a:lnTo>
                      <a:cubicBezTo>
                        <a:pt x="3434" y="3635"/>
                        <a:pt x="3284" y="3760"/>
                        <a:pt x="3108" y="3760"/>
                      </a:cubicBezTo>
                      <a:lnTo>
                        <a:pt x="3108" y="3760"/>
                      </a:lnTo>
                      <a:cubicBezTo>
                        <a:pt x="2958" y="3760"/>
                        <a:pt x="2807" y="3635"/>
                        <a:pt x="2807" y="3459"/>
                      </a:cubicBezTo>
                      <a:lnTo>
                        <a:pt x="2807" y="1379"/>
                      </a:lnTo>
                      <a:cubicBezTo>
                        <a:pt x="2807" y="1304"/>
                        <a:pt x="2757" y="1254"/>
                        <a:pt x="2707" y="1254"/>
                      </a:cubicBezTo>
                      <a:cubicBezTo>
                        <a:pt x="2607" y="1254"/>
                        <a:pt x="2557" y="1304"/>
                        <a:pt x="2557" y="1379"/>
                      </a:cubicBezTo>
                      <a:cubicBezTo>
                        <a:pt x="2557" y="3234"/>
                        <a:pt x="2582" y="5063"/>
                        <a:pt x="2582" y="6918"/>
                      </a:cubicBezTo>
                      <a:cubicBezTo>
                        <a:pt x="2582" y="7118"/>
                        <a:pt x="2432" y="7269"/>
                        <a:pt x="2206" y="7269"/>
                      </a:cubicBezTo>
                      <a:lnTo>
                        <a:pt x="2206" y="7269"/>
                      </a:lnTo>
                      <a:cubicBezTo>
                        <a:pt x="2005" y="7269"/>
                        <a:pt x="1855" y="7118"/>
                        <a:pt x="1855" y="6918"/>
                      </a:cubicBezTo>
                      <a:lnTo>
                        <a:pt x="1855" y="3860"/>
                      </a:lnTo>
                      <a:cubicBezTo>
                        <a:pt x="1855" y="3810"/>
                        <a:pt x="1780" y="3735"/>
                        <a:pt x="1705" y="3735"/>
                      </a:cubicBezTo>
                      <a:cubicBezTo>
                        <a:pt x="1655" y="3735"/>
                        <a:pt x="1604" y="3810"/>
                        <a:pt x="1604" y="3860"/>
                      </a:cubicBezTo>
                      <a:lnTo>
                        <a:pt x="1604" y="6918"/>
                      </a:lnTo>
                      <a:cubicBezTo>
                        <a:pt x="1604" y="7118"/>
                        <a:pt x="1429" y="7269"/>
                        <a:pt x="1229" y="7269"/>
                      </a:cubicBezTo>
                      <a:lnTo>
                        <a:pt x="1229" y="7269"/>
                      </a:lnTo>
                      <a:cubicBezTo>
                        <a:pt x="1028" y="7269"/>
                        <a:pt x="853" y="7118"/>
                        <a:pt x="853" y="6918"/>
                      </a:cubicBezTo>
                      <a:lnTo>
                        <a:pt x="853" y="1379"/>
                      </a:lnTo>
                      <a:cubicBezTo>
                        <a:pt x="853" y="1304"/>
                        <a:pt x="802" y="1254"/>
                        <a:pt x="752" y="1254"/>
                      </a:cubicBezTo>
                      <a:cubicBezTo>
                        <a:pt x="702" y="1254"/>
                        <a:pt x="652" y="1304"/>
                        <a:pt x="652" y="1379"/>
                      </a:cubicBezTo>
                      <a:lnTo>
                        <a:pt x="652" y="3459"/>
                      </a:lnTo>
                      <a:cubicBezTo>
                        <a:pt x="652" y="3635"/>
                        <a:pt x="502" y="3760"/>
                        <a:pt x="326" y="3760"/>
                      </a:cubicBezTo>
                      <a:lnTo>
                        <a:pt x="326" y="3760"/>
                      </a:lnTo>
                      <a:cubicBezTo>
                        <a:pt x="151" y="3760"/>
                        <a:pt x="0" y="3635"/>
                        <a:pt x="0" y="3459"/>
                      </a:cubicBezTo>
                      <a:lnTo>
                        <a:pt x="0" y="953"/>
                      </a:lnTo>
                      <a:cubicBezTo>
                        <a:pt x="0" y="427"/>
                        <a:pt x="452" y="1"/>
                        <a:pt x="978" y="1"/>
                      </a:cubicBezTo>
                    </a:path>
                  </a:pathLst>
                </a:custGeom>
                <a:solidFill>
                  <a:srgbClr val="3399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" name="Google Shape;2317;p38">
                <a:extLst>
                  <a:ext uri="{FF2B5EF4-FFF2-40B4-BE49-F238E27FC236}">
                    <a16:creationId xmlns:a16="http://schemas.microsoft.com/office/drawing/2014/main" id="{DAD9B66C-01B7-428E-AE8D-70A29E327BF2}"/>
                  </a:ext>
                </a:extLst>
              </p:cNvPr>
              <p:cNvGrpSpPr/>
              <p:nvPr/>
            </p:nvGrpSpPr>
            <p:grpSpPr>
              <a:xfrm>
                <a:off x="5442783" y="1965096"/>
                <a:ext cx="1343581" cy="433353"/>
                <a:chOff x="5442783" y="1965096"/>
                <a:chExt cx="1343581" cy="433353"/>
              </a:xfrm>
            </p:grpSpPr>
            <p:sp>
              <p:nvSpPr>
                <p:cNvPr id="25" name="Google Shape;2324;p38">
                  <a:extLst>
                    <a:ext uri="{FF2B5EF4-FFF2-40B4-BE49-F238E27FC236}">
                      <a16:creationId xmlns:a16="http://schemas.microsoft.com/office/drawing/2014/main" id="{87D5CA87-35F1-427C-AB55-F4F90DA16866}"/>
                    </a:ext>
                  </a:extLst>
                </p:cNvPr>
                <p:cNvSpPr/>
                <p:nvPr/>
              </p:nvSpPr>
              <p:spPr>
                <a:xfrm>
                  <a:off x="5488931" y="1965096"/>
                  <a:ext cx="71621" cy="716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9" h="1480" extrusionOk="0">
                      <a:moveTo>
                        <a:pt x="752" y="1"/>
                      </a:moveTo>
                      <a:cubicBezTo>
                        <a:pt x="1153" y="1"/>
                        <a:pt x="1479" y="327"/>
                        <a:pt x="1479" y="728"/>
                      </a:cubicBezTo>
                      <a:cubicBezTo>
                        <a:pt x="1479" y="1129"/>
                        <a:pt x="1153" y="1479"/>
                        <a:pt x="752" y="1479"/>
                      </a:cubicBezTo>
                      <a:cubicBezTo>
                        <a:pt x="351" y="1479"/>
                        <a:pt x="0" y="1129"/>
                        <a:pt x="0" y="728"/>
                      </a:cubicBezTo>
                      <a:cubicBezTo>
                        <a:pt x="0" y="327"/>
                        <a:pt x="351" y="1"/>
                        <a:pt x="75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" name="Google Shape;2325;p38">
                  <a:extLst>
                    <a:ext uri="{FF2B5EF4-FFF2-40B4-BE49-F238E27FC236}">
                      <a16:creationId xmlns:a16="http://schemas.microsoft.com/office/drawing/2014/main" id="{FAEAEC4B-2F88-41E9-B579-66893D31BB7E}"/>
                    </a:ext>
                  </a:extLst>
                </p:cNvPr>
                <p:cNvSpPr/>
                <p:nvPr/>
              </p:nvSpPr>
              <p:spPr>
                <a:xfrm>
                  <a:off x="5442783" y="2045189"/>
                  <a:ext cx="166340" cy="353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5" h="7295" extrusionOk="0">
                      <a:moveTo>
                        <a:pt x="953" y="1"/>
                      </a:moveTo>
                      <a:lnTo>
                        <a:pt x="2482" y="1"/>
                      </a:lnTo>
                      <a:cubicBezTo>
                        <a:pt x="3008" y="1"/>
                        <a:pt x="3434" y="427"/>
                        <a:pt x="3434" y="978"/>
                      </a:cubicBezTo>
                      <a:lnTo>
                        <a:pt x="3434" y="3460"/>
                      </a:lnTo>
                      <a:cubicBezTo>
                        <a:pt x="3434" y="3635"/>
                        <a:pt x="3284" y="3785"/>
                        <a:pt x="3109" y="3785"/>
                      </a:cubicBezTo>
                      <a:lnTo>
                        <a:pt x="3109" y="3785"/>
                      </a:lnTo>
                      <a:cubicBezTo>
                        <a:pt x="2933" y="3785"/>
                        <a:pt x="2808" y="3635"/>
                        <a:pt x="2808" y="3460"/>
                      </a:cubicBezTo>
                      <a:lnTo>
                        <a:pt x="2808" y="1404"/>
                      </a:lnTo>
                      <a:cubicBezTo>
                        <a:pt x="2808" y="1329"/>
                        <a:pt x="2733" y="1279"/>
                        <a:pt x="2682" y="1279"/>
                      </a:cubicBezTo>
                      <a:cubicBezTo>
                        <a:pt x="2607" y="1279"/>
                        <a:pt x="2557" y="1329"/>
                        <a:pt x="2557" y="1404"/>
                      </a:cubicBezTo>
                      <a:cubicBezTo>
                        <a:pt x="2557" y="3259"/>
                        <a:pt x="2582" y="5064"/>
                        <a:pt x="2582" y="6918"/>
                      </a:cubicBezTo>
                      <a:cubicBezTo>
                        <a:pt x="2582" y="7119"/>
                        <a:pt x="2407" y="7294"/>
                        <a:pt x="2206" y="7294"/>
                      </a:cubicBezTo>
                      <a:lnTo>
                        <a:pt x="2206" y="7294"/>
                      </a:lnTo>
                      <a:cubicBezTo>
                        <a:pt x="2006" y="7294"/>
                        <a:pt x="1830" y="7119"/>
                        <a:pt x="1830" y="6918"/>
                      </a:cubicBezTo>
                      <a:lnTo>
                        <a:pt x="1830" y="3861"/>
                      </a:lnTo>
                      <a:cubicBezTo>
                        <a:pt x="1830" y="3810"/>
                        <a:pt x="1780" y="3760"/>
                        <a:pt x="1705" y="3760"/>
                      </a:cubicBezTo>
                      <a:cubicBezTo>
                        <a:pt x="1655" y="3760"/>
                        <a:pt x="1605" y="3810"/>
                        <a:pt x="1605" y="3861"/>
                      </a:cubicBezTo>
                      <a:lnTo>
                        <a:pt x="1605" y="6918"/>
                      </a:lnTo>
                      <a:cubicBezTo>
                        <a:pt x="1605" y="7119"/>
                        <a:pt x="1429" y="7294"/>
                        <a:pt x="1229" y="7294"/>
                      </a:cubicBezTo>
                      <a:lnTo>
                        <a:pt x="1229" y="7294"/>
                      </a:lnTo>
                      <a:cubicBezTo>
                        <a:pt x="1028" y="7294"/>
                        <a:pt x="853" y="7119"/>
                        <a:pt x="853" y="6918"/>
                      </a:cubicBezTo>
                      <a:lnTo>
                        <a:pt x="853" y="1404"/>
                      </a:lnTo>
                      <a:cubicBezTo>
                        <a:pt x="853" y="1329"/>
                        <a:pt x="803" y="1279"/>
                        <a:pt x="753" y="1279"/>
                      </a:cubicBezTo>
                      <a:cubicBezTo>
                        <a:pt x="702" y="1279"/>
                        <a:pt x="627" y="1329"/>
                        <a:pt x="627" y="1404"/>
                      </a:cubicBezTo>
                      <a:lnTo>
                        <a:pt x="627" y="3460"/>
                      </a:lnTo>
                      <a:cubicBezTo>
                        <a:pt x="627" y="3635"/>
                        <a:pt x="502" y="3785"/>
                        <a:pt x="327" y="3785"/>
                      </a:cubicBezTo>
                      <a:lnTo>
                        <a:pt x="327" y="3785"/>
                      </a:lnTo>
                      <a:cubicBezTo>
                        <a:pt x="151" y="3785"/>
                        <a:pt x="1" y="3635"/>
                        <a:pt x="1" y="3460"/>
                      </a:cubicBezTo>
                      <a:lnTo>
                        <a:pt x="1" y="978"/>
                      </a:lnTo>
                      <a:cubicBezTo>
                        <a:pt x="1" y="427"/>
                        <a:pt x="427" y="1"/>
                        <a:pt x="953" y="1"/>
                      </a:cubicBezTo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" name="Google Shape;2326;p38">
                  <a:extLst>
                    <a:ext uri="{FF2B5EF4-FFF2-40B4-BE49-F238E27FC236}">
                      <a16:creationId xmlns:a16="http://schemas.microsoft.com/office/drawing/2014/main" id="{CEF117CA-DA53-4718-B383-980A6AD82A0B}"/>
                    </a:ext>
                  </a:extLst>
                </p:cNvPr>
                <p:cNvSpPr/>
                <p:nvPr/>
              </p:nvSpPr>
              <p:spPr>
                <a:xfrm>
                  <a:off x="5725581" y="1965096"/>
                  <a:ext cx="71669" cy="716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0" h="1480" extrusionOk="0">
                      <a:moveTo>
                        <a:pt x="727" y="1"/>
                      </a:moveTo>
                      <a:cubicBezTo>
                        <a:pt x="1128" y="1"/>
                        <a:pt x="1479" y="327"/>
                        <a:pt x="1479" y="728"/>
                      </a:cubicBezTo>
                      <a:cubicBezTo>
                        <a:pt x="1479" y="1129"/>
                        <a:pt x="1128" y="1479"/>
                        <a:pt x="727" y="1479"/>
                      </a:cubicBezTo>
                      <a:cubicBezTo>
                        <a:pt x="326" y="1479"/>
                        <a:pt x="0" y="1129"/>
                        <a:pt x="0" y="728"/>
                      </a:cubicBezTo>
                      <a:cubicBezTo>
                        <a:pt x="0" y="327"/>
                        <a:pt x="326" y="1"/>
                        <a:pt x="72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" name="Google Shape;2327;p38">
                  <a:extLst>
                    <a:ext uri="{FF2B5EF4-FFF2-40B4-BE49-F238E27FC236}">
                      <a16:creationId xmlns:a16="http://schemas.microsoft.com/office/drawing/2014/main" id="{A627A26C-E9EB-4E4F-9BA9-C94536193B69}"/>
                    </a:ext>
                  </a:extLst>
                </p:cNvPr>
                <p:cNvSpPr/>
                <p:nvPr/>
              </p:nvSpPr>
              <p:spPr>
                <a:xfrm>
                  <a:off x="5678222" y="2045189"/>
                  <a:ext cx="166340" cy="353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5" h="7295" extrusionOk="0">
                      <a:moveTo>
                        <a:pt x="978" y="1"/>
                      </a:moveTo>
                      <a:lnTo>
                        <a:pt x="2482" y="1"/>
                      </a:lnTo>
                      <a:cubicBezTo>
                        <a:pt x="3008" y="1"/>
                        <a:pt x="3435" y="427"/>
                        <a:pt x="3435" y="978"/>
                      </a:cubicBezTo>
                      <a:lnTo>
                        <a:pt x="3435" y="3460"/>
                      </a:lnTo>
                      <a:cubicBezTo>
                        <a:pt x="3435" y="3635"/>
                        <a:pt x="3284" y="3785"/>
                        <a:pt x="3109" y="3785"/>
                      </a:cubicBezTo>
                      <a:lnTo>
                        <a:pt x="3109" y="3785"/>
                      </a:lnTo>
                      <a:cubicBezTo>
                        <a:pt x="2933" y="3785"/>
                        <a:pt x="2808" y="3635"/>
                        <a:pt x="2808" y="3460"/>
                      </a:cubicBezTo>
                      <a:lnTo>
                        <a:pt x="2808" y="1404"/>
                      </a:lnTo>
                      <a:cubicBezTo>
                        <a:pt x="2808" y="1329"/>
                        <a:pt x="2758" y="1279"/>
                        <a:pt x="2683" y="1279"/>
                      </a:cubicBezTo>
                      <a:cubicBezTo>
                        <a:pt x="2607" y="1279"/>
                        <a:pt x="2557" y="1329"/>
                        <a:pt x="2557" y="1404"/>
                      </a:cubicBezTo>
                      <a:cubicBezTo>
                        <a:pt x="2557" y="3259"/>
                        <a:pt x="2582" y="5064"/>
                        <a:pt x="2582" y="6918"/>
                      </a:cubicBezTo>
                      <a:cubicBezTo>
                        <a:pt x="2582" y="7119"/>
                        <a:pt x="2407" y="7294"/>
                        <a:pt x="2206" y="7294"/>
                      </a:cubicBezTo>
                      <a:lnTo>
                        <a:pt x="2206" y="7294"/>
                      </a:lnTo>
                      <a:cubicBezTo>
                        <a:pt x="2006" y="7294"/>
                        <a:pt x="1830" y="7119"/>
                        <a:pt x="1830" y="6918"/>
                      </a:cubicBezTo>
                      <a:lnTo>
                        <a:pt x="1830" y="3861"/>
                      </a:lnTo>
                      <a:cubicBezTo>
                        <a:pt x="1830" y="3810"/>
                        <a:pt x="1780" y="3760"/>
                        <a:pt x="1705" y="3760"/>
                      </a:cubicBezTo>
                      <a:cubicBezTo>
                        <a:pt x="1655" y="3760"/>
                        <a:pt x="1605" y="3810"/>
                        <a:pt x="1605" y="3861"/>
                      </a:cubicBezTo>
                      <a:lnTo>
                        <a:pt x="1605" y="6918"/>
                      </a:lnTo>
                      <a:cubicBezTo>
                        <a:pt x="1605" y="7119"/>
                        <a:pt x="1429" y="7294"/>
                        <a:pt x="1229" y="7294"/>
                      </a:cubicBezTo>
                      <a:lnTo>
                        <a:pt x="1229" y="7294"/>
                      </a:lnTo>
                      <a:cubicBezTo>
                        <a:pt x="1028" y="7294"/>
                        <a:pt x="853" y="7119"/>
                        <a:pt x="853" y="6918"/>
                      </a:cubicBezTo>
                      <a:lnTo>
                        <a:pt x="853" y="1404"/>
                      </a:lnTo>
                      <a:cubicBezTo>
                        <a:pt x="853" y="1329"/>
                        <a:pt x="803" y="1279"/>
                        <a:pt x="753" y="1279"/>
                      </a:cubicBezTo>
                      <a:cubicBezTo>
                        <a:pt x="703" y="1279"/>
                        <a:pt x="627" y="1329"/>
                        <a:pt x="627" y="1404"/>
                      </a:cubicBezTo>
                      <a:lnTo>
                        <a:pt x="627" y="3460"/>
                      </a:lnTo>
                      <a:cubicBezTo>
                        <a:pt x="627" y="3635"/>
                        <a:pt x="502" y="3785"/>
                        <a:pt x="327" y="3785"/>
                      </a:cubicBezTo>
                      <a:lnTo>
                        <a:pt x="327" y="3785"/>
                      </a:lnTo>
                      <a:cubicBezTo>
                        <a:pt x="151" y="3785"/>
                        <a:pt x="1" y="3635"/>
                        <a:pt x="1" y="3460"/>
                      </a:cubicBezTo>
                      <a:lnTo>
                        <a:pt x="1" y="978"/>
                      </a:lnTo>
                      <a:cubicBezTo>
                        <a:pt x="1" y="427"/>
                        <a:pt x="427" y="1"/>
                        <a:pt x="978" y="1"/>
                      </a:cubicBezTo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" name="Google Shape;2328;p38">
                  <a:extLst>
                    <a:ext uri="{FF2B5EF4-FFF2-40B4-BE49-F238E27FC236}">
                      <a16:creationId xmlns:a16="http://schemas.microsoft.com/office/drawing/2014/main" id="{32D3F72A-A11A-4B0A-B9E3-A2389C3DBBD2}"/>
                    </a:ext>
                  </a:extLst>
                </p:cNvPr>
                <p:cNvSpPr/>
                <p:nvPr/>
              </p:nvSpPr>
              <p:spPr>
                <a:xfrm>
                  <a:off x="5961019" y="1965096"/>
                  <a:ext cx="71669" cy="716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0" h="1480" extrusionOk="0">
                      <a:moveTo>
                        <a:pt x="727" y="1"/>
                      </a:moveTo>
                      <a:cubicBezTo>
                        <a:pt x="1128" y="1"/>
                        <a:pt x="1479" y="327"/>
                        <a:pt x="1479" y="728"/>
                      </a:cubicBezTo>
                      <a:cubicBezTo>
                        <a:pt x="1479" y="1129"/>
                        <a:pt x="1128" y="1479"/>
                        <a:pt x="727" y="1479"/>
                      </a:cubicBezTo>
                      <a:cubicBezTo>
                        <a:pt x="326" y="1479"/>
                        <a:pt x="1" y="1129"/>
                        <a:pt x="1" y="728"/>
                      </a:cubicBezTo>
                      <a:cubicBezTo>
                        <a:pt x="1" y="327"/>
                        <a:pt x="326" y="1"/>
                        <a:pt x="727" y="1"/>
                      </a:cubicBezTo>
                      <a:close/>
                    </a:path>
                  </a:pathLst>
                </a:custGeom>
                <a:solidFill>
                  <a:srgbClr val="F2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" name="Google Shape;2329;p38">
                  <a:extLst>
                    <a:ext uri="{FF2B5EF4-FFF2-40B4-BE49-F238E27FC236}">
                      <a16:creationId xmlns:a16="http://schemas.microsoft.com/office/drawing/2014/main" id="{9B27A148-F7EA-4A11-A524-59528FB1EBB5}"/>
                    </a:ext>
                  </a:extLst>
                </p:cNvPr>
                <p:cNvSpPr/>
                <p:nvPr/>
              </p:nvSpPr>
              <p:spPr>
                <a:xfrm>
                  <a:off x="5913709" y="2045189"/>
                  <a:ext cx="166291" cy="353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4" h="7295" extrusionOk="0">
                      <a:moveTo>
                        <a:pt x="978" y="1"/>
                      </a:moveTo>
                      <a:lnTo>
                        <a:pt x="2481" y="1"/>
                      </a:lnTo>
                      <a:cubicBezTo>
                        <a:pt x="3008" y="1"/>
                        <a:pt x="3434" y="427"/>
                        <a:pt x="3434" y="978"/>
                      </a:cubicBezTo>
                      <a:lnTo>
                        <a:pt x="3434" y="3460"/>
                      </a:lnTo>
                      <a:cubicBezTo>
                        <a:pt x="3434" y="3635"/>
                        <a:pt x="3283" y="3785"/>
                        <a:pt x="3108" y="3785"/>
                      </a:cubicBezTo>
                      <a:lnTo>
                        <a:pt x="3108" y="3785"/>
                      </a:lnTo>
                      <a:cubicBezTo>
                        <a:pt x="2932" y="3785"/>
                        <a:pt x="2807" y="3635"/>
                        <a:pt x="2807" y="3460"/>
                      </a:cubicBezTo>
                      <a:lnTo>
                        <a:pt x="2807" y="1404"/>
                      </a:lnTo>
                      <a:cubicBezTo>
                        <a:pt x="2807" y="1329"/>
                        <a:pt x="2757" y="1279"/>
                        <a:pt x="2682" y="1279"/>
                      </a:cubicBezTo>
                      <a:cubicBezTo>
                        <a:pt x="2607" y="1279"/>
                        <a:pt x="2556" y="1329"/>
                        <a:pt x="2556" y="1404"/>
                      </a:cubicBezTo>
                      <a:cubicBezTo>
                        <a:pt x="2556" y="3259"/>
                        <a:pt x="2582" y="5064"/>
                        <a:pt x="2582" y="6918"/>
                      </a:cubicBezTo>
                      <a:cubicBezTo>
                        <a:pt x="2582" y="7119"/>
                        <a:pt x="2406" y="7294"/>
                        <a:pt x="2206" y="7294"/>
                      </a:cubicBezTo>
                      <a:lnTo>
                        <a:pt x="2206" y="7294"/>
                      </a:lnTo>
                      <a:cubicBezTo>
                        <a:pt x="2005" y="7294"/>
                        <a:pt x="1855" y="7119"/>
                        <a:pt x="1855" y="6918"/>
                      </a:cubicBezTo>
                      <a:lnTo>
                        <a:pt x="1855" y="3861"/>
                      </a:lnTo>
                      <a:cubicBezTo>
                        <a:pt x="1855" y="3810"/>
                        <a:pt x="1780" y="3760"/>
                        <a:pt x="1704" y="3760"/>
                      </a:cubicBezTo>
                      <a:cubicBezTo>
                        <a:pt x="1654" y="3760"/>
                        <a:pt x="1604" y="3810"/>
                        <a:pt x="1604" y="3861"/>
                      </a:cubicBezTo>
                      <a:lnTo>
                        <a:pt x="1604" y="6918"/>
                      </a:lnTo>
                      <a:cubicBezTo>
                        <a:pt x="1604" y="7119"/>
                        <a:pt x="1429" y="7294"/>
                        <a:pt x="1228" y="7294"/>
                      </a:cubicBezTo>
                      <a:lnTo>
                        <a:pt x="1228" y="7294"/>
                      </a:lnTo>
                      <a:cubicBezTo>
                        <a:pt x="1028" y="7294"/>
                        <a:pt x="852" y="7119"/>
                        <a:pt x="852" y="6918"/>
                      </a:cubicBezTo>
                      <a:lnTo>
                        <a:pt x="852" y="1404"/>
                      </a:lnTo>
                      <a:cubicBezTo>
                        <a:pt x="852" y="1329"/>
                        <a:pt x="802" y="1279"/>
                        <a:pt x="752" y="1279"/>
                      </a:cubicBezTo>
                      <a:cubicBezTo>
                        <a:pt x="702" y="1279"/>
                        <a:pt x="627" y="1329"/>
                        <a:pt x="627" y="1404"/>
                      </a:cubicBezTo>
                      <a:lnTo>
                        <a:pt x="627" y="3460"/>
                      </a:lnTo>
                      <a:cubicBezTo>
                        <a:pt x="627" y="3635"/>
                        <a:pt x="501" y="3785"/>
                        <a:pt x="326" y="3785"/>
                      </a:cubicBezTo>
                      <a:lnTo>
                        <a:pt x="326" y="3785"/>
                      </a:lnTo>
                      <a:cubicBezTo>
                        <a:pt x="150" y="3785"/>
                        <a:pt x="0" y="3635"/>
                        <a:pt x="0" y="3460"/>
                      </a:cubicBezTo>
                      <a:lnTo>
                        <a:pt x="0" y="978"/>
                      </a:lnTo>
                      <a:cubicBezTo>
                        <a:pt x="0" y="427"/>
                        <a:pt x="451" y="1"/>
                        <a:pt x="978" y="1"/>
                      </a:cubicBezTo>
                    </a:path>
                  </a:pathLst>
                </a:custGeom>
                <a:solidFill>
                  <a:srgbClr val="F2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" name="Google Shape;2330;p38">
                  <a:extLst>
                    <a:ext uri="{FF2B5EF4-FFF2-40B4-BE49-F238E27FC236}">
                      <a16:creationId xmlns:a16="http://schemas.microsoft.com/office/drawing/2014/main" id="{94691CEB-16C0-4303-BAB1-6A21897ACE47}"/>
                    </a:ext>
                  </a:extLst>
                </p:cNvPr>
                <p:cNvSpPr/>
                <p:nvPr/>
              </p:nvSpPr>
              <p:spPr>
                <a:xfrm>
                  <a:off x="6196458" y="1965096"/>
                  <a:ext cx="71669" cy="716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0" h="1480" extrusionOk="0">
                      <a:moveTo>
                        <a:pt x="728" y="1"/>
                      </a:moveTo>
                      <a:cubicBezTo>
                        <a:pt x="1129" y="1"/>
                        <a:pt x="1479" y="327"/>
                        <a:pt x="1479" y="728"/>
                      </a:cubicBezTo>
                      <a:cubicBezTo>
                        <a:pt x="1479" y="1129"/>
                        <a:pt x="1129" y="1479"/>
                        <a:pt x="728" y="1479"/>
                      </a:cubicBezTo>
                      <a:cubicBezTo>
                        <a:pt x="327" y="1479"/>
                        <a:pt x="1" y="1129"/>
                        <a:pt x="1" y="728"/>
                      </a:cubicBezTo>
                      <a:cubicBezTo>
                        <a:pt x="1" y="327"/>
                        <a:pt x="327" y="1"/>
                        <a:pt x="72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" name="Google Shape;2331;p38">
                  <a:extLst>
                    <a:ext uri="{FF2B5EF4-FFF2-40B4-BE49-F238E27FC236}">
                      <a16:creationId xmlns:a16="http://schemas.microsoft.com/office/drawing/2014/main" id="{99F6A0CF-886C-4E3D-9242-EFC838FDE590}"/>
                    </a:ext>
                  </a:extLst>
                </p:cNvPr>
                <p:cNvSpPr/>
                <p:nvPr/>
              </p:nvSpPr>
              <p:spPr>
                <a:xfrm>
                  <a:off x="6149147" y="2045189"/>
                  <a:ext cx="166291" cy="353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4" h="7295" extrusionOk="0">
                      <a:moveTo>
                        <a:pt x="978" y="1"/>
                      </a:moveTo>
                      <a:lnTo>
                        <a:pt x="2481" y="1"/>
                      </a:lnTo>
                      <a:cubicBezTo>
                        <a:pt x="3008" y="1"/>
                        <a:pt x="3434" y="427"/>
                        <a:pt x="3434" y="978"/>
                      </a:cubicBezTo>
                      <a:lnTo>
                        <a:pt x="3434" y="3460"/>
                      </a:lnTo>
                      <a:cubicBezTo>
                        <a:pt x="3434" y="3635"/>
                        <a:pt x="3284" y="3785"/>
                        <a:pt x="3108" y="3785"/>
                      </a:cubicBezTo>
                      <a:lnTo>
                        <a:pt x="3108" y="3785"/>
                      </a:lnTo>
                      <a:cubicBezTo>
                        <a:pt x="2933" y="3785"/>
                        <a:pt x="2807" y="3635"/>
                        <a:pt x="2807" y="3460"/>
                      </a:cubicBezTo>
                      <a:lnTo>
                        <a:pt x="2807" y="1404"/>
                      </a:lnTo>
                      <a:cubicBezTo>
                        <a:pt x="2807" y="1329"/>
                        <a:pt x="2757" y="1279"/>
                        <a:pt x="2682" y="1279"/>
                      </a:cubicBezTo>
                      <a:cubicBezTo>
                        <a:pt x="2607" y="1279"/>
                        <a:pt x="2557" y="1329"/>
                        <a:pt x="2557" y="1404"/>
                      </a:cubicBezTo>
                      <a:cubicBezTo>
                        <a:pt x="2557" y="3259"/>
                        <a:pt x="2582" y="5064"/>
                        <a:pt x="2582" y="6918"/>
                      </a:cubicBezTo>
                      <a:cubicBezTo>
                        <a:pt x="2582" y="7119"/>
                        <a:pt x="2406" y="7294"/>
                        <a:pt x="2206" y="7294"/>
                      </a:cubicBezTo>
                      <a:lnTo>
                        <a:pt x="2206" y="7294"/>
                      </a:lnTo>
                      <a:cubicBezTo>
                        <a:pt x="2005" y="7294"/>
                        <a:pt x="1855" y="7119"/>
                        <a:pt x="1855" y="6918"/>
                      </a:cubicBezTo>
                      <a:lnTo>
                        <a:pt x="1855" y="3861"/>
                      </a:lnTo>
                      <a:cubicBezTo>
                        <a:pt x="1855" y="3810"/>
                        <a:pt x="1780" y="3760"/>
                        <a:pt x="1705" y="3760"/>
                      </a:cubicBezTo>
                      <a:cubicBezTo>
                        <a:pt x="1654" y="3760"/>
                        <a:pt x="1604" y="3810"/>
                        <a:pt x="1604" y="3861"/>
                      </a:cubicBezTo>
                      <a:lnTo>
                        <a:pt x="1604" y="6918"/>
                      </a:lnTo>
                      <a:cubicBezTo>
                        <a:pt x="1604" y="7119"/>
                        <a:pt x="1429" y="7294"/>
                        <a:pt x="1228" y="7294"/>
                      </a:cubicBezTo>
                      <a:lnTo>
                        <a:pt x="1228" y="7294"/>
                      </a:lnTo>
                      <a:cubicBezTo>
                        <a:pt x="1028" y="7294"/>
                        <a:pt x="852" y="7119"/>
                        <a:pt x="852" y="6918"/>
                      </a:cubicBezTo>
                      <a:lnTo>
                        <a:pt x="852" y="1404"/>
                      </a:lnTo>
                      <a:cubicBezTo>
                        <a:pt x="852" y="1329"/>
                        <a:pt x="802" y="1279"/>
                        <a:pt x="752" y="1279"/>
                      </a:cubicBezTo>
                      <a:cubicBezTo>
                        <a:pt x="702" y="1279"/>
                        <a:pt x="652" y="1329"/>
                        <a:pt x="652" y="1404"/>
                      </a:cubicBezTo>
                      <a:lnTo>
                        <a:pt x="652" y="3460"/>
                      </a:lnTo>
                      <a:cubicBezTo>
                        <a:pt x="652" y="3635"/>
                        <a:pt x="502" y="3785"/>
                        <a:pt x="326" y="3785"/>
                      </a:cubicBezTo>
                      <a:lnTo>
                        <a:pt x="326" y="3785"/>
                      </a:lnTo>
                      <a:cubicBezTo>
                        <a:pt x="151" y="3785"/>
                        <a:pt x="0" y="3635"/>
                        <a:pt x="0" y="3460"/>
                      </a:cubicBezTo>
                      <a:lnTo>
                        <a:pt x="0" y="978"/>
                      </a:lnTo>
                      <a:cubicBezTo>
                        <a:pt x="0" y="427"/>
                        <a:pt x="451" y="1"/>
                        <a:pt x="978" y="1"/>
                      </a:cubicBezTo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" name="Google Shape;2332;p38">
                  <a:extLst>
                    <a:ext uri="{FF2B5EF4-FFF2-40B4-BE49-F238E27FC236}">
                      <a16:creationId xmlns:a16="http://schemas.microsoft.com/office/drawing/2014/main" id="{72A27E72-51DB-4107-A962-237888216D0B}"/>
                    </a:ext>
                  </a:extLst>
                </p:cNvPr>
                <p:cNvSpPr/>
                <p:nvPr/>
              </p:nvSpPr>
              <p:spPr>
                <a:xfrm>
                  <a:off x="6431896" y="1965096"/>
                  <a:ext cx="71669" cy="716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0" h="1480" extrusionOk="0">
                      <a:moveTo>
                        <a:pt x="728" y="1"/>
                      </a:moveTo>
                      <a:cubicBezTo>
                        <a:pt x="1129" y="1"/>
                        <a:pt x="1480" y="327"/>
                        <a:pt x="1480" y="728"/>
                      </a:cubicBezTo>
                      <a:cubicBezTo>
                        <a:pt x="1480" y="1129"/>
                        <a:pt x="1129" y="1479"/>
                        <a:pt x="728" y="1479"/>
                      </a:cubicBezTo>
                      <a:cubicBezTo>
                        <a:pt x="327" y="1479"/>
                        <a:pt x="1" y="1129"/>
                        <a:pt x="1" y="728"/>
                      </a:cubicBezTo>
                      <a:cubicBezTo>
                        <a:pt x="1" y="327"/>
                        <a:pt x="327" y="1"/>
                        <a:pt x="728" y="1"/>
                      </a:cubicBezTo>
                      <a:close/>
                    </a:path>
                  </a:pathLst>
                </a:custGeom>
                <a:solidFill>
                  <a:srgbClr val="3399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" name="Google Shape;2333;p38">
                  <a:extLst>
                    <a:ext uri="{FF2B5EF4-FFF2-40B4-BE49-F238E27FC236}">
                      <a16:creationId xmlns:a16="http://schemas.microsoft.com/office/drawing/2014/main" id="{7839DC8C-542F-482A-9466-5F09889E2F74}"/>
                    </a:ext>
                  </a:extLst>
                </p:cNvPr>
                <p:cNvSpPr/>
                <p:nvPr/>
              </p:nvSpPr>
              <p:spPr>
                <a:xfrm>
                  <a:off x="6384586" y="2045189"/>
                  <a:ext cx="166340" cy="353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5" h="7295" extrusionOk="0">
                      <a:moveTo>
                        <a:pt x="978" y="1"/>
                      </a:moveTo>
                      <a:lnTo>
                        <a:pt x="2482" y="1"/>
                      </a:lnTo>
                      <a:cubicBezTo>
                        <a:pt x="3008" y="1"/>
                        <a:pt x="3434" y="427"/>
                        <a:pt x="3434" y="978"/>
                      </a:cubicBezTo>
                      <a:lnTo>
                        <a:pt x="3434" y="3460"/>
                      </a:lnTo>
                      <a:cubicBezTo>
                        <a:pt x="3434" y="3635"/>
                        <a:pt x="3284" y="3785"/>
                        <a:pt x="3108" y="3785"/>
                      </a:cubicBezTo>
                      <a:lnTo>
                        <a:pt x="3108" y="3785"/>
                      </a:lnTo>
                      <a:cubicBezTo>
                        <a:pt x="2958" y="3785"/>
                        <a:pt x="2807" y="3635"/>
                        <a:pt x="2807" y="3460"/>
                      </a:cubicBezTo>
                      <a:lnTo>
                        <a:pt x="2807" y="1404"/>
                      </a:lnTo>
                      <a:cubicBezTo>
                        <a:pt x="2807" y="1329"/>
                        <a:pt x="2757" y="1279"/>
                        <a:pt x="2707" y="1279"/>
                      </a:cubicBezTo>
                      <a:cubicBezTo>
                        <a:pt x="2607" y="1279"/>
                        <a:pt x="2557" y="1329"/>
                        <a:pt x="2557" y="1404"/>
                      </a:cubicBezTo>
                      <a:cubicBezTo>
                        <a:pt x="2557" y="3259"/>
                        <a:pt x="2582" y="5064"/>
                        <a:pt x="2582" y="6918"/>
                      </a:cubicBezTo>
                      <a:cubicBezTo>
                        <a:pt x="2582" y="7119"/>
                        <a:pt x="2432" y="7294"/>
                        <a:pt x="2206" y="7294"/>
                      </a:cubicBezTo>
                      <a:lnTo>
                        <a:pt x="2206" y="7294"/>
                      </a:lnTo>
                      <a:cubicBezTo>
                        <a:pt x="2005" y="7294"/>
                        <a:pt x="1855" y="7119"/>
                        <a:pt x="1855" y="6918"/>
                      </a:cubicBezTo>
                      <a:lnTo>
                        <a:pt x="1855" y="3861"/>
                      </a:lnTo>
                      <a:cubicBezTo>
                        <a:pt x="1855" y="3810"/>
                        <a:pt x="1780" y="3760"/>
                        <a:pt x="1705" y="3760"/>
                      </a:cubicBezTo>
                      <a:cubicBezTo>
                        <a:pt x="1655" y="3760"/>
                        <a:pt x="1604" y="3810"/>
                        <a:pt x="1604" y="3861"/>
                      </a:cubicBezTo>
                      <a:lnTo>
                        <a:pt x="1604" y="6918"/>
                      </a:lnTo>
                      <a:cubicBezTo>
                        <a:pt x="1604" y="7119"/>
                        <a:pt x="1429" y="7294"/>
                        <a:pt x="1229" y="7294"/>
                      </a:cubicBezTo>
                      <a:lnTo>
                        <a:pt x="1229" y="7294"/>
                      </a:lnTo>
                      <a:cubicBezTo>
                        <a:pt x="1028" y="7294"/>
                        <a:pt x="853" y="7119"/>
                        <a:pt x="853" y="6918"/>
                      </a:cubicBezTo>
                      <a:lnTo>
                        <a:pt x="853" y="1404"/>
                      </a:lnTo>
                      <a:cubicBezTo>
                        <a:pt x="853" y="1329"/>
                        <a:pt x="802" y="1279"/>
                        <a:pt x="752" y="1279"/>
                      </a:cubicBezTo>
                      <a:cubicBezTo>
                        <a:pt x="702" y="1279"/>
                        <a:pt x="652" y="1329"/>
                        <a:pt x="652" y="1404"/>
                      </a:cubicBezTo>
                      <a:lnTo>
                        <a:pt x="652" y="3460"/>
                      </a:lnTo>
                      <a:cubicBezTo>
                        <a:pt x="652" y="3635"/>
                        <a:pt x="502" y="3785"/>
                        <a:pt x="326" y="3785"/>
                      </a:cubicBezTo>
                      <a:lnTo>
                        <a:pt x="326" y="3785"/>
                      </a:lnTo>
                      <a:cubicBezTo>
                        <a:pt x="151" y="3785"/>
                        <a:pt x="0" y="3635"/>
                        <a:pt x="0" y="3460"/>
                      </a:cubicBezTo>
                      <a:lnTo>
                        <a:pt x="0" y="978"/>
                      </a:lnTo>
                      <a:cubicBezTo>
                        <a:pt x="0" y="427"/>
                        <a:pt x="452" y="1"/>
                        <a:pt x="978" y="1"/>
                      </a:cubicBezTo>
                    </a:path>
                  </a:pathLst>
                </a:custGeom>
                <a:solidFill>
                  <a:srgbClr val="3399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" name="Google Shape;2334;p38">
                  <a:extLst>
                    <a:ext uri="{FF2B5EF4-FFF2-40B4-BE49-F238E27FC236}">
                      <a16:creationId xmlns:a16="http://schemas.microsoft.com/office/drawing/2014/main" id="{7F8D51CE-6659-437F-BBAB-AD632ED0AE86}"/>
                    </a:ext>
                  </a:extLst>
                </p:cNvPr>
                <p:cNvSpPr/>
                <p:nvPr/>
              </p:nvSpPr>
              <p:spPr>
                <a:xfrm>
                  <a:off x="6667383" y="1965096"/>
                  <a:ext cx="71621" cy="716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9" h="1480" extrusionOk="0">
                      <a:moveTo>
                        <a:pt x="727" y="1"/>
                      </a:moveTo>
                      <a:cubicBezTo>
                        <a:pt x="1153" y="1"/>
                        <a:pt x="1479" y="327"/>
                        <a:pt x="1479" y="728"/>
                      </a:cubicBezTo>
                      <a:cubicBezTo>
                        <a:pt x="1479" y="1129"/>
                        <a:pt x="1153" y="1479"/>
                        <a:pt x="727" y="1479"/>
                      </a:cubicBezTo>
                      <a:cubicBezTo>
                        <a:pt x="326" y="1479"/>
                        <a:pt x="0" y="1129"/>
                        <a:pt x="0" y="728"/>
                      </a:cubicBezTo>
                      <a:cubicBezTo>
                        <a:pt x="0" y="327"/>
                        <a:pt x="326" y="1"/>
                        <a:pt x="727" y="1"/>
                      </a:cubicBezTo>
                      <a:close/>
                    </a:path>
                  </a:pathLst>
                </a:custGeom>
                <a:solidFill>
                  <a:srgbClr val="3399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" name="Google Shape;2335;p38">
                  <a:extLst>
                    <a:ext uri="{FF2B5EF4-FFF2-40B4-BE49-F238E27FC236}">
                      <a16:creationId xmlns:a16="http://schemas.microsoft.com/office/drawing/2014/main" id="{ED49DBD7-7508-4604-A5F4-25CD69C3CC51}"/>
                    </a:ext>
                  </a:extLst>
                </p:cNvPr>
                <p:cNvSpPr/>
                <p:nvPr/>
              </p:nvSpPr>
              <p:spPr>
                <a:xfrm>
                  <a:off x="6621235" y="2045189"/>
                  <a:ext cx="165129" cy="353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10" h="7295" extrusionOk="0">
                      <a:moveTo>
                        <a:pt x="953" y="1"/>
                      </a:moveTo>
                      <a:lnTo>
                        <a:pt x="2457" y="1"/>
                      </a:lnTo>
                      <a:cubicBezTo>
                        <a:pt x="2983" y="1"/>
                        <a:pt x="3409" y="427"/>
                        <a:pt x="3409" y="978"/>
                      </a:cubicBezTo>
                      <a:lnTo>
                        <a:pt x="3409" y="3460"/>
                      </a:lnTo>
                      <a:cubicBezTo>
                        <a:pt x="3409" y="3635"/>
                        <a:pt x="3259" y="3785"/>
                        <a:pt x="3108" y="3785"/>
                      </a:cubicBezTo>
                      <a:lnTo>
                        <a:pt x="3108" y="3785"/>
                      </a:lnTo>
                      <a:cubicBezTo>
                        <a:pt x="2933" y="3785"/>
                        <a:pt x="2783" y="3635"/>
                        <a:pt x="2783" y="3460"/>
                      </a:cubicBezTo>
                      <a:lnTo>
                        <a:pt x="2783" y="1404"/>
                      </a:lnTo>
                      <a:cubicBezTo>
                        <a:pt x="2783" y="1329"/>
                        <a:pt x="2733" y="1279"/>
                        <a:pt x="2682" y="1279"/>
                      </a:cubicBezTo>
                      <a:cubicBezTo>
                        <a:pt x="2582" y="1279"/>
                        <a:pt x="2532" y="1329"/>
                        <a:pt x="2532" y="1404"/>
                      </a:cubicBezTo>
                      <a:cubicBezTo>
                        <a:pt x="2532" y="3259"/>
                        <a:pt x="2557" y="5064"/>
                        <a:pt x="2557" y="6918"/>
                      </a:cubicBezTo>
                      <a:cubicBezTo>
                        <a:pt x="2557" y="7119"/>
                        <a:pt x="2407" y="7294"/>
                        <a:pt x="2181" y="7294"/>
                      </a:cubicBezTo>
                      <a:lnTo>
                        <a:pt x="2181" y="7294"/>
                      </a:lnTo>
                      <a:cubicBezTo>
                        <a:pt x="1981" y="7294"/>
                        <a:pt x="1830" y="7119"/>
                        <a:pt x="1830" y="6918"/>
                      </a:cubicBezTo>
                      <a:lnTo>
                        <a:pt x="1830" y="3861"/>
                      </a:lnTo>
                      <a:cubicBezTo>
                        <a:pt x="1830" y="3810"/>
                        <a:pt x="1780" y="3760"/>
                        <a:pt x="1680" y="3760"/>
                      </a:cubicBezTo>
                      <a:cubicBezTo>
                        <a:pt x="1630" y="3760"/>
                        <a:pt x="1580" y="3810"/>
                        <a:pt x="1580" y="3861"/>
                      </a:cubicBezTo>
                      <a:lnTo>
                        <a:pt x="1580" y="6918"/>
                      </a:lnTo>
                      <a:cubicBezTo>
                        <a:pt x="1580" y="7119"/>
                        <a:pt x="1404" y="7294"/>
                        <a:pt x="1204" y="7294"/>
                      </a:cubicBezTo>
                      <a:lnTo>
                        <a:pt x="1204" y="7294"/>
                      </a:lnTo>
                      <a:cubicBezTo>
                        <a:pt x="1003" y="7294"/>
                        <a:pt x="828" y="7119"/>
                        <a:pt x="828" y="6918"/>
                      </a:cubicBezTo>
                      <a:lnTo>
                        <a:pt x="828" y="1404"/>
                      </a:lnTo>
                      <a:cubicBezTo>
                        <a:pt x="828" y="1329"/>
                        <a:pt x="778" y="1279"/>
                        <a:pt x="728" y="1279"/>
                      </a:cubicBezTo>
                      <a:cubicBezTo>
                        <a:pt x="677" y="1279"/>
                        <a:pt x="627" y="1329"/>
                        <a:pt x="627" y="1404"/>
                      </a:cubicBezTo>
                      <a:lnTo>
                        <a:pt x="627" y="3460"/>
                      </a:lnTo>
                      <a:cubicBezTo>
                        <a:pt x="627" y="3635"/>
                        <a:pt x="477" y="3785"/>
                        <a:pt x="301" y="3785"/>
                      </a:cubicBezTo>
                      <a:lnTo>
                        <a:pt x="301" y="3785"/>
                      </a:lnTo>
                      <a:cubicBezTo>
                        <a:pt x="126" y="3785"/>
                        <a:pt x="1" y="3635"/>
                        <a:pt x="1" y="3460"/>
                      </a:cubicBezTo>
                      <a:lnTo>
                        <a:pt x="1" y="978"/>
                      </a:lnTo>
                      <a:cubicBezTo>
                        <a:pt x="1" y="427"/>
                        <a:pt x="427" y="1"/>
                        <a:pt x="953" y="1"/>
                      </a:cubicBezTo>
                    </a:path>
                  </a:pathLst>
                </a:custGeom>
                <a:solidFill>
                  <a:srgbClr val="3399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4" name="Google Shape;2336;p38">
                <a:extLst>
                  <a:ext uri="{FF2B5EF4-FFF2-40B4-BE49-F238E27FC236}">
                    <a16:creationId xmlns:a16="http://schemas.microsoft.com/office/drawing/2014/main" id="{698C5BBE-1F0C-44D6-B66B-93860BB60501}"/>
                  </a:ext>
                </a:extLst>
              </p:cNvPr>
              <p:cNvGrpSpPr/>
              <p:nvPr/>
            </p:nvGrpSpPr>
            <p:grpSpPr>
              <a:xfrm>
                <a:off x="5693076" y="2454229"/>
                <a:ext cx="1093288" cy="433305"/>
                <a:chOff x="5693076" y="2454229"/>
                <a:chExt cx="1093288" cy="433305"/>
              </a:xfrm>
            </p:grpSpPr>
            <p:sp>
              <p:nvSpPr>
                <p:cNvPr id="15" name="Google Shape;2343;p38">
                  <a:extLst>
                    <a:ext uri="{FF2B5EF4-FFF2-40B4-BE49-F238E27FC236}">
                      <a16:creationId xmlns:a16="http://schemas.microsoft.com/office/drawing/2014/main" id="{74A52E3E-F7AB-40DA-B4F1-8D565B07719B}"/>
                    </a:ext>
                  </a:extLst>
                </p:cNvPr>
                <p:cNvSpPr/>
                <p:nvPr/>
              </p:nvSpPr>
              <p:spPr>
                <a:xfrm>
                  <a:off x="5739224" y="2454229"/>
                  <a:ext cx="71621" cy="71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9" h="1479" extrusionOk="0">
                      <a:moveTo>
                        <a:pt x="752" y="0"/>
                      </a:moveTo>
                      <a:cubicBezTo>
                        <a:pt x="1153" y="0"/>
                        <a:pt x="1479" y="326"/>
                        <a:pt x="1479" y="752"/>
                      </a:cubicBezTo>
                      <a:cubicBezTo>
                        <a:pt x="1479" y="1153"/>
                        <a:pt x="1153" y="1479"/>
                        <a:pt x="752" y="1479"/>
                      </a:cubicBezTo>
                      <a:cubicBezTo>
                        <a:pt x="351" y="1479"/>
                        <a:pt x="0" y="1153"/>
                        <a:pt x="0" y="752"/>
                      </a:cubicBezTo>
                      <a:cubicBezTo>
                        <a:pt x="0" y="326"/>
                        <a:pt x="351" y="0"/>
                        <a:pt x="752" y="0"/>
                      </a:cubicBezTo>
                      <a:close/>
                    </a:path>
                  </a:pathLst>
                </a:custGeom>
                <a:solidFill>
                  <a:srgbClr val="F2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" name="Google Shape;2344;p38">
                  <a:extLst>
                    <a:ext uri="{FF2B5EF4-FFF2-40B4-BE49-F238E27FC236}">
                      <a16:creationId xmlns:a16="http://schemas.microsoft.com/office/drawing/2014/main" id="{F64F7588-8980-4A91-B530-43D4FE114811}"/>
                    </a:ext>
                  </a:extLst>
                </p:cNvPr>
                <p:cNvSpPr/>
                <p:nvPr/>
              </p:nvSpPr>
              <p:spPr>
                <a:xfrm>
                  <a:off x="5693076" y="2535533"/>
                  <a:ext cx="166340" cy="352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5" h="7269" extrusionOk="0">
                      <a:moveTo>
                        <a:pt x="953" y="0"/>
                      </a:moveTo>
                      <a:lnTo>
                        <a:pt x="2482" y="0"/>
                      </a:lnTo>
                      <a:cubicBezTo>
                        <a:pt x="3008" y="0"/>
                        <a:pt x="3434" y="426"/>
                        <a:pt x="3434" y="953"/>
                      </a:cubicBezTo>
                      <a:lnTo>
                        <a:pt x="3434" y="3459"/>
                      </a:lnTo>
                      <a:cubicBezTo>
                        <a:pt x="3434" y="3634"/>
                        <a:pt x="3284" y="3785"/>
                        <a:pt x="3109" y="3785"/>
                      </a:cubicBezTo>
                      <a:lnTo>
                        <a:pt x="3109" y="3785"/>
                      </a:lnTo>
                      <a:cubicBezTo>
                        <a:pt x="2933" y="3785"/>
                        <a:pt x="2808" y="3634"/>
                        <a:pt x="2808" y="3459"/>
                      </a:cubicBezTo>
                      <a:lnTo>
                        <a:pt x="2808" y="1404"/>
                      </a:lnTo>
                      <a:cubicBezTo>
                        <a:pt x="2808" y="1304"/>
                        <a:pt x="2733" y="1253"/>
                        <a:pt x="2682" y="1253"/>
                      </a:cubicBezTo>
                      <a:cubicBezTo>
                        <a:pt x="2607" y="1253"/>
                        <a:pt x="2557" y="1304"/>
                        <a:pt x="2557" y="1404"/>
                      </a:cubicBezTo>
                      <a:cubicBezTo>
                        <a:pt x="2557" y="3233"/>
                        <a:pt x="2582" y="5063"/>
                        <a:pt x="2582" y="6918"/>
                      </a:cubicBezTo>
                      <a:cubicBezTo>
                        <a:pt x="2582" y="7118"/>
                        <a:pt x="2407" y="7268"/>
                        <a:pt x="2206" y="7268"/>
                      </a:cubicBezTo>
                      <a:lnTo>
                        <a:pt x="2206" y="7268"/>
                      </a:lnTo>
                      <a:cubicBezTo>
                        <a:pt x="2006" y="7268"/>
                        <a:pt x="1830" y="7118"/>
                        <a:pt x="1830" y="6918"/>
                      </a:cubicBezTo>
                      <a:lnTo>
                        <a:pt x="1830" y="3860"/>
                      </a:lnTo>
                      <a:cubicBezTo>
                        <a:pt x="1830" y="3810"/>
                        <a:pt x="1780" y="3760"/>
                        <a:pt x="1705" y="3760"/>
                      </a:cubicBezTo>
                      <a:cubicBezTo>
                        <a:pt x="1655" y="3760"/>
                        <a:pt x="1605" y="3810"/>
                        <a:pt x="1605" y="3860"/>
                      </a:cubicBezTo>
                      <a:lnTo>
                        <a:pt x="1605" y="6918"/>
                      </a:lnTo>
                      <a:cubicBezTo>
                        <a:pt x="1605" y="7118"/>
                        <a:pt x="1429" y="7268"/>
                        <a:pt x="1229" y="7268"/>
                      </a:cubicBezTo>
                      <a:lnTo>
                        <a:pt x="1229" y="7268"/>
                      </a:lnTo>
                      <a:cubicBezTo>
                        <a:pt x="1028" y="7268"/>
                        <a:pt x="853" y="7118"/>
                        <a:pt x="853" y="6918"/>
                      </a:cubicBezTo>
                      <a:lnTo>
                        <a:pt x="853" y="1404"/>
                      </a:lnTo>
                      <a:cubicBezTo>
                        <a:pt x="853" y="1304"/>
                        <a:pt x="803" y="1253"/>
                        <a:pt x="753" y="1253"/>
                      </a:cubicBezTo>
                      <a:cubicBezTo>
                        <a:pt x="702" y="1253"/>
                        <a:pt x="627" y="1304"/>
                        <a:pt x="627" y="1404"/>
                      </a:cubicBezTo>
                      <a:lnTo>
                        <a:pt x="627" y="3459"/>
                      </a:lnTo>
                      <a:cubicBezTo>
                        <a:pt x="627" y="3634"/>
                        <a:pt x="502" y="3785"/>
                        <a:pt x="327" y="3785"/>
                      </a:cubicBezTo>
                      <a:lnTo>
                        <a:pt x="327" y="3785"/>
                      </a:lnTo>
                      <a:cubicBezTo>
                        <a:pt x="151" y="3785"/>
                        <a:pt x="1" y="3634"/>
                        <a:pt x="1" y="3459"/>
                      </a:cubicBezTo>
                      <a:lnTo>
                        <a:pt x="1" y="953"/>
                      </a:lnTo>
                      <a:cubicBezTo>
                        <a:pt x="1" y="426"/>
                        <a:pt x="427" y="0"/>
                        <a:pt x="953" y="0"/>
                      </a:cubicBezTo>
                    </a:path>
                  </a:pathLst>
                </a:custGeom>
                <a:solidFill>
                  <a:srgbClr val="F2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" name="Google Shape;2345;p38">
                  <a:extLst>
                    <a:ext uri="{FF2B5EF4-FFF2-40B4-BE49-F238E27FC236}">
                      <a16:creationId xmlns:a16="http://schemas.microsoft.com/office/drawing/2014/main" id="{91D1C7EA-1CED-4009-A6EA-51F0403107AD}"/>
                    </a:ext>
                  </a:extLst>
                </p:cNvPr>
                <p:cNvSpPr/>
                <p:nvPr/>
              </p:nvSpPr>
              <p:spPr>
                <a:xfrm>
                  <a:off x="5975874" y="2454229"/>
                  <a:ext cx="71669" cy="71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0" h="1479" extrusionOk="0">
                      <a:moveTo>
                        <a:pt x="727" y="0"/>
                      </a:moveTo>
                      <a:cubicBezTo>
                        <a:pt x="1128" y="0"/>
                        <a:pt x="1479" y="326"/>
                        <a:pt x="1479" y="752"/>
                      </a:cubicBezTo>
                      <a:cubicBezTo>
                        <a:pt x="1479" y="1153"/>
                        <a:pt x="1128" y="1479"/>
                        <a:pt x="727" y="1479"/>
                      </a:cubicBezTo>
                      <a:cubicBezTo>
                        <a:pt x="326" y="1479"/>
                        <a:pt x="0" y="1153"/>
                        <a:pt x="0" y="752"/>
                      </a:cubicBezTo>
                      <a:cubicBezTo>
                        <a:pt x="0" y="326"/>
                        <a:pt x="326" y="0"/>
                        <a:pt x="727" y="0"/>
                      </a:cubicBezTo>
                      <a:close/>
                    </a:path>
                  </a:pathLst>
                </a:custGeom>
                <a:solidFill>
                  <a:srgbClr val="F2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" name="Google Shape;2346;p38">
                  <a:extLst>
                    <a:ext uri="{FF2B5EF4-FFF2-40B4-BE49-F238E27FC236}">
                      <a16:creationId xmlns:a16="http://schemas.microsoft.com/office/drawing/2014/main" id="{0F226AC1-276B-43A2-A12F-C5F2AFD441B3}"/>
                    </a:ext>
                  </a:extLst>
                </p:cNvPr>
                <p:cNvSpPr/>
                <p:nvPr/>
              </p:nvSpPr>
              <p:spPr>
                <a:xfrm>
                  <a:off x="5928515" y="2535533"/>
                  <a:ext cx="166340" cy="352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5" h="7269" extrusionOk="0">
                      <a:moveTo>
                        <a:pt x="978" y="0"/>
                      </a:moveTo>
                      <a:lnTo>
                        <a:pt x="2482" y="0"/>
                      </a:lnTo>
                      <a:cubicBezTo>
                        <a:pt x="3008" y="0"/>
                        <a:pt x="3435" y="426"/>
                        <a:pt x="3435" y="953"/>
                      </a:cubicBezTo>
                      <a:lnTo>
                        <a:pt x="3435" y="3459"/>
                      </a:lnTo>
                      <a:cubicBezTo>
                        <a:pt x="3435" y="3634"/>
                        <a:pt x="3284" y="3785"/>
                        <a:pt x="3109" y="3785"/>
                      </a:cubicBezTo>
                      <a:lnTo>
                        <a:pt x="3109" y="3785"/>
                      </a:lnTo>
                      <a:cubicBezTo>
                        <a:pt x="2933" y="3785"/>
                        <a:pt x="2808" y="3634"/>
                        <a:pt x="2808" y="3459"/>
                      </a:cubicBezTo>
                      <a:lnTo>
                        <a:pt x="2808" y="1404"/>
                      </a:lnTo>
                      <a:cubicBezTo>
                        <a:pt x="2808" y="1304"/>
                        <a:pt x="2758" y="1253"/>
                        <a:pt x="2683" y="1253"/>
                      </a:cubicBezTo>
                      <a:cubicBezTo>
                        <a:pt x="2607" y="1253"/>
                        <a:pt x="2557" y="1304"/>
                        <a:pt x="2557" y="1404"/>
                      </a:cubicBezTo>
                      <a:cubicBezTo>
                        <a:pt x="2557" y="3233"/>
                        <a:pt x="2582" y="5063"/>
                        <a:pt x="2582" y="6918"/>
                      </a:cubicBezTo>
                      <a:cubicBezTo>
                        <a:pt x="2582" y="7118"/>
                        <a:pt x="2407" y="7268"/>
                        <a:pt x="2206" y="7268"/>
                      </a:cubicBezTo>
                      <a:lnTo>
                        <a:pt x="2206" y="7268"/>
                      </a:lnTo>
                      <a:cubicBezTo>
                        <a:pt x="2006" y="7268"/>
                        <a:pt x="1830" y="7118"/>
                        <a:pt x="1830" y="6918"/>
                      </a:cubicBezTo>
                      <a:lnTo>
                        <a:pt x="1830" y="3860"/>
                      </a:lnTo>
                      <a:cubicBezTo>
                        <a:pt x="1830" y="3810"/>
                        <a:pt x="1780" y="3760"/>
                        <a:pt x="1705" y="3760"/>
                      </a:cubicBezTo>
                      <a:cubicBezTo>
                        <a:pt x="1655" y="3760"/>
                        <a:pt x="1605" y="3810"/>
                        <a:pt x="1605" y="3860"/>
                      </a:cubicBezTo>
                      <a:lnTo>
                        <a:pt x="1605" y="6918"/>
                      </a:lnTo>
                      <a:cubicBezTo>
                        <a:pt x="1605" y="7118"/>
                        <a:pt x="1429" y="7268"/>
                        <a:pt x="1229" y="7268"/>
                      </a:cubicBezTo>
                      <a:lnTo>
                        <a:pt x="1229" y="7268"/>
                      </a:lnTo>
                      <a:cubicBezTo>
                        <a:pt x="1028" y="7268"/>
                        <a:pt x="853" y="7118"/>
                        <a:pt x="853" y="6918"/>
                      </a:cubicBezTo>
                      <a:lnTo>
                        <a:pt x="853" y="1404"/>
                      </a:lnTo>
                      <a:cubicBezTo>
                        <a:pt x="853" y="1304"/>
                        <a:pt x="803" y="1253"/>
                        <a:pt x="753" y="1253"/>
                      </a:cubicBezTo>
                      <a:cubicBezTo>
                        <a:pt x="703" y="1253"/>
                        <a:pt x="627" y="1304"/>
                        <a:pt x="627" y="1404"/>
                      </a:cubicBezTo>
                      <a:lnTo>
                        <a:pt x="627" y="3459"/>
                      </a:lnTo>
                      <a:cubicBezTo>
                        <a:pt x="627" y="3634"/>
                        <a:pt x="502" y="3785"/>
                        <a:pt x="327" y="3785"/>
                      </a:cubicBezTo>
                      <a:lnTo>
                        <a:pt x="327" y="3785"/>
                      </a:lnTo>
                      <a:cubicBezTo>
                        <a:pt x="151" y="3785"/>
                        <a:pt x="1" y="3634"/>
                        <a:pt x="1" y="3459"/>
                      </a:cubicBezTo>
                      <a:lnTo>
                        <a:pt x="1" y="953"/>
                      </a:lnTo>
                      <a:cubicBezTo>
                        <a:pt x="1" y="426"/>
                        <a:pt x="427" y="0"/>
                        <a:pt x="978" y="0"/>
                      </a:cubicBezTo>
                    </a:path>
                  </a:pathLst>
                </a:custGeom>
                <a:solidFill>
                  <a:srgbClr val="F2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" name="Google Shape;2347;p38">
                  <a:extLst>
                    <a:ext uri="{FF2B5EF4-FFF2-40B4-BE49-F238E27FC236}">
                      <a16:creationId xmlns:a16="http://schemas.microsoft.com/office/drawing/2014/main" id="{37F66891-67C6-4AB2-BF2C-C44406F21A1D}"/>
                    </a:ext>
                  </a:extLst>
                </p:cNvPr>
                <p:cNvSpPr/>
                <p:nvPr/>
              </p:nvSpPr>
              <p:spPr>
                <a:xfrm>
                  <a:off x="6211311" y="2454229"/>
                  <a:ext cx="71669" cy="71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0" h="1479" extrusionOk="0">
                      <a:moveTo>
                        <a:pt x="727" y="0"/>
                      </a:moveTo>
                      <a:cubicBezTo>
                        <a:pt x="1128" y="0"/>
                        <a:pt x="1479" y="326"/>
                        <a:pt x="1479" y="752"/>
                      </a:cubicBezTo>
                      <a:cubicBezTo>
                        <a:pt x="1479" y="1153"/>
                        <a:pt x="1128" y="1479"/>
                        <a:pt x="727" y="1479"/>
                      </a:cubicBezTo>
                      <a:cubicBezTo>
                        <a:pt x="326" y="1479"/>
                        <a:pt x="1" y="1153"/>
                        <a:pt x="1" y="752"/>
                      </a:cubicBezTo>
                      <a:cubicBezTo>
                        <a:pt x="1" y="326"/>
                        <a:pt x="326" y="0"/>
                        <a:pt x="727" y="0"/>
                      </a:cubicBezTo>
                      <a:close/>
                    </a:path>
                  </a:pathLst>
                </a:custGeom>
                <a:solidFill>
                  <a:srgbClr val="F2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" name="Google Shape;2348;p38">
                  <a:extLst>
                    <a:ext uri="{FF2B5EF4-FFF2-40B4-BE49-F238E27FC236}">
                      <a16:creationId xmlns:a16="http://schemas.microsoft.com/office/drawing/2014/main" id="{7D3BE33C-9CD6-4554-A4E8-869037E93B61}"/>
                    </a:ext>
                  </a:extLst>
                </p:cNvPr>
                <p:cNvSpPr/>
                <p:nvPr/>
              </p:nvSpPr>
              <p:spPr>
                <a:xfrm>
                  <a:off x="6164002" y="2535533"/>
                  <a:ext cx="166291" cy="352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4" h="7269" extrusionOk="0">
                      <a:moveTo>
                        <a:pt x="978" y="0"/>
                      </a:moveTo>
                      <a:lnTo>
                        <a:pt x="2481" y="0"/>
                      </a:lnTo>
                      <a:cubicBezTo>
                        <a:pt x="3008" y="0"/>
                        <a:pt x="3434" y="426"/>
                        <a:pt x="3434" y="953"/>
                      </a:cubicBezTo>
                      <a:lnTo>
                        <a:pt x="3434" y="3459"/>
                      </a:lnTo>
                      <a:cubicBezTo>
                        <a:pt x="3434" y="3634"/>
                        <a:pt x="3283" y="3785"/>
                        <a:pt x="3108" y="3785"/>
                      </a:cubicBezTo>
                      <a:lnTo>
                        <a:pt x="3108" y="3785"/>
                      </a:lnTo>
                      <a:cubicBezTo>
                        <a:pt x="2932" y="3785"/>
                        <a:pt x="2807" y="3634"/>
                        <a:pt x="2807" y="3459"/>
                      </a:cubicBezTo>
                      <a:lnTo>
                        <a:pt x="2807" y="1404"/>
                      </a:lnTo>
                      <a:cubicBezTo>
                        <a:pt x="2807" y="1304"/>
                        <a:pt x="2757" y="1253"/>
                        <a:pt x="2682" y="1253"/>
                      </a:cubicBezTo>
                      <a:cubicBezTo>
                        <a:pt x="2607" y="1253"/>
                        <a:pt x="2556" y="1304"/>
                        <a:pt x="2556" y="1404"/>
                      </a:cubicBezTo>
                      <a:cubicBezTo>
                        <a:pt x="2556" y="3233"/>
                        <a:pt x="2582" y="5063"/>
                        <a:pt x="2582" y="6918"/>
                      </a:cubicBezTo>
                      <a:cubicBezTo>
                        <a:pt x="2582" y="7118"/>
                        <a:pt x="2406" y="7268"/>
                        <a:pt x="2206" y="7268"/>
                      </a:cubicBezTo>
                      <a:lnTo>
                        <a:pt x="2206" y="7268"/>
                      </a:lnTo>
                      <a:cubicBezTo>
                        <a:pt x="2005" y="7268"/>
                        <a:pt x="1855" y="7118"/>
                        <a:pt x="1855" y="6918"/>
                      </a:cubicBezTo>
                      <a:lnTo>
                        <a:pt x="1855" y="3860"/>
                      </a:lnTo>
                      <a:cubicBezTo>
                        <a:pt x="1855" y="3810"/>
                        <a:pt x="1780" y="3760"/>
                        <a:pt x="1704" y="3760"/>
                      </a:cubicBezTo>
                      <a:cubicBezTo>
                        <a:pt x="1654" y="3760"/>
                        <a:pt x="1604" y="3810"/>
                        <a:pt x="1604" y="3860"/>
                      </a:cubicBezTo>
                      <a:lnTo>
                        <a:pt x="1604" y="6918"/>
                      </a:lnTo>
                      <a:cubicBezTo>
                        <a:pt x="1604" y="7118"/>
                        <a:pt x="1429" y="7268"/>
                        <a:pt x="1228" y="7268"/>
                      </a:cubicBezTo>
                      <a:lnTo>
                        <a:pt x="1228" y="7268"/>
                      </a:lnTo>
                      <a:cubicBezTo>
                        <a:pt x="1028" y="7268"/>
                        <a:pt x="852" y="7118"/>
                        <a:pt x="852" y="6918"/>
                      </a:cubicBezTo>
                      <a:lnTo>
                        <a:pt x="852" y="1404"/>
                      </a:lnTo>
                      <a:cubicBezTo>
                        <a:pt x="852" y="1304"/>
                        <a:pt x="802" y="1253"/>
                        <a:pt x="752" y="1253"/>
                      </a:cubicBezTo>
                      <a:cubicBezTo>
                        <a:pt x="702" y="1253"/>
                        <a:pt x="627" y="1304"/>
                        <a:pt x="627" y="1404"/>
                      </a:cubicBezTo>
                      <a:lnTo>
                        <a:pt x="627" y="3459"/>
                      </a:lnTo>
                      <a:cubicBezTo>
                        <a:pt x="627" y="3634"/>
                        <a:pt x="501" y="3785"/>
                        <a:pt x="326" y="3785"/>
                      </a:cubicBezTo>
                      <a:lnTo>
                        <a:pt x="326" y="3785"/>
                      </a:lnTo>
                      <a:cubicBezTo>
                        <a:pt x="150" y="3785"/>
                        <a:pt x="0" y="3634"/>
                        <a:pt x="0" y="3459"/>
                      </a:cubicBezTo>
                      <a:lnTo>
                        <a:pt x="0" y="953"/>
                      </a:lnTo>
                      <a:cubicBezTo>
                        <a:pt x="0" y="426"/>
                        <a:pt x="451" y="0"/>
                        <a:pt x="978" y="0"/>
                      </a:cubicBezTo>
                    </a:path>
                  </a:pathLst>
                </a:custGeom>
                <a:solidFill>
                  <a:srgbClr val="F2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" name="Google Shape;2351;p38">
                  <a:extLst>
                    <a:ext uri="{FF2B5EF4-FFF2-40B4-BE49-F238E27FC236}">
                      <a16:creationId xmlns:a16="http://schemas.microsoft.com/office/drawing/2014/main" id="{87D9FE3F-0F30-46DB-B476-7258B5A8AF01}"/>
                    </a:ext>
                  </a:extLst>
                </p:cNvPr>
                <p:cNvSpPr/>
                <p:nvPr/>
              </p:nvSpPr>
              <p:spPr>
                <a:xfrm>
                  <a:off x="6431896" y="2454229"/>
                  <a:ext cx="71669" cy="71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0" h="1479" extrusionOk="0">
                      <a:moveTo>
                        <a:pt x="728" y="0"/>
                      </a:moveTo>
                      <a:cubicBezTo>
                        <a:pt x="1129" y="0"/>
                        <a:pt x="1480" y="326"/>
                        <a:pt x="1480" y="752"/>
                      </a:cubicBezTo>
                      <a:cubicBezTo>
                        <a:pt x="1480" y="1153"/>
                        <a:pt x="1129" y="1479"/>
                        <a:pt x="728" y="1479"/>
                      </a:cubicBezTo>
                      <a:cubicBezTo>
                        <a:pt x="327" y="1479"/>
                        <a:pt x="1" y="1153"/>
                        <a:pt x="1" y="752"/>
                      </a:cubicBezTo>
                      <a:cubicBezTo>
                        <a:pt x="1" y="326"/>
                        <a:pt x="327" y="0"/>
                        <a:pt x="728" y="0"/>
                      </a:cubicBez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" name="Google Shape;2352;p38">
                  <a:extLst>
                    <a:ext uri="{FF2B5EF4-FFF2-40B4-BE49-F238E27FC236}">
                      <a16:creationId xmlns:a16="http://schemas.microsoft.com/office/drawing/2014/main" id="{25CA6CEF-C36B-4E77-93AD-748836026C4E}"/>
                    </a:ext>
                  </a:extLst>
                </p:cNvPr>
                <p:cNvSpPr/>
                <p:nvPr/>
              </p:nvSpPr>
              <p:spPr>
                <a:xfrm>
                  <a:off x="6384586" y="2535533"/>
                  <a:ext cx="166340" cy="352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5" h="7269" extrusionOk="0">
                      <a:moveTo>
                        <a:pt x="978" y="0"/>
                      </a:moveTo>
                      <a:lnTo>
                        <a:pt x="2482" y="0"/>
                      </a:lnTo>
                      <a:cubicBezTo>
                        <a:pt x="3008" y="0"/>
                        <a:pt x="3434" y="426"/>
                        <a:pt x="3434" y="953"/>
                      </a:cubicBezTo>
                      <a:lnTo>
                        <a:pt x="3434" y="3459"/>
                      </a:lnTo>
                      <a:cubicBezTo>
                        <a:pt x="3434" y="3634"/>
                        <a:pt x="3284" y="3785"/>
                        <a:pt x="3108" y="3785"/>
                      </a:cubicBezTo>
                      <a:lnTo>
                        <a:pt x="3108" y="3785"/>
                      </a:lnTo>
                      <a:cubicBezTo>
                        <a:pt x="2958" y="3785"/>
                        <a:pt x="2807" y="3634"/>
                        <a:pt x="2807" y="3459"/>
                      </a:cubicBezTo>
                      <a:lnTo>
                        <a:pt x="2807" y="1404"/>
                      </a:lnTo>
                      <a:cubicBezTo>
                        <a:pt x="2807" y="1304"/>
                        <a:pt x="2757" y="1253"/>
                        <a:pt x="2707" y="1253"/>
                      </a:cubicBezTo>
                      <a:cubicBezTo>
                        <a:pt x="2607" y="1253"/>
                        <a:pt x="2557" y="1304"/>
                        <a:pt x="2557" y="1404"/>
                      </a:cubicBezTo>
                      <a:cubicBezTo>
                        <a:pt x="2557" y="3233"/>
                        <a:pt x="2582" y="5063"/>
                        <a:pt x="2582" y="6918"/>
                      </a:cubicBezTo>
                      <a:cubicBezTo>
                        <a:pt x="2582" y="7118"/>
                        <a:pt x="2432" y="7268"/>
                        <a:pt x="2206" y="7268"/>
                      </a:cubicBezTo>
                      <a:lnTo>
                        <a:pt x="2206" y="7268"/>
                      </a:lnTo>
                      <a:cubicBezTo>
                        <a:pt x="2005" y="7268"/>
                        <a:pt x="1855" y="7118"/>
                        <a:pt x="1855" y="6918"/>
                      </a:cubicBezTo>
                      <a:lnTo>
                        <a:pt x="1855" y="3860"/>
                      </a:lnTo>
                      <a:cubicBezTo>
                        <a:pt x="1855" y="3810"/>
                        <a:pt x="1780" y="3760"/>
                        <a:pt x="1705" y="3760"/>
                      </a:cubicBezTo>
                      <a:cubicBezTo>
                        <a:pt x="1655" y="3760"/>
                        <a:pt x="1604" y="3810"/>
                        <a:pt x="1604" y="3860"/>
                      </a:cubicBezTo>
                      <a:lnTo>
                        <a:pt x="1604" y="6918"/>
                      </a:lnTo>
                      <a:cubicBezTo>
                        <a:pt x="1604" y="7118"/>
                        <a:pt x="1429" y="7268"/>
                        <a:pt x="1229" y="7268"/>
                      </a:cubicBezTo>
                      <a:lnTo>
                        <a:pt x="1229" y="7268"/>
                      </a:lnTo>
                      <a:cubicBezTo>
                        <a:pt x="1028" y="7268"/>
                        <a:pt x="853" y="7118"/>
                        <a:pt x="853" y="6918"/>
                      </a:cubicBezTo>
                      <a:lnTo>
                        <a:pt x="853" y="1404"/>
                      </a:lnTo>
                      <a:cubicBezTo>
                        <a:pt x="853" y="1304"/>
                        <a:pt x="802" y="1253"/>
                        <a:pt x="752" y="1253"/>
                      </a:cubicBezTo>
                      <a:cubicBezTo>
                        <a:pt x="702" y="1253"/>
                        <a:pt x="652" y="1304"/>
                        <a:pt x="652" y="1404"/>
                      </a:cubicBezTo>
                      <a:lnTo>
                        <a:pt x="652" y="3459"/>
                      </a:lnTo>
                      <a:cubicBezTo>
                        <a:pt x="652" y="3634"/>
                        <a:pt x="502" y="3785"/>
                        <a:pt x="326" y="3785"/>
                      </a:cubicBezTo>
                      <a:lnTo>
                        <a:pt x="326" y="3785"/>
                      </a:lnTo>
                      <a:cubicBezTo>
                        <a:pt x="151" y="3785"/>
                        <a:pt x="0" y="3634"/>
                        <a:pt x="0" y="3459"/>
                      </a:cubicBezTo>
                      <a:lnTo>
                        <a:pt x="0" y="953"/>
                      </a:lnTo>
                      <a:cubicBezTo>
                        <a:pt x="0" y="426"/>
                        <a:pt x="452" y="0"/>
                        <a:pt x="978" y="0"/>
                      </a:cubicBezTo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" name="Google Shape;2353;p38">
                  <a:extLst>
                    <a:ext uri="{FF2B5EF4-FFF2-40B4-BE49-F238E27FC236}">
                      <a16:creationId xmlns:a16="http://schemas.microsoft.com/office/drawing/2014/main" id="{F9DF321C-98F3-426D-99A9-40240F3A4540}"/>
                    </a:ext>
                  </a:extLst>
                </p:cNvPr>
                <p:cNvSpPr/>
                <p:nvPr/>
              </p:nvSpPr>
              <p:spPr>
                <a:xfrm>
                  <a:off x="6667383" y="2454229"/>
                  <a:ext cx="71621" cy="71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9" h="1479" extrusionOk="0">
                      <a:moveTo>
                        <a:pt x="727" y="0"/>
                      </a:moveTo>
                      <a:cubicBezTo>
                        <a:pt x="1153" y="0"/>
                        <a:pt x="1479" y="326"/>
                        <a:pt x="1479" y="752"/>
                      </a:cubicBezTo>
                      <a:cubicBezTo>
                        <a:pt x="1479" y="1153"/>
                        <a:pt x="1153" y="1479"/>
                        <a:pt x="727" y="1479"/>
                      </a:cubicBezTo>
                      <a:cubicBezTo>
                        <a:pt x="326" y="1479"/>
                        <a:pt x="0" y="1153"/>
                        <a:pt x="0" y="752"/>
                      </a:cubicBezTo>
                      <a:cubicBezTo>
                        <a:pt x="0" y="326"/>
                        <a:pt x="326" y="0"/>
                        <a:pt x="727" y="0"/>
                      </a:cubicBez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" name="Google Shape;2354;p38">
                  <a:extLst>
                    <a:ext uri="{FF2B5EF4-FFF2-40B4-BE49-F238E27FC236}">
                      <a16:creationId xmlns:a16="http://schemas.microsoft.com/office/drawing/2014/main" id="{84D72EDC-6DD9-45BC-AC58-3B440FA737DC}"/>
                    </a:ext>
                  </a:extLst>
                </p:cNvPr>
                <p:cNvSpPr/>
                <p:nvPr/>
              </p:nvSpPr>
              <p:spPr>
                <a:xfrm>
                  <a:off x="6621235" y="2535533"/>
                  <a:ext cx="165129" cy="352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10" h="7269" extrusionOk="0">
                      <a:moveTo>
                        <a:pt x="953" y="0"/>
                      </a:moveTo>
                      <a:lnTo>
                        <a:pt x="2457" y="0"/>
                      </a:lnTo>
                      <a:cubicBezTo>
                        <a:pt x="2983" y="0"/>
                        <a:pt x="3409" y="426"/>
                        <a:pt x="3409" y="953"/>
                      </a:cubicBezTo>
                      <a:lnTo>
                        <a:pt x="3409" y="3459"/>
                      </a:lnTo>
                      <a:cubicBezTo>
                        <a:pt x="3409" y="3634"/>
                        <a:pt x="3259" y="3785"/>
                        <a:pt x="3108" y="3785"/>
                      </a:cubicBezTo>
                      <a:lnTo>
                        <a:pt x="3108" y="3785"/>
                      </a:lnTo>
                      <a:cubicBezTo>
                        <a:pt x="2933" y="3785"/>
                        <a:pt x="2783" y="3634"/>
                        <a:pt x="2783" y="3459"/>
                      </a:cubicBezTo>
                      <a:lnTo>
                        <a:pt x="2783" y="1404"/>
                      </a:lnTo>
                      <a:cubicBezTo>
                        <a:pt x="2783" y="1304"/>
                        <a:pt x="2733" y="1253"/>
                        <a:pt x="2682" y="1253"/>
                      </a:cubicBezTo>
                      <a:cubicBezTo>
                        <a:pt x="2582" y="1253"/>
                        <a:pt x="2532" y="1304"/>
                        <a:pt x="2532" y="1404"/>
                      </a:cubicBezTo>
                      <a:cubicBezTo>
                        <a:pt x="2532" y="3233"/>
                        <a:pt x="2557" y="5063"/>
                        <a:pt x="2557" y="6918"/>
                      </a:cubicBezTo>
                      <a:cubicBezTo>
                        <a:pt x="2557" y="7118"/>
                        <a:pt x="2407" y="7268"/>
                        <a:pt x="2181" y="7268"/>
                      </a:cubicBezTo>
                      <a:lnTo>
                        <a:pt x="2181" y="7268"/>
                      </a:lnTo>
                      <a:cubicBezTo>
                        <a:pt x="1981" y="7268"/>
                        <a:pt x="1830" y="7118"/>
                        <a:pt x="1830" y="6918"/>
                      </a:cubicBezTo>
                      <a:lnTo>
                        <a:pt x="1830" y="3860"/>
                      </a:lnTo>
                      <a:cubicBezTo>
                        <a:pt x="1830" y="3810"/>
                        <a:pt x="1780" y="3760"/>
                        <a:pt x="1680" y="3760"/>
                      </a:cubicBezTo>
                      <a:cubicBezTo>
                        <a:pt x="1630" y="3760"/>
                        <a:pt x="1580" y="3810"/>
                        <a:pt x="1580" y="3860"/>
                      </a:cubicBezTo>
                      <a:lnTo>
                        <a:pt x="1580" y="6918"/>
                      </a:lnTo>
                      <a:cubicBezTo>
                        <a:pt x="1580" y="7118"/>
                        <a:pt x="1404" y="7268"/>
                        <a:pt x="1204" y="7268"/>
                      </a:cubicBezTo>
                      <a:lnTo>
                        <a:pt x="1204" y="7268"/>
                      </a:lnTo>
                      <a:cubicBezTo>
                        <a:pt x="1003" y="7268"/>
                        <a:pt x="828" y="7118"/>
                        <a:pt x="828" y="6918"/>
                      </a:cubicBezTo>
                      <a:lnTo>
                        <a:pt x="828" y="1404"/>
                      </a:lnTo>
                      <a:cubicBezTo>
                        <a:pt x="828" y="1304"/>
                        <a:pt x="778" y="1253"/>
                        <a:pt x="728" y="1253"/>
                      </a:cubicBezTo>
                      <a:cubicBezTo>
                        <a:pt x="677" y="1253"/>
                        <a:pt x="627" y="1304"/>
                        <a:pt x="627" y="1404"/>
                      </a:cubicBezTo>
                      <a:lnTo>
                        <a:pt x="627" y="3459"/>
                      </a:lnTo>
                      <a:cubicBezTo>
                        <a:pt x="627" y="3634"/>
                        <a:pt x="477" y="3785"/>
                        <a:pt x="301" y="3785"/>
                      </a:cubicBezTo>
                      <a:lnTo>
                        <a:pt x="301" y="3785"/>
                      </a:lnTo>
                      <a:cubicBezTo>
                        <a:pt x="126" y="3785"/>
                        <a:pt x="1" y="3634"/>
                        <a:pt x="1" y="3459"/>
                      </a:cubicBezTo>
                      <a:lnTo>
                        <a:pt x="1" y="953"/>
                      </a:lnTo>
                      <a:cubicBezTo>
                        <a:pt x="1" y="426"/>
                        <a:pt x="427" y="0"/>
                        <a:pt x="953" y="0"/>
                      </a:cubicBezTo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6" name="Google Shape;2374;p38">
              <a:extLst>
                <a:ext uri="{FF2B5EF4-FFF2-40B4-BE49-F238E27FC236}">
                  <a16:creationId xmlns:a16="http://schemas.microsoft.com/office/drawing/2014/main" id="{D676F691-BB78-42F2-88DE-A2339315369C}"/>
                </a:ext>
              </a:extLst>
            </p:cNvPr>
            <p:cNvGrpSpPr/>
            <p:nvPr/>
          </p:nvGrpSpPr>
          <p:grpSpPr>
            <a:xfrm flipH="1">
              <a:off x="5734811" y="3033763"/>
              <a:ext cx="457800" cy="1264124"/>
              <a:chOff x="3580427" y="3013688"/>
              <a:chExt cx="457800" cy="1264124"/>
            </a:xfrm>
          </p:grpSpPr>
          <p:cxnSp>
            <p:nvCxnSpPr>
              <p:cNvPr id="10" name="Google Shape;2375;p38">
                <a:extLst>
                  <a:ext uri="{FF2B5EF4-FFF2-40B4-BE49-F238E27FC236}">
                    <a16:creationId xmlns:a16="http://schemas.microsoft.com/office/drawing/2014/main" id="{30C9497A-B3CA-41E6-8B19-445E893C9653}"/>
                  </a:ext>
                </a:extLst>
              </p:cNvPr>
              <p:cNvCxnSpPr/>
              <p:nvPr/>
            </p:nvCxnSpPr>
            <p:spPr>
              <a:xfrm>
                <a:off x="4020700" y="3013688"/>
                <a:ext cx="6276" cy="1264124"/>
              </a:xfrm>
              <a:prstGeom prst="straightConnector1">
                <a:avLst/>
              </a:prstGeom>
              <a:noFill/>
              <a:ln w="19050" cap="flat" cmpd="sng">
                <a:solidFill>
                  <a:srgbClr val="33993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" name="Google Shape;2376;p38">
                <a:extLst>
                  <a:ext uri="{FF2B5EF4-FFF2-40B4-BE49-F238E27FC236}">
                    <a16:creationId xmlns:a16="http://schemas.microsoft.com/office/drawing/2014/main" id="{C91CE558-EA93-4573-92FE-C88BA0DAD2B3}"/>
                  </a:ext>
                </a:extLst>
              </p:cNvPr>
              <p:cNvCxnSpPr/>
              <p:nvPr/>
            </p:nvCxnSpPr>
            <p:spPr>
              <a:xfrm rot="10800000">
                <a:off x="3580427" y="3682129"/>
                <a:ext cx="4578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339933"/>
                </a:solidFill>
                <a:prstDash val="solid"/>
                <a:round/>
                <a:headEnd type="none" w="med" len="med"/>
                <a:tailEnd type="oval" w="med" len="med"/>
              </a:ln>
            </p:spPr>
          </p:cxnSp>
        </p:grpSp>
        <p:sp>
          <p:nvSpPr>
            <p:cNvPr id="9" name="Google Shape;2380;p38">
              <a:extLst>
                <a:ext uri="{FF2B5EF4-FFF2-40B4-BE49-F238E27FC236}">
                  <a16:creationId xmlns:a16="http://schemas.microsoft.com/office/drawing/2014/main" id="{7061D281-599E-402D-966C-4C68CE6CA662}"/>
                </a:ext>
              </a:extLst>
            </p:cNvPr>
            <p:cNvSpPr txBox="1"/>
            <p:nvPr/>
          </p:nvSpPr>
          <p:spPr>
            <a:xfrm>
              <a:off x="6379780" y="3846785"/>
              <a:ext cx="1829824" cy="52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dirty="0">
                <a:solidFill>
                  <a:srgbClr val="339933"/>
                </a:solidFill>
                <a:latin typeface="Bahnschrift" panose="020B0502040204020203" pitchFamily="34" charset="0"/>
                <a:ea typeface="Fira Sans"/>
                <a:cs typeface="Fira Sans"/>
                <a:sym typeface="Fira Sans"/>
              </a:endParaRPr>
            </a:p>
          </p:txBody>
        </p:sp>
      </p:grpSp>
      <p:sp>
        <p:nvSpPr>
          <p:cNvPr id="44" name="Elipse 43">
            <a:extLst>
              <a:ext uri="{FF2B5EF4-FFF2-40B4-BE49-F238E27FC236}">
                <a16:creationId xmlns:a16="http://schemas.microsoft.com/office/drawing/2014/main" id="{06F5FDCA-A33E-407A-AE74-EE39E27A3966}"/>
              </a:ext>
            </a:extLst>
          </p:cNvPr>
          <p:cNvSpPr/>
          <p:nvPr/>
        </p:nvSpPr>
        <p:spPr>
          <a:xfrm>
            <a:off x="558726" y="102983"/>
            <a:ext cx="1236280" cy="117034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b="1" dirty="0">
                <a:solidFill>
                  <a:schemeClr val="accent4">
                    <a:lumMod val="75000"/>
                  </a:schemeClr>
                </a:solidFill>
                <a:latin typeface="Bahnschrift Condensed" panose="020B0502040204020203" pitchFamily="34" charset="0"/>
              </a:rPr>
              <a:t>Mejoramiento de Procesos Internos</a:t>
            </a:r>
          </a:p>
        </p:txBody>
      </p:sp>
    </p:spTree>
    <p:extLst>
      <p:ext uri="{BB962C8B-B14F-4D97-AF65-F5344CB8AC3E}">
        <p14:creationId xmlns:p14="http://schemas.microsoft.com/office/powerpoint/2010/main" val="6998622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2238375" y="5827713"/>
            <a:ext cx="7786688" cy="85725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es-ES" sz="3200" dirty="0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rPr>
              <a:t>www.goredelosrios.cl</a:t>
            </a: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9458325" y="6177222"/>
            <a:ext cx="2703239" cy="6650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L" sz="800" b="1" dirty="0">
                <a:solidFill>
                  <a:schemeClr val="bg1"/>
                </a:solidFill>
                <a:cs typeface="Leelawadee" panose="020B0502040204020203" pitchFamily="34" charset="-34"/>
              </a:rPr>
              <a:t>VALDIVIA, 31 DE JULIO DE 2023</a:t>
            </a:r>
          </a:p>
          <a:p>
            <a:pPr algn="r"/>
            <a:r>
              <a:rPr lang="es-CL" sz="800" b="1" dirty="0">
                <a:solidFill>
                  <a:schemeClr val="bg1"/>
                </a:solidFill>
                <a:cs typeface="Leelawadee" panose="020B0502040204020203" pitchFamily="34" charset="-34"/>
              </a:rPr>
              <a:t>JUAN CARLOS VERAGUA SEGURA</a:t>
            </a:r>
          </a:p>
          <a:p>
            <a:pPr algn="r"/>
            <a:r>
              <a:rPr lang="es-CL" sz="800" b="1" dirty="0">
                <a:solidFill>
                  <a:schemeClr val="bg1"/>
                </a:solidFill>
                <a:cs typeface="Leelawadee" panose="020B0502040204020203" pitchFamily="34" charset="-34"/>
              </a:rPr>
              <a:t>JEFE UNIDAD DE CONTROL Y AUDITORÍA INTERNA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DD79268-DBC5-404D-9DE1-1B00094ABC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758"/>
            <a:ext cx="12192000" cy="6858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B733393F-758B-491E-966D-A52DDDE1E0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8432" y="202904"/>
            <a:ext cx="1054880" cy="1450460"/>
          </a:xfrm>
          <a:prstGeom prst="rect">
            <a:avLst/>
          </a:prstGeom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id="{C37569BC-A0DE-432C-8D32-5542962AB66E}"/>
              </a:ext>
            </a:extLst>
          </p:cNvPr>
          <p:cNvSpPr txBox="1">
            <a:spLocks/>
          </p:cNvSpPr>
          <p:nvPr/>
        </p:nvSpPr>
        <p:spPr>
          <a:xfrm>
            <a:off x="395937" y="1243954"/>
            <a:ext cx="11471563" cy="34825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GRACIAS POR SU ATENCIÓN </a:t>
            </a:r>
            <a:br>
              <a:rPr lang="es-CL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s-CL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s-CL" sz="18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47109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6000"/>
    </mc:Choice>
    <mc:Fallback xmlns="">
      <p:transition advTm="6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2238375" y="5827713"/>
            <a:ext cx="7786688" cy="85725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es-ES" sz="3200" dirty="0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rPr>
              <a:t>www.goredelosrios.cl</a:t>
            </a: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9458325" y="6177222"/>
            <a:ext cx="2703239" cy="6650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L" sz="800" b="1" dirty="0">
                <a:solidFill>
                  <a:schemeClr val="bg1"/>
                </a:solidFill>
                <a:cs typeface="Leelawadee" panose="020B0502040204020203" pitchFamily="34" charset="-34"/>
              </a:rPr>
              <a:t>VALDIVIA, 31 DE JULIO DE 2023</a:t>
            </a:r>
          </a:p>
          <a:p>
            <a:pPr algn="r"/>
            <a:r>
              <a:rPr lang="es-CL" sz="800" b="1" dirty="0">
                <a:solidFill>
                  <a:schemeClr val="bg1"/>
                </a:solidFill>
                <a:cs typeface="Leelawadee" panose="020B0502040204020203" pitchFamily="34" charset="-34"/>
              </a:rPr>
              <a:t>JUAN CARLOS VERAGUA SEGURA</a:t>
            </a:r>
          </a:p>
          <a:p>
            <a:pPr algn="r"/>
            <a:r>
              <a:rPr lang="es-CL" sz="800" b="1" dirty="0">
                <a:solidFill>
                  <a:schemeClr val="bg1"/>
                </a:solidFill>
                <a:cs typeface="Leelawadee" panose="020B0502040204020203" pitchFamily="34" charset="-34"/>
              </a:rPr>
              <a:t>JEFE UNIDAD DE CONTROL Y AUDITORÍA INTERNA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DD79268-DBC5-404D-9DE1-1B00094ABC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758"/>
            <a:ext cx="12192000" cy="6858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B733393F-758B-491E-966D-A52DDDE1E0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8432" y="202904"/>
            <a:ext cx="1054880" cy="1450460"/>
          </a:xfrm>
          <a:prstGeom prst="rect">
            <a:avLst/>
          </a:prstGeom>
        </p:spPr>
      </p:pic>
      <p:sp>
        <p:nvSpPr>
          <p:cNvPr id="9" name="Rectangle 2">
            <a:extLst>
              <a:ext uri="{FF2B5EF4-FFF2-40B4-BE49-F238E27FC236}">
                <a16:creationId xmlns:a16="http://schemas.microsoft.com/office/drawing/2014/main" id="{43DAFC37-C9F5-41D5-A501-6A864EF35B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115" y="4343094"/>
            <a:ext cx="8595348" cy="1800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3400" b="1" dirty="0">
                <a:solidFill>
                  <a:prstClr val="white"/>
                </a:solidFill>
                <a:latin typeface="Bahnschrift Condensed" panose="020B0502040204020203" pitchFamily="34" charset="0"/>
                <a:ea typeface="ヒラギノ角ゴ Pro W3" charset="-128"/>
                <a:cs typeface="Calibri" panose="020F0502020204030204" pitchFamily="34" charset="0"/>
              </a:rPr>
              <a:t>1°</a:t>
            </a:r>
            <a:r>
              <a:rPr kumimoji="0" lang="es-ES" sz="3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Condensed" panose="020B0502040204020203" pitchFamily="34" charset="0"/>
                <a:ea typeface="ヒラギノ角ゴ Pro W3" charset="-128"/>
                <a:cs typeface="Calibri" panose="020F0502020204030204" pitchFamily="34" charset="0"/>
              </a:rPr>
              <a:t>INFORME TRIMESTRAL DE GESTIÓN INTERNA </a:t>
            </a:r>
            <a:endParaRPr kumimoji="0" lang="es-ES" sz="3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Bahnschrift Condensed" panose="020B0502040204020203" pitchFamily="34" charset="0"/>
              <a:ea typeface="ヒラギノ角ゴ Pro W3" charset="-128"/>
              <a:cs typeface="Calibri Light" panose="020F0302020204030204" pitchFamily="34" charset="0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Condensed" panose="020B0502040204020203" pitchFamily="34" charset="0"/>
              </a:rPr>
              <a:t>UNIDAD DE CONTROL</a:t>
            </a:r>
          </a:p>
          <a:p>
            <a:pPr lvl="0" algn="just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Juan Carlos Veragua Segura</a:t>
            </a:r>
          </a:p>
          <a:p>
            <a:pPr lvl="0" algn="just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Jefe de Unidad de Control</a:t>
            </a:r>
          </a:p>
          <a:p>
            <a:pPr lvl="0" algn="just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Concepción, 29 de abril de 2026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24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 Condensed" panose="020B0502040204020203" pitchFamily="34" charset="0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rgbClr val="006CB7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Bahnschrift Condensed" panose="020B0502040204020203" pitchFamily="34" charset="0"/>
              <a:ea typeface="ヒラギノ角ゴ Pro W3" charset="-128"/>
              <a:cs typeface="Verdana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rgbClr val="006CB7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Bahnschrift Condensed" panose="020B0502040204020203" pitchFamily="34" charset="0"/>
              <a:ea typeface="ヒラギノ角ゴ Pro W3" charset="-128"/>
              <a:cs typeface="Verdana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rgbClr val="006CB7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Bahnschrift Condensed" panose="020B0502040204020203" pitchFamily="34" charset="0"/>
              <a:ea typeface="ヒラギノ角ゴ Pro W3" charset="-128"/>
              <a:cs typeface="Verdana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rgbClr val="006CB7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Bahnschrift Condensed" panose="020B0502040204020203" pitchFamily="34" charset="0"/>
              <a:ea typeface="ヒラギノ角ゴ Pro W3" charset="-128"/>
              <a:cs typeface="Verdana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rgbClr val="006CB7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Bahnschrift Condensed" panose="020B0502040204020203" pitchFamily="34" charset="0"/>
              <a:ea typeface="ヒラギノ角ゴ Pro W3" charset="-128"/>
              <a:cs typeface="Verdana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srgbClr val="006CB7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Bahnschrift Condensed" panose="020B0502040204020203" pitchFamily="34" charset="0"/>
              <a:ea typeface="ヒラギノ角ゴ Pro W3" charset="-128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584508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6000"/>
    </mc:Choice>
    <mc:Fallback xmlns="">
      <p:transition advTm="6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 redondeado 21"/>
          <p:cNvSpPr/>
          <p:nvPr/>
        </p:nvSpPr>
        <p:spPr>
          <a:xfrm>
            <a:off x="282172" y="1795511"/>
            <a:ext cx="1276456" cy="3227562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rIns="48000" rtlCol="0" anchor="ctr"/>
          <a:lstStyle/>
          <a:p>
            <a:pPr lvl="0" algn="ctr"/>
            <a:r>
              <a:rPr lang="es-CL" sz="1067" b="1" dirty="0">
                <a:solidFill>
                  <a:schemeClr val="bg1">
                    <a:lumMod val="50000"/>
                  </a:schemeClr>
                </a:solidFill>
              </a:rPr>
              <a:t>Colaborar directamente con el Consejo Regional en su función de fiscalización</a:t>
            </a:r>
            <a:endParaRPr lang="es-ES" sz="1067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Rectángulo redondeado 32"/>
          <p:cNvSpPr/>
          <p:nvPr/>
        </p:nvSpPr>
        <p:spPr>
          <a:xfrm>
            <a:off x="1780300" y="1815357"/>
            <a:ext cx="1276456" cy="3215814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rIns="48000" rtlCol="0" anchor="ctr"/>
          <a:lstStyle/>
          <a:p>
            <a:pPr algn="ctr" defTabSz="47412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L" sz="1067" b="1" dirty="0">
                <a:solidFill>
                  <a:schemeClr val="bg1">
                    <a:lumMod val="50000"/>
                  </a:schemeClr>
                </a:solidFill>
              </a:rPr>
              <a:t>Emitir informes trimestrales acerca del estado de avance del ejercicio presupuestario del gobierno regional, sobre el flujo de gastos comprometidos para el año presupuestario en curso y ejercicios presupuestarios posteriores</a:t>
            </a:r>
            <a:endParaRPr lang="es-ES" sz="1067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4" name="Rectángulo redondeado 33"/>
          <p:cNvSpPr/>
          <p:nvPr/>
        </p:nvSpPr>
        <p:spPr>
          <a:xfrm>
            <a:off x="3269192" y="1821093"/>
            <a:ext cx="1276456" cy="3215814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rIns="48000" rtlCol="0" anchor="ctr"/>
          <a:lstStyle/>
          <a:p>
            <a:pPr algn="ctr" defTabSz="47412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L" sz="1067" b="1" dirty="0">
                <a:solidFill>
                  <a:schemeClr val="bg1">
                    <a:lumMod val="50000"/>
                  </a:schemeClr>
                </a:solidFill>
              </a:rPr>
              <a:t>Informar trimestralmente sobre los motivos por los cuales no fueron adjudicadas licitaciones públicas.</a:t>
            </a:r>
            <a:endParaRPr lang="es-ES" sz="1067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" name="Rectángulo redondeado 34"/>
          <p:cNvSpPr/>
          <p:nvPr/>
        </p:nvSpPr>
        <p:spPr>
          <a:xfrm>
            <a:off x="4748848" y="1815357"/>
            <a:ext cx="1276456" cy="3215814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rIns="48000" rtlCol="0" anchor="ctr"/>
          <a:lstStyle/>
          <a:p>
            <a:pPr algn="ctr" defTabSz="47412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L" sz="1067" b="1" dirty="0">
                <a:solidFill>
                  <a:schemeClr val="bg1">
                    <a:lumMod val="50000"/>
                  </a:schemeClr>
                </a:solidFill>
              </a:rPr>
              <a:t>Dar respuesta por escrito a las consultas y peticiones que sean patrocinadas por, a lo menos, un tercio de los consejeros presentes en la sesión en que se trate dicha consulta o petición.</a:t>
            </a:r>
            <a:endParaRPr lang="es-ES" sz="1067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" name="Rectángulo redondeado 35"/>
          <p:cNvSpPr/>
          <p:nvPr/>
        </p:nvSpPr>
        <p:spPr>
          <a:xfrm>
            <a:off x="6214809" y="1821093"/>
            <a:ext cx="1282834" cy="3215814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rIns="48000" rtlCol="0" anchor="ctr"/>
          <a:lstStyle/>
          <a:p>
            <a:pPr algn="ctr" defTabSz="47412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L" sz="1067" b="1" dirty="0">
                <a:solidFill>
                  <a:schemeClr val="bg1">
                    <a:lumMod val="50000"/>
                  </a:schemeClr>
                </a:solidFill>
              </a:rPr>
              <a:t>Asesorar al Consejo Regional en la definición y evaluación de las auditorías externas que se decida contratar</a:t>
            </a:r>
            <a:endParaRPr lang="es-ES" sz="1067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" name="Rectángulo redondeado 36"/>
          <p:cNvSpPr/>
          <p:nvPr/>
        </p:nvSpPr>
        <p:spPr>
          <a:xfrm>
            <a:off x="7693810" y="1821093"/>
            <a:ext cx="1282834" cy="3215814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rIns="48000" rtlCol="0" anchor="ctr"/>
          <a:lstStyle/>
          <a:p>
            <a:pPr algn="ctr" defTabSz="47412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L" sz="1067" b="1" dirty="0">
                <a:solidFill>
                  <a:schemeClr val="bg1">
                    <a:lumMod val="50000"/>
                  </a:schemeClr>
                </a:solidFill>
              </a:rPr>
              <a:t>Informar al Gobernador Regional y al Consejo Regional sobre las reclamaciones de terceros que hayan sido contratados por el Gobierno Regional para la adquisición de activos no financieros o la ejecución de iniciativas de inversión o instituciones receptoras de transferencias</a:t>
            </a:r>
            <a:endParaRPr lang="es-ES" sz="1067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8" name="Rectángulo redondeado 37"/>
          <p:cNvSpPr/>
          <p:nvPr/>
        </p:nvSpPr>
        <p:spPr>
          <a:xfrm>
            <a:off x="9172820" y="1821093"/>
            <a:ext cx="1288092" cy="3215814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rIns="48000" rtlCol="0" anchor="ctr"/>
          <a:lstStyle/>
          <a:p>
            <a:pPr algn="ctr" defTabSz="47412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L" sz="1067" b="1" dirty="0">
                <a:solidFill>
                  <a:schemeClr val="bg1">
                    <a:lumMod val="50000"/>
                  </a:schemeClr>
                </a:solidFill>
              </a:rPr>
              <a:t>Representar al Gobernador Regional los actos del gobierno regional que estime ilegales, de los que haya formalmente tomado conocimiento.</a:t>
            </a:r>
            <a:endParaRPr lang="es-ES" sz="1067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" name="Rectángulo redondeado 38"/>
          <p:cNvSpPr/>
          <p:nvPr/>
        </p:nvSpPr>
        <p:spPr>
          <a:xfrm>
            <a:off x="10586065" y="1259458"/>
            <a:ext cx="1496358" cy="408868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rIns="48000" rtlCol="0" anchor="ctr"/>
          <a:lstStyle/>
          <a:p>
            <a:pPr lvl="0" algn="ctr"/>
            <a:r>
              <a:rPr lang="es-CL" sz="1400" b="1" dirty="0">
                <a:solidFill>
                  <a:schemeClr val="bg1"/>
                </a:solidFill>
              </a:rPr>
              <a:t>Dar cuenta al Consejo Regional, trimestralmente, sobre el cumplimiento de sus funciones</a:t>
            </a:r>
            <a:endParaRPr lang="es-ES" sz="1400" b="1" dirty="0">
              <a:solidFill>
                <a:schemeClr val="bg1"/>
              </a:solidFill>
            </a:endParaRPr>
          </a:p>
        </p:txBody>
      </p:sp>
      <p:sp>
        <p:nvSpPr>
          <p:cNvPr id="42" name="Rectángulo 41"/>
          <p:cNvSpPr/>
          <p:nvPr/>
        </p:nvSpPr>
        <p:spPr>
          <a:xfrm>
            <a:off x="666856" y="4945997"/>
            <a:ext cx="360932" cy="907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sz="5333" dirty="0">
                <a:solidFill>
                  <a:srgbClr val="F2B800"/>
                </a:solidFill>
                <a:latin typeface="Bahnschrift Condensed" panose="020B0502040204020203" pitchFamily="34" charset="0"/>
              </a:rPr>
              <a:t>1</a:t>
            </a:r>
            <a:endParaRPr lang="es-CL" sz="5333" dirty="0">
              <a:solidFill>
                <a:srgbClr val="F2B800"/>
              </a:solidFill>
            </a:endParaRPr>
          </a:p>
        </p:txBody>
      </p:sp>
      <p:sp>
        <p:nvSpPr>
          <p:cNvPr id="43" name="Rectángulo 42"/>
          <p:cNvSpPr/>
          <p:nvPr/>
        </p:nvSpPr>
        <p:spPr>
          <a:xfrm>
            <a:off x="2160419" y="4945997"/>
            <a:ext cx="448734" cy="907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sz="5333" dirty="0">
                <a:solidFill>
                  <a:srgbClr val="F2B800"/>
                </a:solidFill>
                <a:latin typeface="Bahnschrift Condensed" panose="020B0502040204020203" pitchFamily="34" charset="0"/>
              </a:rPr>
              <a:t>2</a:t>
            </a:r>
            <a:endParaRPr lang="es-CL" sz="5333" dirty="0">
              <a:solidFill>
                <a:srgbClr val="F2B800"/>
              </a:solidFill>
            </a:endParaRPr>
          </a:p>
        </p:txBody>
      </p:sp>
      <p:sp>
        <p:nvSpPr>
          <p:cNvPr id="44" name="Rectángulo 43"/>
          <p:cNvSpPr/>
          <p:nvPr/>
        </p:nvSpPr>
        <p:spPr>
          <a:xfrm>
            <a:off x="3655850" y="4945997"/>
            <a:ext cx="445598" cy="907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sz="5333" dirty="0">
                <a:solidFill>
                  <a:srgbClr val="F2B800"/>
                </a:solidFill>
                <a:latin typeface="Bahnschrift Condensed" panose="020B0502040204020203" pitchFamily="34" charset="0"/>
              </a:rPr>
              <a:t>3</a:t>
            </a:r>
            <a:endParaRPr lang="es-CL" sz="5333" dirty="0">
              <a:solidFill>
                <a:srgbClr val="F2B800"/>
              </a:solidFill>
            </a:endParaRPr>
          </a:p>
        </p:txBody>
      </p:sp>
      <p:sp>
        <p:nvSpPr>
          <p:cNvPr id="45" name="Rectángulo 44"/>
          <p:cNvSpPr/>
          <p:nvPr/>
        </p:nvSpPr>
        <p:spPr>
          <a:xfrm>
            <a:off x="5133832" y="4945996"/>
            <a:ext cx="469116" cy="907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sz="5333" dirty="0">
                <a:solidFill>
                  <a:srgbClr val="F2B800"/>
                </a:solidFill>
                <a:latin typeface="Bahnschrift Condensed" panose="020B0502040204020203" pitchFamily="34" charset="0"/>
              </a:rPr>
              <a:t>4</a:t>
            </a:r>
            <a:endParaRPr lang="es-CL" sz="5333" dirty="0">
              <a:solidFill>
                <a:srgbClr val="F2B800"/>
              </a:solidFill>
            </a:endParaRPr>
          </a:p>
        </p:txBody>
      </p:sp>
      <p:sp>
        <p:nvSpPr>
          <p:cNvPr id="46" name="Rectángulo 45"/>
          <p:cNvSpPr/>
          <p:nvPr/>
        </p:nvSpPr>
        <p:spPr>
          <a:xfrm>
            <a:off x="6600769" y="4945996"/>
            <a:ext cx="453437" cy="907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sz="5333" dirty="0">
                <a:solidFill>
                  <a:srgbClr val="F2B800"/>
                </a:solidFill>
                <a:latin typeface="Bahnschrift Condensed" panose="020B0502040204020203" pitchFamily="34" charset="0"/>
              </a:rPr>
              <a:t>5</a:t>
            </a:r>
            <a:endParaRPr lang="es-CL" sz="5333" dirty="0">
              <a:solidFill>
                <a:srgbClr val="F2B800"/>
              </a:solidFill>
            </a:endParaRPr>
          </a:p>
        </p:txBody>
      </p:sp>
      <p:sp>
        <p:nvSpPr>
          <p:cNvPr id="47" name="Rectángulo 46"/>
          <p:cNvSpPr/>
          <p:nvPr/>
        </p:nvSpPr>
        <p:spPr>
          <a:xfrm>
            <a:off x="8086288" y="4952273"/>
            <a:ext cx="439327" cy="907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sz="5333" dirty="0">
                <a:solidFill>
                  <a:srgbClr val="F2B800"/>
                </a:solidFill>
                <a:latin typeface="Bahnschrift Condensed" panose="020B0502040204020203" pitchFamily="34" charset="0"/>
              </a:rPr>
              <a:t>6</a:t>
            </a:r>
            <a:endParaRPr lang="es-CL" sz="5333" dirty="0">
              <a:solidFill>
                <a:srgbClr val="F2B800"/>
              </a:solidFill>
            </a:endParaRPr>
          </a:p>
        </p:txBody>
      </p:sp>
      <p:sp>
        <p:nvSpPr>
          <p:cNvPr id="48" name="Rectángulo 47"/>
          <p:cNvSpPr/>
          <p:nvPr/>
        </p:nvSpPr>
        <p:spPr>
          <a:xfrm>
            <a:off x="9563259" y="4961509"/>
            <a:ext cx="436191" cy="907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sz="5333" dirty="0">
                <a:solidFill>
                  <a:srgbClr val="F2B800"/>
                </a:solidFill>
                <a:latin typeface="Bahnschrift Condensed" panose="020B0502040204020203" pitchFamily="34" charset="0"/>
              </a:rPr>
              <a:t>7</a:t>
            </a:r>
            <a:endParaRPr lang="es-CL" sz="5333" dirty="0">
              <a:solidFill>
                <a:srgbClr val="F2B800"/>
              </a:solidFill>
            </a:endParaRPr>
          </a:p>
        </p:txBody>
      </p:sp>
      <p:sp>
        <p:nvSpPr>
          <p:cNvPr id="49" name="Rectángulo 48"/>
          <p:cNvSpPr/>
          <p:nvPr/>
        </p:nvSpPr>
        <p:spPr>
          <a:xfrm>
            <a:off x="11116663" y="5566700"/>
            <a:ext cx="50045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sz="6000" dirty="0">
                <a:solidFill>
                  <a:srgbClr val="F2B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8</a:t>
            </a:r>
            <a:endParaRPr lang="es-CL" sz="6000" dirty="0">
              <a:solidFill>
                <a:srgbClr val="F2B8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Rectángulo 28"/>
          <p:cNvSpPr/>
          <p:nvPr/>
        </p:nvSpPr>
        <p:spPr>
          <a:xfrm>
            <a:off x="1464816" y="295995"/>
            <a:ext cx="10510547" cy="552524"/>
          </a:xfrm>
          <a:prstGeom prst="rect">
            <a:avLst/>
          </a:prstGeom>
          <a:ln w="28575">
            <a:noFill/>
            <a:prstDash val="solid"/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L" sz="3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  <a:ea typeface="+mj-ea"/>
                <a:cs typeface="Leelawadee" panose="020B0502040204020203" pitchFamily="34" charset="-34"/>
              </a:rPr>
              <a:t>CONTEXTO Y FUNCIONES ART. 68 QUINQUIES-LEY </a:t>
            </a:r>
            <a:r>
              <a:rPr lang="es-CL" sz="30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  <a:ea typeface="+mj-ea"/>
                <a:cs typeface="Leelawadee" panose="020B0502040204020203" pitchFamily="34" charset="-34"/>
              </a:rPr>
              <a:t>N°</a:t>
            </a:r>
            <a:r>
              <a:rPr lang="es-CL" sz="3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  <a:ea typeface="+mj-ea"/>
                <a:cs typeface="Leelawadee" panose="020B0502040204020203" pitchFamily="34" charset="-34"/>
              </a:rPr>
              <a:t> 19.175</a:t>
            </a:r>
          </a:p>
        </p:txBody>
      </p:sp>
    </p:spTree>
    <p:extLst>
      <p:ext uri="{BB962C8B-B14F-4D97-AF65-F5344CB8AC3E}">
        <p14:creationId xmlns:p14="http://schemas.microsoft.com/office/powerpoint/2010/main" val="4028078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Definir objectivos é essencial!!!">
            <a:extLst>
              <a:ext uri="{FF2B5EF4-FFF2-40B4-BE49-F238E27FC236}">
                <a16:creationId xmlns:a16="http://schemas.microsoft.com/office/drawing/2014/main" id="{2E008F56-91BB-BF7B-B533-98289E0A70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alphaModFix amt="2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5" r="18941"/>
          <a:stretch/>
        </p:blipFill>
        <p:spPr bwMode="auto">
          <a:xfrm>
            <a:off x="3628172" y="1248121"/>
            <a:ext cx="8336276" cy="5609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C4B4ECAB-67B9-4DB7-888D-64CE9FB573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087" y="2661807"/>
            <a:ext cx="10284230" cy="2052542"/>
          </a:xfrm>
          <a:effectLst/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CL" sz="24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Órgano colaborador directo del Consejo Regional en la función de fiscalización, que depende jerárquicamente del Gobernador Regional, </a:t>
            </a:r>
            <a:r>
              <a:rPr lang="es-CL" sz="2400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a la que le han sido conferidas por ley un conjunto de funciones y/o atribuciones que </a:t>
            </a:r>
            <a:r>
              <a:rPr lang="es-CL" sz="24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tienen como propósito velar por la correcta ejecución presupuestaria, la juridicidad de los actos y el principio de probidad en el funcionamiento del Gobierno Regional.</a:t>
            </a:r>
          </a:p>
        </p:txBody>
      </p:sp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1752545" y="-24590"/>
            <a:ext cx="10284230" cy="84853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s-CL" sz="3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  <a:cs typeface="Leelawadee" panose="020B0502040204020203" pitchFamily="34" charset="-34"/>
              </a:rPr>
              <a:t>OBJETIVO DE LA UNIDAD DE CONTROL</a:t>
            </a:r>
          </a:p>
        </p:txBody>
      </p:sp>
    </p:spTree>
    <p:extLst>
      <p:ext uri="{BB962C8B-B14F-4D97-AF65-F5344CB8AC3E}">
        <p14:creationId xmlns:p14="http://schemas.microsoft.com/office/powerpoint/2010/main" val="41248129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69ABFCF6-8ED4-4312-92CA-6975CB623E35}"/>
              </a:ext>
            </a:extLst>
          </p:cNvPr>
          <p:cNvGrpSpPr/>
          <p:nvPr/>
        </p:nvGrpSpPr>
        <p:grpSpPr>
          <a:xfrm>
            <a:off x="887792" y="1124125"/>
            <a:ext cx="6630608" cy="5654925"/>
            <a:chOff x="570096" y="228087"/>
            <a:chExt cx="6289995" cy="6094161"/>
          </a:xfrm>
        </p:grpSpPr>
        <p:sp>
          <p:nvSpPr>
            <p:cNvPr id="76" name="Flecha: a la derecha 75">
              <a:extLst>
                <a:ext uri="{FF2B5EF4-FFF2-40B4-BE49-F238E27FC236}">
                  <a16:creationId xmlns:a16="http://schemas.microsoft.com/office/drawing/2014/main" id="{01C30CBE-DFCD-4EF0-8A81-B229860F763A}"/>
                </a:ext>
              </a:extLst>
            </p:cNvPr>
            <p:cNvSpPr/>
            <p:nvPr/>
          </p:nvSpPr>
          <p:spPr>
            <a:xfrm rot="18937349">
              <a:off x="5028268" y="1568131"/>
              <a:ext cx="550506" cy="353243"/>
            </a:xfrm>
            <a:prstGeom prst="rightArrow">
              <a:avLst/>
            </a:prstGeom>
            <a:solidFill>
              <a:srgbClr val="339933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>
                <a:latin typeface="Bahnschrift Condensed" panose="020B0502040204020203" pitchFamily="34" charset="0"/>
              </a:endParaRPr>
            </a:p>
          </p:txBody>
        </p:sp>
        <p:sp>
          <p:nvSpPr>
            <p:cNvPr id="75" name="Flecha: a la derecha 74">
              <a:extLst>
                <a:ext uri="{FF2B5EF4-FFF2-40B4-BE49-F238E27FC236}">
                  <a16:creationId xmlns:a16="http://schemas.microsoft.com/office/drawing/2014/main" id="{F0A6A1A6-17F1-43F8-9D86-0AFC41A86321}"/>
                </a:ext>
              </a:extLst>
            </p:cNvPr>
            <p:cNvSpPr/>
            <p:nvPr/>
          </p:nvSpPr>
          <p:spPr>
            <a:xfrm rot="8052196">
              <a:off x="1874488" y="4667810"/>
              <a:ext cx="550506" cy="353243"/>
            </a:xfrm>
            <a:prstGeom prst="rightArrow">
              <a:avLst/>
            </a:prstGeom>
            <a:solidFill>
              <a:srgbClr val="339933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>
                <a:latin typeface="Bahnschrift Condensed" panose="020B0502040204020203" pitchFamily="34" charset="0"/>
              </a:endParaRPr>
            </a:p>
          </p:txBody>
        </p:sp>
        <p:sp>
          <p:nvSpPr>
            <p:cNvPr id="73" name="Flecha: a la derecha 72">
              <a:extLst>
                <a:ext uri="{FF2B5EF4-FFF2-40B4-BE49-F238E27FC236}">
                  <a16:creationId xmlns:a16="http://schemas.microsoft.com/office/drawing/2014/main" id="{8D7920B3-35DA-4D25-8CC0-9E04AE7E1160}"/>
                </a:ext>
              </a:extLst>
            </p:cNvPr>
            <p:cNvSpPr/>
            <p:nvPr/>
          </p:nvSpPr>
          <p:spPr>
            <a:xfrm rot="2523050">
              <a:off x="5162306" y="4684509"/>
              <a:ext cx="550506" cy="353243"/>
            </a:xfrm>
            <a:prstGeom prst="rightArrow">
              <a:avLst/>
            </a:prstGeom>
            <a:solidFill>
              <a:srgbClr val="339933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>
                <a:latin typeface="Bahnschrift Condensed" panose="020B0502040204020203" pitchFamily="34" charset="0"/>
              </a:endParaRPr>
            </a:p>
          </p:txBody>
        </p:sp>
        <p:sp>
          <p:nvSpPr>
            <p:cNvPr id="36" name="Círculo: vacío 35">
              <a:extLst>
                <a:ext uri="{FF2B5EF4-FFF2-40B4-BE49-F238E27FC236}">
                  <a16:creationId xmlns:a16="http://schemas.microsoft.com/office/drawing/2014/main" id="{E7B079C9-6306-4E66-BB09-FD9718E9ED03}"/>
                </a:ext>
              </a:extLst>
            </p:cNvPr>
            <p:cNvSpPr/>
            <p:nvPr/>
          </p:nvSpPr>
          <p:spPr>
            <a:xfrm>
              <a:off x="1773005" y="1366202"/>
              <a:ext cx="3999600" cy="3999600"/>
            </a:xfrm>
            <a:prstGeom prst="donut">
              <a:avLst>
                <a:gd name="adj" fmla="val 4619"/>
              </a:avLst>
            </a:prstGeom>
            <a:solidFill>
              <a:srgbClr val="339933"/>
            </a:solidFill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>
                <a:solidFill>
                  <a:schemeClr val="tx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72" name="Imagen 71">
              <a:extLst>
                <a:ext uri="{FF2B5EF4-FFF2-40B4-BE49-F238E27FC236}">
                  <a16:creationId xmlns:a16="http://schemas.microsoft.com/office/drawing/2014/main" id="{5A2D8EF4-DCA4-4696-B16D-5501453AF36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29917" y="2612940"/>
              <a:ext cx="1061642" cy="1944286"/>
            </a:xfrm>
            <a:prstGeom prst="rect">
              <a:avLst/>
            </a:prstGeom>
          </p:spPr>
        </p:pic>
        <p:pic>
          <p:nvPicPr>
            <p:cNvPr id="70" name="Imagen 69">
              <a:extLst>
                <a:ext uri="{FF2B5EF4-FFF2-40B4-BE49-F238E27FC236}">
                  <a16:creationId xmlns:a16="http://schemas.microsoft.com/office/drawing/2014/main" id="{9BF3E722-73FD-4B8C-A896-4E0FE00CBB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90818" y="818736"/>
              <a:ext cx="879425" cy="1889136"/>
            </a:xfrm>
            <a:prstGeom prst="rect">
              <a:avLst/>
            </a:prstGeom>
          </p:spPr>
        </p:pic>
        <p:pic>
          <p:nvPicPr>
            <p:cNvPr id="69" name="Imagen 68">
              <a:extLst>
                <a:ext uri="{FF2B5EF4-FFF2-40B4-BE49-F238E27FC236}">
                  <a16:creationId xmlns:a16="http://schemas.microsoft.com/office/drawing/2014/main" id="{118D2B37-67DB-47C2-B15D-E22B681B5F8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28829" y="4510801"/>
              <a:ext cx="540626" cy="1811447"/>
            </a:xfrm>
            <a:prstGeom prst="rect">
              <a:avLst/>
            </a:prstGeom>
          </p:spPr>
        </p:pic>
        <p:pic>
          <p:nvPicPr>
            <p:cNvPr id="68" name="Imagen 67">
              <a:extLst>
                <a:ext uri="{FF2B5EF4-FFF2-40B4-BE49-F238E27FC236}">
                  <a16:creationId xmlns:a16="http://schemas.microsoft.com/office/drawing/2014/main" id="{3BF0EB9B-DFAA-44E6-981C-C2D9C14721D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868163" y="2817912"/>
              <a:ext cx="909526" cy="2053539"/>
            </a:xfrm>
            <a:prstGeom prst="rect">
              <a:avLst/>
            </a:prstGeom>
          </p:spPr>
        </p:pic>
        <p:sp>
          <p:nvSpPr>
            <p:cNvPr id="42" name="Flecha: a la izquierda y derecha 41">
              <a:extLst>
                <a:ext uri="{FF2B5EF4-FFF2-40B4-BE49-F238E27FC236}">
                  <a16:creationId xmlns:a16="http://schemas.microsoft.com/office/drawing/2014/main" id="{4396A17D-E87A-4898-A97C-32961D6E0EC3}"/>
                </a:ext>
              </a:extLst>
            </p:cNvPr>
            <p:cNvSpPr/>
            <p:nvPr/>
          </p:nvSpPr>
          <p:spPr>
            <a:xfrm rot="16200000">
              <a:off x="2559865" y="3147707"/>
              <a:ext cx="2309839" cy="354563"/>
            </a:xfrm>
            <a:prstGeom prst="leftRightArrow">
              <a:avLst/>
            </a:prstGeom>
            <a:solidFill>
              <a:srgbClr val="339933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>
                <a:latin typeface="Bahnschrift Condensed" panose="020B0502040204020203" pitchFamily="34" charset="0"/>
              </a:endParaRPr>
            </a:p>
          </p:txBody>
        </p:sp>
        <p:sp>
          <p:nvSpPr>
            <p:cNvPr id="40" name="Flecha: a la izquierda y derecha 39">
              <a:extLst>
                <a:ext uri="{FF2B5EF4-FFF2-40B4-BE49-F238E27FC236}">
                  <a16:creationId xmlns:a16="http://schemas.microsoft.com/office/drawing/2014/main" id="{B16548D1-13E5-4456-BCA7-575EED9AD83A}"/>
                </a:ext>
              </a:extLst>
            </p:cNvPr>
            <p:cNvSpPr/>
            <p:nvPr/>
          </p:nvSpPr>
          <p:spPr>
            <a:xfrm>
              <a:off x="2572696" y="3123245"/>
              <a:ext cx="2309839" cy="354563"/>
            </a:xfrm>
            <a:prstGeom prst="leftRightArrow">
              <a:avLst/>
            </a:prstGeom>
            <a:solidFill>
              <a:srgbClr val="339933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>
                <a:latin typeface="Bahnschrift Condensed" panose="020B0502040204020203" pitchFamily="34" charset="0"/>
              </a:endParaRPr>
            </a:p>
          </p:txBody>
        </p:sp>
        <p:sp>
          <p:nvSpPr>
            <p:cNvPr id="4" name="Elipse 3">
              <a:extLst>
                <a:ext uri="{FF2B5EF4-FFF2-40B4-BE49-F238E27FC236}">
                  <a16:creationId xmlns:a16="http://schemas.microsoft.com/office/drawing/2014/main" id="{40D3D30A-0E2D-4DC4-9B44-ED196C693D12}"/>
                </a:ext>
              </a:extLst>
            </p:cNvPr>
            <p:cNvSpPr/>
            <p:nvPr/>
          </p:nvSpPr>
          <p:spPr>
            <a:xfrm>
              <a:off x="3008902" y="2582941"/>
              <a:ext cx="1440000" cy="14400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accent5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000" b="1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5" name="Elipse 4">
              <a:extLst>
                <a:ext uri="{FF2B5EF4-FFF2-40B4-BE49-F238E27FC236}">
                  <a16:creationId xmlns:a16="http://schemas.microsoft.com/office/drawing/2014/main" id="{3A15ABDF-6E61-4FE7-A11D-3459DA4AF1E0}"/>
                </a:ext>
              </a:extLst>
            </p:cNvPr>
            <p:cNvSpPr/>
            <p:nvPr/>
          </p:nvSpPr>
          <p:spPr>
            <a:xfrm>
              <a:off x="3003987" y="693484"/>
              <a:ext cx="1440000" cy="1440000"/>
            </a:xfrm>
            <a:prstGeom prst="ellipse">
              <a:avLst/>
            </a:prstGeom>
            <a:ln w="28575"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000" b="1" dirty="0">
                <a:solidFill>
                  <a:schemeClr val="accent4">
                    <a:lumMod val="50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6" name="Elipse 5">
              <a:extLst>
                <a:ext uri="{FF2B5EF4-FFF2-40B4-BE49-F238E27FC236}">
                  <a16:creationId xmlns:a16="http://schemas.microsoft.com/office/drawing/2014/main" id="{69E63CAE-B8A3-43E9-8E5C-8CAD4D552C7F}"/>
                </a:ext>
              </a:extLst>
            </p:cNvPr>
            <p:cNvSpPr/>
            <p:nvPr/>
          </p:nvSpPr>
          <p:spPr>
            <a:xfrm>
              <a:off x="2975885" y="4514851"/>
              <a:ext cx="1440000" cy="1440000"/>
            </a:xfrm>
            <a:prstGeom prst="ellipse">
              <a:avLst/>
            </a:prstGeom>
            <a:ln w="28575"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000" b="1" dirty="0">
                <a:solidFill>
                  <a:schemeClr val="accent4">
                    <a:lumMod val="50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7" name="Elipse 6">
              <a:extLst>
                <a:ext uri="{FF2B5EF4-FFF2-40B4-BE49-F238E27FC236}">
                  <a16:creationId xmlns:a16="http://schemas.microsoft.com/office/drawing/2014/main" id="{149B1059-1B94-49E7-976B-AEA049560896}"/>
                </a:ext>
              </a:extLst>
            </p:cNvPr>
            <p:cNvSpPr/>
            <p:nvPr/>
          </p:nvSpPr>
          <p:spPr>
            <a:xfrm>
              <a:off x="4922194" y="2582941"/>
              <a:ext cx="1440000" cy="1440000"/>
            </a:xfrm>
            <a:prstGeom prst="ellipse">
              <a:avLst/>
            </a:prstGeom>
            <a:ln w="28575"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000" b="1" dirty="0">
                <a:solidFill>
                  <a:schemeClr val="accent4">
                    <a:lumMod val="50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8" name="Elipse 7">
              <a:extLst>
                <a:ext uri="{FF2B5EF4-FFF2-40B4-BE49-F238E27FC236}">
                  <a16:creationId xmlns:a16="http://schemas.microsoft.com/office/drawing/2014/main" id="{A3F9D8CF-B579-4626-B00C-7EA8F2E97E89}"/>
                </a:ext>
              </a:extLst>
            </p:cNvPr>
            <p:cNvSpPr/>
            <p:nvPr/>
          </p:nvSpPr>
          <p:spPr>
            <a:xfrm>
              <a:off x="1102349" y="2595657"/>
              <a:ext cx="1440000" cy="1440000"/>
            </a:xfrm>
            <a:prstGeom prst="ellipse">
              <a:avLst/>
            </a:prstGeom>
            <a:ln w="28575"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000" b="1" dirty="0">
                <a:solidFill>
                  <a:schemeClr val="accent4">
                    <a:lumMod val="50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35" name="Elipse 34">
              <a:extLst>
                <a:ext uri="{FF2B5EF4-FFF2-40B4-BE49-F238E27FC236}">
                  <a16:creationId xmlns:a16="http://schemas.microsoft.com/office/drawing/2014/main" id="{4043E95B-CCD8-4FCF-A363-E5E2E726D15C}"/>
                </a:ext>
              </a:extLst>
            </p:cNvPr>
            <p:cNvSpPr/>
            <p:nvPr/>
          </p:nvSpPr>
          <p:spPr>
            <a:xfrm>
              <a:off x="5380218" y="563673"/>
              <a:ext cx="1188000" cy="11880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800" b="1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37" name="Elipse 36">
              <a:extLst>
                <a:ext uri="{FF2B5EF4-FFF2-40B4-BE49-F238E27FC236}">
                  <a16:creationId xmlns:a16="http://schemas.microsoft.com/office/drawing/2014/main" id="{038286ED-6764-4DB5-9347-059AE7E78F81}"/>
                </a:ext>
              </a:extLst>
            </p:cNvPr>
            <p:cNvSpPr/>
            <p:nvPr/>
          </p:nvSpPr>
          <p:spPr>
            <a:xfrm>
              <a:off x="935382" y="4872256"/>
              <a:ext cx="1188000" cy="11880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800" b="1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38" name="Elipse 37">
              <a:extLst>
                <a:ext uri="{FF2B5EF4-FFF2-40B4-BE49-F238E27FC236}">
                  <a16:creationId xmlns:a16="http://schemas.microsoft.com/office/drawing/2014/main" id="{3BD062DD-1C7D-41F4-98E7-66C635B2F8AD}"/>
                </a:ext>
              </a:extLst>
            </p:cNvPr>
            <p:cNvSpPr/>
            <p:nvPr/>
          </p:nvSpPr>
          <p:spPr>
            <a:xfrm>
              <a:off x="5487806" y="4861130"/>
              <a:ext cx="1188000" cy="11880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800" b="1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58" name="CuadroTexto 57">
              <a:extLst>
                <a:ext uri="{FF2B5EF4-FFF2-40B4-BE49-F238E27FC236}">
                  <a16:creationId xmlns:a16="http://schemas.microsoft.com/office/drawing/2014/main" id="{28FE444A-578A-4DE2-9B9B-09EBACF3990D}"/>
                </a:ext>
              </a:extLst>
            </p:cNvPr>
            <p:cNvSpPr txBox="1"/>
            <p:nvPr/>
          </p:nvSpPr>
          <p:spPr>
            <a:xfrm>
              <a:off x="3020345" y="1042451"/>
              <a:ext cx="1407283" cy="7960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400" b="1" dirty="0">
                  <a:solidFill>
                    <a:schemeClr val="accent4">
                      <a:lumMod val="50000"/>
                    </a:schemeClr>
                  </a:solidFill>
                  <a:latin typeface="Bahnschrift Condensed" panose="020B0502040204020203" pitchFamily="34" charset="0"/>
                </a:rPr>
                <a:t>CONTROL</a:t>
              </a:r>
            </a:p>
            <a:p>
              <a:pPr algn="ctr"/>
              <a:r>
                <a:rPr lang="es-MX" sz="1400" b="1" dirty="0">
                  <a:solidFill>
                    <a:schemeClr val="accent4">
                      <a:lumMod val="50000"/>
                    </a:schemeClr>
                  </a:solidFill>
                  <a:latin typeface="Bahnschrift Condensed" panose="020B0502040204020203" pitchFamily="34" charset="0"/>
                </a:rPr>
                <a:t>DE </a:t>
              </a:r>
            </a:p>
            <a:p>
              <a:pPr algn="ctr"/>
              <a:r>
                <a:rPr lang="es-MX" sz="1400" b="1" dirty="0">
                  <a:solidFill>
                    <a:schemeClr val="accent4">
                      <a:lumMod val="50000"/>
                    </a:schemeClr>
                  </a:solidFill>
                  <a:latin typeface="Bahnschrift Condensed" panose="020B0502040204020203" pitchFamily="34" charset="0"/>
                </a:rPr>
                <a:t>LEGALIDAD</a:t>
              </a:r>
              <a:endParaRPr lang="es-CL" sz="1400" b="1" dirty="0">
                <a:solidFill>
                  <a:schemeClr val="accent4">
                    <a:lumMod val="50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60" name="CuadroTexto 59">
              <a:extLst>
                <a:ext uri="{FF2B5EF4-FFF2-40B4-BE49-F238E27FC236}">
                  <a16:creationId xmlns:a16="http://schemas.microsoft.com/office/drawing/2014/main" id="{E064BB07-6E74-4232-BFBD-56C16643436E}"/>
                </a:ext>
              </a:extLst>
            </p:cNvPr>
            <p:cNvSpPr txBox="1"/>
            <p:nvPr/>
          </p:nvSpPr>
          <p:spPr>
            <a:xfrm>
              <a:off x="4873725" y="2858084"/>
              <a:ext cx="1556570" cy="7960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400" b="1" dirty="0">
                  <a:solidFill>
                    <a:schemeClr val="accent4">
                      <a:lumMod val="50000"/>
                    </a:schemeClr>
                  </a:solidFill>
                  <a:latin typeface="Bahnschrift Condensed" panose="020B0502040204020203" pitchFamily="34" charset="0"/>
                </a:rPr>
                <a:t>CONTROL</a:t>
              </a:r>
            </a:p>
            <a:p>
              <a:pPr algn="ctr"/>
              <a:r>
                <a:rPr lang="es-MX" sz="1400" b="1" dirty="0">
                  <a:solidFill>
                    <a:schemeClr val="accent4">
                      <a:lumMod val="50000"/>
                    </a:schemeClr>
                  </a:solidFill>
                  <a:latin typeface="Bahnschrift Condensed" panose="020B0502040204020203" pitchFamily="34" charset="0"/>
                </a:rPr>
                <a:t>FINANCIERO </a:t>
              </a:r>
            </a:p>
            <a:p>
              <a:pPr algn="ctr"/>
              <a:r>
                <a:rPr lang="es-MX" sz="1400" b="1" dirty="0">
                  <a:solidFill>
                    <a:schemeClr val="accent4">
                      <a:lumMod val="50000"/>
                    </a:schemeClr>
                  </a:solidFill>
                  <a:latin typeface="Bahnschrift Condensed" panose="020B0502040204020203" pitchFamily="34" charset="0"/>
                </a:rPr>
                <a:t>PRESUPUESTARIO</a:t>
              </a:r>
              <a:endParaRPr lang="es-CL" sz="1400" b="1" dirty="0">
                <a:solidFill>
                  <a:schemeClr val="accent4">
                    <a:lumMod val="50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61" name="CuadroTexto 60">
              <a:extLst>
                <a:ext uri="{FF2B5EF4-FFF2-40B4-BE49-F238E27FC236}">
                  <a16:creationId xmlns:a16="http://schemas.microsoft.com/office/drawing/2014/main" id="{B17F1DEF-9275-490C-8DF2-08E5202BAE9C}"/>
                </a:ext>
              </a:extLst>
            </p:cNvPr>
            <p:cNvSpPr txBox="1"/>
            <p:nvPr/>
          </p:nvSpPr>
          <p:spPr>
            <a:xfrm>
              <a:off x="1070592" y="2943192"/>
              <a:ext cx="1556570" cy="7960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400" b="1" dirty="0">
                  <a:solidFill>
                    <a:schemeClr val="accent4">
                      <a:lumMod val="50000"/>
                    </a:schemeClr>
                  </a:solidFill>
                  <a:latin typeface="Bahnschrift Condensed" panose="020B0502040204020203" pitchFamily="34" charset="0"/>
                </a:rPr>
                <a:t>COLABORACIÓN</a:t>
              </a:r>
            </a:p>
            <a:p>
              <a:pPr algn="ctr"/>
              <a:r>
                <a:rPr lang="es-MX" sz="1400" b="1" dirty="0">
                  <a:solidFill>
                    <a:schemeClr val="accent4">
                      <a:lumMod val="50000"/>
                    </a:schemeClr>
                  </a:solidFill>
                  <a:latin typeface="Bahnschrift Condensed" panose="020B0502040204020203" pitchFamily="34" charset="0"/>
                </a:rPr>
                <a:t>DIRECTA AL CONSEJO REGIONAL</a:t>
              </a:r>
              <a:endParaRPr lang="es-CL" sz="1400" b="1" dirty="0">
                <a:solidFill>
                  <a:schemeClr val="accent4">
                    <a:lumMod val="50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62" name="CuadroTexto 61">
              <a:extLst>
                <a:ext uri="{FF2B5EF4-FFF2-40B4-BE49-F238E27FC236}">
                  <a16:creationId xmlns:a16="http://schemas.microsoft.com/office/drawing/2014/main" id="{479F57B3-9044-4DA7-AD94-ECB4CAB6D246}"/>
                </a:ext>
              </a:extLst>
            </p:cNvPr>
            <p:cNvSpPr txBox="1"/>
            <p:nvPr/>
          </p:nvSpPr>
          <p:spPr>
            <a:xfrm>
              <a:off x="3012319" y="4973242"/>
              <a:ext cx="1407283" cy="5638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400" b="1" dirty="0">
                  <a:solidFill>
                    <a:schemeClr val="accent4">
                      <a:lumMod val="50000"/>
                    </a:schemeClr>
                  </a:solidFill>
                  <a:latin typeface="Bahnschrift Condensed" panose="020B0502040204020203" pitchFamily="34" charset="0"/>
                </a:rPr>
                <a:t>AUDITORÍA Y FISCALIZACIÓN</a:t>
              </a:r>
              <a:endParaRPr lang="es-CL" sz="1400" b="1" dirty="0">
                <a:solidFill>
                  <a:schemeClr val="accent4">
                    <a:lumMod val="50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63" name="CuadroTexto 62">
              <a:extLst>
                <a:ext uri="{FF2B5EF4-FFF2-40B4-BE49-F238E27FC236}">
                  <a16:creationId xmlns:a16="http://schemas.microsoft.com/office/drawing/2014/main" id="{2E26260B-2B5F-4A48-8EB9-72766A9BC1E2}"/>
                </a:ext>
              </a:extLst>
            </p:cNvPr>
            <p:cNvSpPr txBox="1"/>
            <p:nvPr/>
          </p:nvSpPr>
          <p:spPr>
            <a:xfrm>
              <a:off x="3044247" y="2869242"/>
              <a:ext cx="1407283" cy="895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600" b="1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AUDITORÍA</a:t>
              </a:r>
            </a:p>
            <a:p>
              <a:pPr algn="ctr"/>
              <a:r>
                <a:rPr lang="es-MX" sz="1600" b="1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OPERATIVA</a:t>
              </a:r>
            </a:p>
            <a:p>
              <a:pPr algn="ctr"/>
              <a:r>
                <a:rPr lang="es-MX" sz="1600" b="1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INTERNA</a:t>
              </a:r>
              <a:endParaRPr lang="es-CL" sz="1600" b="1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64" name="CuadroTexto 63">
              <a:extLst>
                <a:ext uri="{FF2B5EF4-FFF2-40B4-BE49-F238E27FC236}">
                  <a16:creationId xmlns:a16="http://schemas.microsoft.com/office/drawing/2014/main" id="{2B35689B-FCBA-4B5C-AC7B-4396C767D5A2}"/>
                </a:ext>
              </a:extLst>
            </p:cNvPr>
            <p:cNvSpPr txBox="1"/>
            <p:nvPr/>
          </p:nvSpPr>
          <p:spPr>
            <a:xfrm>
              <a:off x="5303521" y="5170759"/>
              <a:ext cx="1556570" cy="5970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000" b="1" dirty="0">
                  <a:solidFill>
                    <a:schemeClr val="accent5">
                      <a:lumMod val="75000"/>
                    </a:schemeClr>
                  </a:solidFill>
                  <a:latin typeface="Bahnschrift Condensed" panose="020B0502040204020203" pitchFamily="34" charset="0"/>
                </a:rPr>
                <a:t>CONTROL</a:t>
              </a:r>
            </a:p>
            <a:p>
              <a:pPr algn="ctr"/>
              <a:r>
                <a:rPr lang="es-MX" sz="1000" b="1" dirty="0">
                  <a:solidFill>
                    <a:schemeClr val="accent5">
                      <a:lumMod val="75000"/>
                    </a:schemeClr>
                  </a:solidFill>
                  <a:latin typeface="Bahnschrift Condensed" panose="020B0502040204020203" pitchFamily="34" charset="0"/>
                </a:rPr>
                <a:t>ASIGNACIONES</a:t>
              </a:r>
            </a:p>
            <a:p>
              <a:pPr algn="ctr"/>
              <a:r>
                <a:rPr lang="es-MX" sz="1000" b="1" dirty="0">
                  <a:solidFill>
                    <a:schemeClr val="accent5">
                      <a:lumMod val="75000"/>
                    </a:schemeClr>
                  </a:solidFill>
                  <a:latin typeface="Bahnschrift Condensed" panose="020B0502040204020203" pitchFamily="34" charset="0"/>
                </a:rPr>
                <a:t>PRESUPUESTARIAS</a:t>
              </a:r>
              <a:endParaRPr lang="es-CL" sz="1000" b="1" dirty="0">
                <a:solidFill>
                  <a:schemeClr val="accent5">
                    <a:lumMod val="7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65" name="CuadroTexto 64">
              <a:extLst>
                <a:ext uri="{FF2B5EF4-FFF2-40B4-BE49-F238E27FC236}">
                  <a16:creationId xmlns:a16="http://schemas.microsoft.com/office/drawing/2014/main" id="{7F98CD2D-0675-40DC-9A65-271B8C548EDA}"/>
                </a:ext>
              </a:extLst>
            </p:cNvPr>
            <p:cNvSpPr txBox="1"/>
            <p:nvPr/>
          </p:nvSpPr>
          <p:spPr>
            <a:xfrm>
              <a:off x="751097" y="5295944"/>
              <a:ext cx="1556570" cy="4311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000" b="1" dirty="0">
                  <a:solidFill>
                    <a:schemeClr val="accent5">
                      <a:lumMod val="75000"/>
                    </a:schemeClr>
                  </a:solidFill>
                  <a:latin typeface="Bahnschrift Condensed" panose="020B0502040204020203" pitchFamily="34" charset="0"/>
                </a:rPr>
                <a:t>SEGUIMIENTO</a:t>
              </a:r>
            </a:p>
            <a:p>
              <a:pPr algn="ctr"/>
              <a:r>
                <a:rPr lang="es-MX" sz="1000" b="1" dirty="0">
                  <a:solidFill>
                    <a:schemeClr val="accent5">
                      <a:lumMod val="75000"/>
                    </a:schemeClr>
                  </a:solidFill>
                  <a:latin typeface="Bahnschrift Condensed" panose="020B0502040204020203" pitchFamily="34" charset="0"/>
                </a:rPr>
                <a:t>A INICIATIVAS</a:t>
              </a:r>
            </a:p>
          </p:txBody>
        </p:sp>
        <p:sp>
          <p:nvSpPr>
            <p:cNvPr id="66" name="CuadroTexto 65">
              <a:extLst>
                <a:ext uri="{FF2B5EF4-FFF2-40B4-BE49-F238E27FC236}">
                  <a16:creationId xmlns:a16="http://schemas.microsoft.com/office/drawing/2014/main" id="{EA950766-7701-4238-A5E7-A12475272541}"/>
                </a:ext>
              </a:extLst>
            </p:cNvPr>
            <p:cNvSpPr txBox="1"/>
            <p:nvPr/>
          </p:nvSpPr>
          <p:spPr>
            <a:xfrm>
              <a:off x="5238442" y="970978"/>
              <a:ext cx="1556570" cy="4311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000" b="1" dirty="0">
                  <a:solidFill>
                    <a:schemeClr val="accent5">
                      <a:lumMod val="75000"/>
                    </a:schemeClr>
                  </a:solidFill>
                  <a:latin typeface="Bahnschrift Condensed" panose="020B0502040204020203" pitchFamily="34" charset="0"/>
                </a:rPr>
                <a:t>MEJORA CONTINUA</a:t>
              </a:r>
            </a:p>
            <a:p>
              <a:pPr algn="ctr"/>
              <a:r>
                <a:rPr lang="es-MX" sz="1000" b="1" dirty="0">
                  <a:solidFill>
                    <a:schemeClr val="accent5">
                      <a:lumMod val="75000"/>
                    </a:schemeClr>
                  </a:solidFill>
                  <a:latin typeface="Bahnschrift Condensed" panose="020B0502040204020203" pitchFamily="34" charset="0"/>
                </a:rPr>
                <a:t>DE PROCESOS</a:t>
              </a:r>
            </a:p>
          </p:txBody>
        </p:sp>
        <p:sp>
          <p:nvSpPr>
            <p:cNvPr id="77" name="Elipse 76">
              <a:extLst>
                <a:ext uri="{FF2B5EF4-FFF2-40B4-BE49-F238E27FC236}">
                  <a16:creationId xmlns:a16="http://schemas.microsoft.com/office/drawing/2014/main" id="{F2D920FE-4D28-43EF-818D-59FAFF43FF70}"/>
                </a:ext>
              </a:extLst>
            </p:cNvPr>
            <p:cNvSpPr/>
            <p:nvPr/>
          </p:nvSpPr>
          <p:spPr>
            <a:xfrm>
              <a:off x="573936" y="228087"/>
              <a:ext cx="1566416" cy="1515972"/>
            </a:xfrm>
            <a:prstGeom prst="ellipse">
              <a:avLst/>
            </a:prstGeom>
            <a:noFill/>
            <a:ln w="76200">
              <a:solidFill>
                <a:schemeClr val="accent2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800" b="1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78" name="CuadroTexto 77">
              <a:extLst>
                <a:ext uri="{FF2B5EF4-FFF2-40B4-BE49-F238E27FC236}">
                  <a16:creationId xmlns:a16="http://schemas.microsoft.com/office/drawing/2014/main" id="{43611305-4503-4C55-844F-D607709115EA}"/>
                </a:ext>
              </a:extLst>
            </p:cNvPr>
            <p:cNvSpPr txBox="1"/>
            <p:nvPr/>
          </p:nvSpPr>
          <p:spPr>
            <a:xfrm>
              <a:off x="570096" y="558909"/>
              <a:ext cx="1556570" cy="895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600" b="1" dirty="0">
                  <a:solidFill>
                    <a:schemeClr val="accent2"/>
                  </a:solidFill>
                  <a:latin typeface="Bahnschrift Condensed" panose="020B0502040204020203" pitchFamily="34" charset="0"/>
                </a:rPr>
                <a:t>SISTEMA DE </a:t>
              </a:r>
            </a:p>
            <a:p>
              <a:pPr algn="ctr"/>
              <a:r>
                <a:rPr lang="es-MX" sz="1600" b="1" dirty="0">
                  <a:solidFill>
                    <a:schemeClr val="accent2"/>
                  </a:solidFill>
                  <a:latin typeface="Bahnschrift Condensed" panose="020B0502040204020203" pitchFamily="34" charset="0"/>
                </a:rPr>
                <a:t>INTEGRIDAD</a:t>
              </a:r>
            </a:p>
            <a:p>
              <a:pPr algn="ctr"/>
              <a:r>
                <a:rPr lang="es-MX" sz="1600" b="1" dirty="0">
                  <a:solidFill>
                    <a:schemeClr val="accent2"/>
                  </a:solidFill>
                  <a:latin typeface="Bahnschrift Condensed" panose="020B0502040204020203" pitchFamily="34" charset="0"/>
                </a:rPr>
                <a:t>INSTITUCIONAL</a:t>
              </a:r>
              <a:endParaRPr lang="es-CL" sz="1600" b="1" dirty="0">
                <a:solidFill>
                  <a:schemeClr val="accent2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79" name="Flecha: a la derecha 78">
              <a:extLst>
                <a:ext uri="{FF2B5EF4-FFF2-40B4-BE49-F238E27FC236}">
                  <a16:creationId xmlns:a16="http://schemas.microsoft.com/office/drawing/2014/main" id="{096876EA-00B8-4C12-AA11-13932DE46416}"/>
                </a:ext>
              </a:extLst>
            </p:cNvPr>
            <p:cNvSpPr/>
            <p:nvPr/>
          </p:nvSpPr>
          <p:spPr>
            <a:xfrm rot="2523050">
              <a:off x="1670756" y="1972320"/>
              <a:ext cx="1794191" cy="353243"/>
            </a:xfrm>
            <a:prstGeom prst="rightArrow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>
                <a:latin typeface="Bahnschrift Condensed" panose="020B0502040204020203" pitchFamily="34" charset="0"/>
              </a:endParaRPr>
            </a:p>
          </p:txBody>
        </p:sp>
      </p:grpSp>
      <p:grpSp>
        <p:nvGrpSpPr>
          <p:cNvPr id="74" name="Grupo 73">
            <a:extLst>
              <a:ext uri="{FF2B5EF4-FFF2-40B4-BE49-F238E27FC236}">
                <a16:creationId xmlns:a16="http://schemas.microsoft.com/office/drawing/2014/main" id="{EA7D7A30-032A-40B0-AA4E-00BA14CD2C64}"/>
              </a:ext>
            </a:extLst>
          </p:cNvPr>
          <p:cNvGrpSpPr/>
          <p:nvPr/>
        </p:nvGrpSpPr>
        <p:grpSpPr>
          <a:xfrm>
            <a:off x="8713459" y="1924752"/>
            <a:ext cx="3283808" cy="3671682"/>
            <a:chOff x="8419844" y="1504961"/>
            <a:chExt cx="3772156" cy="3671682"/>
          </a:xfrm>
        </p:grpSpPr>
        <p:sp>
          <p:nvSpPr>
            <p:cNvPr id="48" name="CuadroTexto 47">
              <a:extLst>
                <a:ext uri="{FF2B5EF4-FFF2-40B4-BE49-F238E27FC236}">
                  <a16:creationId xmlns:a16="http://schemas.microsoft.com/office/drawing/2014/main" id="{CCD47F5C-ABF0-4369-BB54-627CBC5B61AA}"/>
                </a:ext>
              </a:extLst>
            </p:cNvPr>
            <p:cNvSpPr txBox="1"/>
            <p:nvPr/>
          </p:nvSpPr>
          <p:spPr>
            <a:xfrm>
              <a:off x="8419844" y="1504961"/>
              <a:ext cx="30661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400" b="1" dirty="0">
                  <a:solidFill>
                    <a:schemeClr val="accent1">
                      <a:lumMod val="50000"/>
                    </a:schemeClr>
                  </a:solidFill>
                  <a:latin typeface="Bahnschrift Condensed" panose="020B0502040204020203" pitchFamily="34" charset="0"/>
                </a:rPr>
                <a:t>S I M B O L O G Í A</a:t>
              </a:r>
            </a:p>
          </p:txBody>
        </p:sp>
        <p:pic>
          <p:nvPicPr>
            <p:cNvPr id="50" name="Imagen 49">
              <a:extLst>
                <a:ext uri="{FF2B5EF4-FFF2-40B4-BE49-F238E27FC236}">
                  <a16:creationId xmlns:a16="http://schemas.microsoft.com/office/drawing/2014/main" id="{54131EAC-EA68-4B9D-A1A5-BBD570B6274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733147" y="2765116"/>
              <a:ext cx="214436" cy="725239"/>
            </a:xfrm>
            <a:prstGeom prst="rect">
              <a:avLst/>
            </a:prstGeom>
          </p:spPr>
        </p:pic>
        <p:sp>
          <p:nvSpPr>
            <p:cNvPr id="49" name="CuadroTexto 48">
              <a:extLst>
                <a:ext uri="{FF2B5EF4-FFF2-40B4-BE49-F238E27FC236}">
                  <a16:creationId xmlns:a16="http://schemas.microsoft.com/office/drawing/2014/main" id="{AFD2E254-B658-4E13-98F0-4ADBFDEFD25B}"/>
                </a:ext>
              </a:extLst>
            </p:cNvPr>
            <p:cNvSpPr txBox="1"/>
            <p:nvPr/>
          </p:nvSpPr>
          <p:spPr>
            <a:xfrm>
              <a:off x="8513541" y="2858084"/>
              <a:ext cx="25738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/>
              <a:r>
                <a:rPr lang="es-MX" sz="1400" b="1" dirty="0">
                  <a:solidFill>
                    <a:schemeClr val="accent5">
                      <a:lumMod val="50000"/>
                    </a:schemeClr>
                  </a:solidFill>
                  <a:latin typeface="Bahnschrift Condensed" panose="020B0502040204020203" pitchFamily="34" charset="0"/>
                </a:rPr>
                <a:t>FUNCIÓN POR LEY</a:t>
              </a:r>
              <a:endParaRPr lang="es-CL" sz="1400" b="1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52" name="Elipse 51">
              <a:extLst>
                <a:ext uri="{FF2B5EF4-FFF2-40B4-BE49-F238E27FC236}">
                  <a16:creationId xmlns:a16="http://schemas.microsoft.com/office/drawing/2014/main" id="{DBD497B5-39D8-4AB0-BDA7-82374354D3A4}"/>
                </a:ext>
              </a:extLst>
            </p:cNvPr>
            <p:cNvSpPr/>
            <p:nvPr/>
          </p:nvSpPr>
          <p:spPr>
            <a:xfrm>
              <a:off x="8630748" y="2269916"/>
              <a:ext cx="349692" cy="359715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accent5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400" b="1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53" name="CuadroTexto 52">
              <a:extLst>
                <a:ext uri="{FF2B5EF4-FFF2-40B4-BE49-F238E27FC236}">
                  <a16:creationId xmlns:a16="http://schemas.microsoft.com/office/drawing/2014/main" id="{39767D14-E69E-4589-B31D-435AC8FD621B}"/>
                </a:ext>
              </a:extLst>
            </p:cNvPr>
            <p:cNvSpPr txBox="1"/>
            <p:nvPr/>
          </p:nvSpPr>
          <p:spPr>
            <a:xfrm>
              <a:off x="8497024" y="2280520"/>
              <a:ext cx="25738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/>
              <a:r>
                <a:rPr lang="es-MX" sz="1400" b="1" dirty="0">
                  <a:solidFill>
                    <a:schemeClr val="accent5">
                      <a:lumMod val="50000"/>
                    </a:schemeClr>
                  </a:solidFill>
                  <a:latin typeface="Bahnschrift Condensed" panose="020B0502040204020203" pitchFamily="34" charset="0"/>
                </a:rPr>
                <a:t>CONCEPTO GENERAL</a:t>
              </a:r>
              <a:endParaRPr lang="es-CL" sz="1400" b="1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54" name="Elipse 53">
              <a:extLst>
                <a:ext uri="{FF2B5EF4-FFF2-40B4-BE49-F238E27FC236}">
                  <a16:creationId xmlns:a16="http://schemas.microsoft.com/office/drawing/2014/main" id="{B510D89A-BEBE-4C67-A836-562D6F0380A4}"/>
                </a:ext>
              </a:extLst>
            </p:cNvPr>
            <p:cNvSpPr/>
            <p:nvPr/>
          </p:nvSpPr>
          <p:spPr>
            <a:xfrm>
              <a:off x="8665519" y="3583323"/>
              <a:ext cx="349692" cy="359715"/>
            </a:xfrm>
            <a:prstGeom prst="ellipse">
              <a:avLst/>
            </a:prstGeom>
            <a:ln w="28575"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400" b="1" dirty="0">
                <a:solidFill>
                  <a:schemeClr val="accent4">
                    <a:lumMod val="50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55" name="CuadroTexto 54">
              <a:extLst>
                <a:ext uri="{FF2B5EF4-FFF2-40B4-BE49-F238E27FC236}">
                  <a16:creationId xmlns:a16="http://schemas.microsoft.com/office/drawing/2014/main" id="{F9B77D7A-3795-44CE-8531-E31A55E5060D}"/>
                </a:ext>
              </a:extLst>
            </p:cNvPr>
            <p:cNvSpPr txBox="1"/>
            <p:nvPr/>
          </p:nvSpPr>
          <p:spPr>
            <a:xfrm>
              <a:off x="8552638" y="3487422"/>
              <a:ext cx="361836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/>
              <a:r>
                <a:rPr lang="es-MX" sz="1400" b="1" dirty="0">
                  <a:solidFill>
                    <a:schemeClr val="accent5">
                      <a:lumMod val="50000"/>
                    </a:schemeClr>
                  </a:solidFill>
                  <a:latin typeface="Bahnschrift Condensed" panose="020B0502040204020203" pitchFamily="34" charset="0"/>
                </a:rPr>
                <a:t>AGRUPACIÓN DE FUNCIONES</a:t>
              </a:r>
            </a:p>
            <a:p>
              <a:pPr lvl="1"/>
              <a:r>
                <a:rPr lang="es-MX" sz="1400" b="1" dirty="0">
                  <a:solidFill>
                    <a:schemeClr val="accent5">
                      <a:lumMod val="50000"/>
                    </a:schemeClr>
                  </a:solidFill>
                  <a:latin typeface="Bahnschrift Condensed" panose="020B0502040204020203" pitchFamily="34" charset="0"/>
                </a:rPr>
                <a:t>ÁREAS DE INTERVENCIÓN</a:t>
              </a:r>
              <a:endParaRPr lang="es-CL" sz="1400" b="1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56" name="Elipse 55">
              <a:extLst>
                <a:ext uri="{FF2B5EF4-FFF2-40B4-BE49-F238E27FC236}">
                  <a16:creationId xmlns:a16="http://schemas.microsoft.com/office/drawing/2014/main" id="{AB7694BF-F55A-4DCE-B3EE-39DD61BF24A1}"/>
                </a:ext>
              </a:extLst>
            </p:cNvPr>
            <p:cNvSpPr/>
            <p:nvPr/>
          </p:nvSpPr>
          <p:spPr>
            <a:xfrm>
              <a:off x="8665519" y="4214008"/>
              <a:ext cx="349692" cy="359715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400" b="1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57" name="CuadroTexto 56">
              <a:extLst>
                <a:ext uri="{FF2B5EF4-FFF2-40B4-BE49-F238E27FC236}">
                  <a16:creationId xmlns:a16="http://schemas.microsoft.com/office/drawing/2014/main" id="{9241C41A-5C6B-4DAA-9B43-141C16E6A4C3}"/>
                </a:ext>
              </a:extLst>
            </p:cNvPr>
            <p:cNvSpPr txBox="1"/>
            <p:nvPr/>
          </p:nvSpPr>
          <p:spPr>
            <a:xfrm>
              <a:off x="8552638" y="4217781"/>
              <a:ext cx="361836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/>
              <a:r>
                <a:rPr lang="es-MX" sz="1400" b="1" dirty="0">
                  <a:solidFill>
                    <a:schemeClr val="accent5">
                      <a:lumMod val="50000"/>
                    </a:schemeClr>
                  </a:solidFill>
                  <a:latin typeface="Bahnschrift Condensed" panose="020B0502040204020203" pitchFamily="34" charset="0"/>
                </a:rPr>
                <a:t>SUB-ÁREA DE INTERVENCIÓN</a:t>
              </a:r>
              <a:endParaRPr lang="es-CL" sz="1400" b="1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80" name="Elipse 79">
              <a:extLst>
                <a:ext uri="{FF2B5EF4-FFF2-40B4-BE49-F238E27FC236}">
                  <a16:creationId xmlns:a16="http://schemas.microsoft.com/office/drawing/2014/main" id="{033BBDC1-5D9E-4C55-A503-DE4BF363D235}"/>
                </a:ext>
              </a:extLst>
            </p:cNvPr>
            <p:cNvSpPr/>
            <p:nvPr/>
          </p:nvSpPr>
          <p:spPr>
            <a:xfrm>
              <a:off x="8665519" y="4816928"/>
              <a:ext cx="349692" cy="359715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400" b="1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81" name="CuadroTexto 80">
              <a:extLst>
                <a:ext uri="{FF2B5EF4-FFF2-40B4-BE49-F238E27FC236}">
                  <a16:creationId xmlns:a16="http://schemas.microsoft.com/office/drawing/2014/main" id="{ABF03F79-9277-467F-AC49-BD873B428E61}"/>
                </a:ext>
              </a:extLst>
            </p:cNvPr>
            <p:cNvSpPr txBox="1"/>
            <p:nvPr/>
          </p:nvSpPr>
          <p:spPr>
            <a:xfrm>
              <a:off x="8573635" y="4831201"/>
              <a:ext cx="361836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/>
              <a:r>
                <a:rPr lang="es-MX" sz="1400" b="1" dirty="0">
                  <a:solidFill>
                    <a:schemeClr val="accent5">
                      <a:lumMod val="50000"/>
                    </a:schemeClr>
                  </a:solidFill>
                  <a:latin typeface="Bahnschrift Condensed" panose="020B0502040204020203" pitchFamily="34" charset="0"/>
                </a:rPr>
                <a:t>ATRIBUTO/ENFOQUE INSTITUCIONAL</a:t>
              </a:r>
              <a:endParaRPr lang="es-CL" sz="1400" b="1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</p:grpSp>
      <p:sp>
        <p:nvSpPr>
          <p:cNvPr id="51" name="Título 1">
            <a:extLst>
              <a:ext uri="{FF2B5EF4-FFF2-40B4-BE49-F238E27FC236}">
                <a16:creationId xmlns:a16="http://schemas.microsoft.com/office/drawing/2014/main" id="{AB0182F2-0B5A-4DC6-9EB1-9D9EB715A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334" y="132368"/>
            <a:ext cx="10900064" cy="84853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s-CL" sz="3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  <a:cs typeface="Leelawadee" panose="020B0502040204020203" pitchFamily="34" charset="-34"/>
              </a:rPr>
              <a:t>MODELO DE GESTIÓN UNIDAD DE CONTROL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BB772DF-3EF8-4A05-B896-1897659F4DEB}"/>
              </a:ext>
            </a:extLst>
          </p:cNvPr>
          <p:cNvSpPr txBox="1"/>
          <p:nvPr/>
        </p:nvSpPr>
        <p:spPr>
          <a:xfrm>
            <a:off x="4539120" y="2026737"/>
            <a:ext cx="311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2</a:t>
            </a:r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C2AB111E-0C40-4C30-8C3F-36A638833F42}"/>
              </a:ext>
            </a:extLst>
          </p:cNvPr>
          <p:cNvSpPr txBox="1"/>
          <p:nvPr/>
        </p:nvSpPr>
        <p:spPr>
          <a:xfrm>
            <a:off x="2116663" y="3332033"/>
            <a:ext cx="311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1</a:t>
            </a: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CDD9C1E7-E23B-4CD1-B259-01FFDD780DE5}"/>
              </a:ext>
            </a:extLst>
          </p:cNvPr>
          <p:cNvSpPr txBox="1"/>
          <p:nvPr/>
        </p:nvSpPr>
        <p:spPr>
          <a:xfrm>
            <a:off x="4046992" y="5209906"/>
            <a:ext cx="311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3</a:t>
            </a:r>
          </a:p>
        </p:txBody>
      </p:sp>
      <p:sp>
        <p:nvSpPr>
          <p:cNvPr id="59" name="CuadroTexto 58">
            <a:extLst>
              <a:ext uri="{FF2B5EF4-FFF2-40B4-BE49-F238E27FC236}">
                <a16:creationId xmlns:a16="http://schemas.microsoft.com/office/drawing/2014/main" id="{15DC5ED0-3D01-4578-9F36-A59736BA5CA2}"/>
              </a:ext>
            </a:extLst>
          </p:cNvPr>
          <p:cNvSpPr txBox="1"/>
          <p:nvPr/>
        </p:nvSpPr>
        <p:spPr>
          <a:xfrm>
            <a:off x="6561801" y="3643539"/>
            <a:ext cx="311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4</a:t>
            </a:r>
          </a:p>
        </p:txBody>
      </p:sp>
      <p:sp>
        <p:nvSpPr>
          <p:cNvPr id="67" name="CuadroTexto 66">
            <a:extLst>
              <a:ext uri="{FF2B5EF4-FFF2-40B4-BE49-F238E27FC236}">
                <a16:creationId xmlns:a16="http://schemas.microsoft.com/office/drawing/2014/main" id="{F5C5A30B-E870-4077-803E-90675154EC97}"/>
              </a:ext>
            </a:extLst>
          </p:cNvPr>
          <p:cNvSpPr txBox="1"/>
          <p:nvPr/>
        </p:nvSpPr>
        <p:spPr>
          <a:xfrm>
            <a:off x="6481826" y="1477269"/>
            <a:ext cx="311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5</a:t>
            </a:r>
          </a:p>
        </p:txBody>
      </p:sp>
      <p:sp>
        <p:nvSpPr>
          <p:cNvPr id="71" name="CuadroTexto 70">
            <a:extLst>
              <a:ext uri="{FF2B5EF4-FFF2-40B4-BE49-F238E27FC236}">
                <a16:creationId xmlns:a16="http://schemas.microsoft.com/office/drawing/2014/main" id="{47B4AEA0-7CC7-4AD9-9366-94E00EF5050C}"/>
              </a:ext>
            </a:extLst>
          </p:cNvPr>
          <p:cNvSpPr txBox="1"/>
          <p:nvPr/>
        </p:nvSpPr>
        <p:spPr>
          <a:xfrm>
            <a:off x="6545029" y="5432819"/>
            <a:ext cx="311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4</a:t>
            </a:r>
          </a:p>
        </p:txBody>
      </p:sp>
      <p:sp>
        <p:nvSpPr>
          <p:cNvPr id="82" name="CuadroTexto 81">
            <a:extLst>
              <a:ext uri="{FF2B5EF4-FFF2-40B4-BE49-F238E27FC236}">
                <a16:creationId xmlns:a16="http://schemas.microsoft.com/office/drawing/2014/main" id="{156D0DCA-49C5-42F4-BC54-9BC418FF8BAB}"/>
              </a:ext>
            </a:extLst>
          </p:cNvPr>
          <p:cNvSpPr txBox="1"/>
          <p:nvPr/>
        </p:nvSpPr>
        <p:spPr>
          <a:xfrm>
            <a:off x="1725608" y="5500590"/>
            <a:ext cx="311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1753048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ángulo 28"/>
          <p:cNvSpPr/>
          <p:nvPr/>
        </p:nvSpPr>
        <p:spPr>
          <a:xfrm>
            <a:off x="2218267" y="245077"/>
            <a:ext cx="9028963" cy="542071"/>
          </a:xfrm>
          <a:prstGeom prst="rect">
            <a:avLst/>
          </a:prstGeom>
          <a:ln w="28575">
            <a:noFill/>
            <a:prstDash val="solid"/>
          </a:ln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s-CL" sz="3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  <a:ea typeface="+mj-ea"/>
                <a:cs typeface="Leelawadee" panose="020B0502040204020203" pitchFamily="34" charset="-34"/>
              </a:rPr>
              <a:t>COLABORACIÓN DIRECTA AL CONSEJO REGIONAL 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B18A6412-EC89-4D83-A072-90686257A14E}"/>
              </a:ext>
            </a:extLst>
          </p:cNvPr>
          <p:cNvSpPr/>
          <p:nvPr/>
        </p:nvSpPr>
        <p:spPr>
          <a:xfrm>
            <a:off x="-139239" y="1419902"/>
            <a:ext cx="7987438" cy="392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L" sz="2000" b="1" dirty="0">
                <a:solidFill>
                  <a:schemeClr val="accent1">
                    <a:lumMod val="50000"/>
                  </a:schemeClr>
                </a:solidFill>
                <a:latin typeface="Bahnschrift" panose="020B0502040204020203" pitchFamily="34" charset="0"/>
              </a:rPr>
              <a:t>Asistencia a Comisiones y Sesiones Plenarias del Trimestre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946D5694-FA93-4206-A09D-C729166771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6733" y="1124984"/>
            <a:ext cx="2483920" cy="1872216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8C64CEE8-05AD-4FBF-B49E-60D00007588D}"/>
              </a:ext>
            </a:extLst>
          </p:cNvPr>
          <p:cNvSpPr/>
          <p:nvPr/>
        </p:nvSpPr>
        <p:spPr>
          <a:xfrm>
            <a:off x="381795" y="2668582"/>
            <a:ext cx="6566010" cy="392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2000" b="1" dirty="0">
                <a:solidFill>
                  <a:schemeClr val="accent1">
                    <a:lumMod val="50000"/>
                  </a:schemeClr>
                </a:solidFill>
                <a:latin typeface="Bahnschrift" panose="020B0502040204020203" pitchFamily="34" charset="0"/>
              </a:rPr>
              <a:t>Información Presupuestaria y de Gestión</a:t>
            </a:r>
          </a:p>
        </p:txBody>
      </p:sp>
      <p:sp>
        <p:nvSpPr>
          <p:cNvPr id="10" name="Google Shape;2222;p38">
            <a:extLst>
              <a:ext uri="{FF2B5EF4-FFF2-40B4-BE49-F238E27FC236}">
                <a16:creationId xmlns:a16="http://schemas.microsoft.com/office/drawing/2014/main" id="{686E5394-8F70-444C-8F7C-2FB29449EAE3}"/>
              </a:ext>
            </a:extLst>
          </p:cNvPr>
          <p:cNvSpPr txBox="1"/>
          <p:nvPr/>
        </p:nvSpPr>
        <p:spPr>
          <a:xfrm>
            <a:off x="3522133" y="3272284"/>
            <a:ext cx="8282873" cy="7343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s-CL"/>
            </a:defPPr>
            <a:lvl1pPr lv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1">
                    <a:lumMod val="50000"/>
                  </a:schemeClr>
                </a:solidFill>
                <a:latin typeface="Bahnschrift" panose="020B0502040204020203" pitchFamily="34" charset="0"/>
                <a:ea typeface="Fira Sans"/>
                <a:cs typeface="Fira Sans"/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s-AR" sz="1400" dirty="0">
                <a:sym typeface="Fira Sans"/>
              </a:rPr>
              <a:t>Elaboración y entrega de Informe 4°/2025 Presupuestario( 24.02.2026, Concepción)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AR" sz="1400" dirty="0">
                <a:sym typeface="Fira Sans"/>
              </a:rPr>
              <a:t>Elaboración y entrega de Informe 4°/2025 de Gestión Interna( 27.02.2026, Concepción)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09A1AA5B-A491-458F-AAB8-AFE417040D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291" y="3129329"/>
            <a:ext cx="898243" cy="902253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92D1D8D2-87CB-481D-93FA-E5051F139E41}"/>
              </a:ext>
            </a:extLst>
          </p:cNvPr>
          <p:cNvSpPr/>
          <p:nvPr/>
        </p:nvSpPr>
        <p:spPr>
          <a:xfrm>
            <a:off x="116495" y="4020598"/>
            <a:ext cx="11507321" cy="392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L" sz="2000" b="1" dirty="0">
                <a:solidFill>
                  <a:schemeClr val="accent1">
                    <a:lumMod val="50000"/>
                  </a:schemeClr>
                </a:solidFill>
                <a:latin typeface="Bahnschrift" panose="020B0502040204020203" pitchFamily="34" charset="0"/>
              </a:rPr>
              <a:t>Requerimientos y Desarrollo de Temáticas en Comisiones del CORE</a:t>
            </a:r>
          </a:p>
        </p:txBody>
      </p:sp>
      <p:sp>
        <p:nvSpPr>
          <p:cNvPr id="13" name="Google Shape;2222;p38">
            <a:extLst>
              <a:ext uri="{FF2B5EF4-FFF2-40B4-BE49-F238E27FC236}">
                <a16:creationId xmlns:a16="http://schemas.microsoft.com/office/drawing/2014/main" id="{F059E09B-4DED-47A2-AD58-5B4FC6FA8A97}"/>
              </a:ext>
            </a:extLst>
          </p:cNvPr>
          <p:cNvSpPr txBox="1"/>
          <p:nvPr/>
        </p:nvSpPr>
        <p:spPr>
          <a:xfrm>
            <a:off x="1572291" y="4447614"/>
            <a:ext cx="10551054" cy="1314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s-CL"/>
            </a:defPPr>
            <a:lvl1pPr lv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1">
                    <a:lumMod val="50000"/>
                  </a:schemeClr>
                </a:solidFill>
                <a:latin typeface="Bahnschrift" panose="020B0502040204020203" pitchFamily="34" charset="0"/>
                <a:ea typeface="Fira Sans"/>
                <a:cs typeface="Fira Sans"/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s-AR" sz="1400" dirty="0">
                <a:solidFill>
                  <a:srgbClr val="008000"/>
                </a:solidFill>
                <a:sym typeface="Fira Sans"/>
              </a:rPr>
              <a:t>Presentación resultados del Informe </a:t>
            </a:r>
            <a:r>
              <a:rPr lang="es-AR" sz="1400" dirty="0" err="1">
                <a:solidFill>
                  <a:srgbClr val="008000"/>
                </a:solidFill>
                <a:sym typeface="Fira Sans"/>
              </a:rPr>
              <a:t>N°</a:t>
            </a:r>
            <a:r>
              <a:rPr lang="es-AR" sz="1400" dirty="0">
                <a:solidFill>
                  <a:srgbClr val="008000"/>
                </a:solidFill>
                <a:sym typeface="Fira Sans"/>
              </a:rPr>
              <a:t> 439 de CGR, sobre la ejecución y rendiciones de cuentas de convenios de transferencia suscritos entre Universidades, Institutos y CFT y el Gobierno Regional del Biobío el 27.02.2026.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AR" sz="1400" dirty="0">
                <a:solidFill>
                  <a:srgbClr val="008000"/>
                </a:solidFill>
                <a:sym typeface="Fira Sans"/>
              </a:rPr>
              <a:t>Presentación de la iniciativa: Conservación del Estadio Municipal Complejo Deportivo Cabrero, código BIP 30461872 el 27.02.2026.</a:t>
            </a:r>
          </a:p>
        </p:txBody>
      </p:sp>
      <p:grpSp>
        <p:nvGrpSpPr>
          <p:cNvPr id="14" name="Google Shape;2224;p38">
            <a:extLst>
              <a:ext uri="{FF2B5EF4-FFF2-40B4-BE49-F238E27FC236}">
                <a16:creationId xmlns:a16="http://schemas.microsoft.com/office/drawing/2014/main" id="{77F7FFAA-F973-4D55-AB29-D75FF1DB37E9}"/>
              </a:ext>
            </a:extLst>
          </p:cNvPr>
          <p:cNvGrpSpPr/>
          <p:nvPr/>
        </p:nvGrpSpPr>
        <p:grpSpPr>
          <a:xfrm>
            <a:off x="355262" y="4620707"/>
            <a:ext cx="914520" cy="1099718"/>
            <a:chOff x="5319821" y="1986242"/>
            <a:chExt cx="348103" cy="367254"/>
          </a:xfrm>
        </p:grpSpPr>
        <p:sp>
          <p:nvSpPr>
            <p:cNvPr id="15" name="Google Shape;2225;p38">
              <a:extLst>
                <a:ext uri="{FF2B5EF4-FFF2-40B4-BE49-F238E27FC236}">
                  <a16:creationId xmlns:a16="http://schemas.microsoft.com/office/drawing/2014/main" id="{3C8B7D2A-97F5-4A0D-8682-81F42D45E049}"/>
                </a:ext>
              </a:extLst>
            </p:cNvPr>
            <p:cNvSpPr/>
            <p:nvPr/>
          </p:nvSpPr>
          <p:spPr>
            <a:xfrm>
              <a:off x="5319821" y="2134506"/>
              <a:ext cx="104830" cy="115150"/>
            </a:xfrm>
            <a:custGeom>
              <a:avLst/>
              <a:gdLst/>
              <a:ahLst/>
              <a:cxnLst/>
              <a:rect l="l" t="t" r="r" b="b"/>
              <a:pathLst>
                <a:path w="3992" h="4385" extrusionOk="0">
                  <a:moveTo>
                    <a:pt x="1264" y="1"/>
                  </a:moveTo>
                  <a:cubicBezTo>
                    <a:pt x="1015" y="1"/>
                    <a:pt x="824" y="202"/>
                    <a:pt x="824" y="441"/>
                  </a:cubicBezTo>
                  <a:lnTo>
                    <a:pt x="824" y="1159"/>
                  </a:lnTo>
                  <a:lnTo>
                    <a:pt x="728" y="1140"/>
                  </a:lnTo>
                  <a:cubicBezTo>
                    <a:pt x="680" y="1129"/>
                    <a:pt x="630" y="1124"/>
                    <a:pt x="580" y="1124"/>
                  </a:cubicBezTo>
                  <a:cubicBezTo>
                    <a:pt x="453" y="1124"/>
                    <a:pt x="324" y="1160"/>
                    <a:pt x="221" y="1235"/>
                  </a:cubicBezTo>
                  <a:cubicBezTo>
                    <a:pt x="1" y="1427"/>
                    <a:pt x="1" y="1800"/>
                    <a:pt x="39" y="2346"/>
                  </a:cubicBezTo>
                  <a:cubicBezTo>
                    <a:pt x="77" y="2996"/>
                    <a:pt x="728" y="3551"/>
                    <a:pt x="881" y="3666"/>
                  </a:cubicBezTo>
                  <a:lnTo>
                    <a:pt x="881" y="4384"/>
                  </a:lnTo>
                  <a:lnTo>
                    <a:pt x="3485" y="4384"/>
                  </a:lnTo>
                  <a:lnTo>
                    <a:pt x="3485" y="3465"/>
                  </a:lnTo>
                  <a:cubicBezTo>
                    <a:pt x="3944" y="3073"/>
                    <a:pt x="3992" y="2298"/>
                    <a:pt x="3953" y="1934"/>
                  </a:cubicBezTo>
                  <a:lnTo>
                    <a:pt x="3953" y="939"/>
                  </a:lnTo>
                  <a:cubicBezTo>
                    <a:pt x="3953" y="700"/>
                    <a:pt x="3762" y="508"/>
                    <a:pt x="3523" y="508"/>
                  </a:cubicBezTo>
                  <a:lnTo>
                    <a:pt x="3494" y="508"/>
                  </a:lnTo>
                  <a:cubicBezTo>
                    <a:pt x="3408" y="602"/>
                    <a:pt x="3293" y="646"/>
                    <a:pt x="3180" y="646"/>
                  </a:cubicBezTo>
                  <a:cubicBezTo>
                    <a:pt x="3004" y="646"/>
                    <a:pt x="2831" y="541"/>
                    <a:pt x="2767" y="355"/>
                  </a:cubicBezTo>
                  <a:lnTo>
                    <a:pt x="2738" y="355"/>
                  </a:lnTo>
                  <a:cubicBezTo>
                    <a:pt x="2650" y="447"/>
                    <a:pt x="2537" y="490"/>
                    <a:pt x="2426" y="490"/>
                  </a:cubicBezTo>
                  <a:cubicBezTo>
                    <a:pt x="2259" y="490"/>
                    <a:pt x="2095" y="393"/>
                    <a:pt x="2020" y="221"/>
                  </a:cubicBezTo>
                  <a:lnTo>
                    <a:pt x="2001" y="221"/>
                  </a:lnTo>
                  <a:cubicBezTo>
                    <a:pt x="1917" y="298"/>
                    <a:pt x="1813" y="334"/>
                    <a:pt x="1710" y="334"/>
                  </a:cubicBezTo>
                  <a:cubicBezTo>
                    <a:pt x="1519" y="334"/>
                    <a:pt x="1333" y="212"/>
                    <a:pt x="1283" y="1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226;p38">
              <a:extLst>
                <a:ext uri="{FF2B5EF4-FFF2-40B4-BE49-F238E27FC236}">
                  <a16:creationId xmlns:a16="http://schemas.microsoft.com/office/drawing/2014/main" id="{F92CBD3B-EC8F-4A90-8617-A047DC389B46}"/>
                </a:ext>
              </a:extLst>
            </p:cNvPr>
            <p:cNvSpPr/>
            <p:nvPr/>
          </p:nvSpPr>
          <p:spPr>
            <a:xfrm>
              <a:off x="5320083" y="2164258"/>
              <a:ext cx="29437" cy="85634"/>
            </a:xfrm>
            <a:custGeom>
              <a:avLst/>
              <a:gdLst/>
              <a:ahLst/>
              <a:cxnLst/>
              <a:rect l="l" t="t" r="r" b="b"/>
              <a:pathLst>
                <a:path w="1121" h="3261" extrusionOk="0">
                  <a:moveTo>
                    <a:pt x="585" y="0"/>
                  </a:moveTo>
                  <a:cubicBezTo>
                    <a:pt x="457" y="0"/>
                    <a:pt x="334" y="36"/>
                    <a:pt x="230" y="112"/>
                  </a:cubicBezTo>
                  <a:cubicBezTo>
                    <a:pt x="0" y="303"/>
                    <a:pt x="10" y="677"/>
                    <a:pt x="39" y="1213"/>
                  </a:cubicBezTo>
                  <a:cubicBezTo>
                    <a:pt x="77" y="1873"/>
                    <a:pt x="737" y="2428"/>
                    <a:pt x="881" y="2543"/>
                  </a:cubicBezTo>
                  <a:lnTo>
                    <a:pt x="881" y="3261"/>
                  </a:lnTo>
                  <a:lnTo>
                    <a:pt x="1120" y="3261"/>
                  </a:lnTo>
                  <a:lnTo>
                    <a:pt x="1120" y="2447"/>
                  </a:lnTo>
                  <a:cubicBezTo>
                    <a:pt x="862" y="2246"/>
                    <a:pt x="335" y="1768"/>
                    <a:pt x="297" y="1213"/>
                  </a:cubicBezTo>
                  <a:cubicBezTo>
                    <a:pt x="268" y="658"/>
                    <a:pt x="230" y="294"/>
                    <a:pt x="460" y="112"/>
                  </a:cubicBezTo>
                  <a:cubicBezTo>
                    <a:pt x="556" y="64"/>
                    <a:pt x="651" y="35"/>
                    <a:pt x="757" y="16"/>
                  </a:cubicBezTo>
                  <a:lnTo>
                    <a:pt x="737" y="16"/>
                  </a:lnTo>
                  <a:cubicBezTo>
                    <a:pt x="686" y="6"/>
                    <a:pt x="636" y="0"/>
                    <a:pt x="585" y="0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227;p38">
              <a:extLst>
                <a:ext uri="{FF2B5EF4-FFF2-40B4-BE49-F238E27FC236}">
                  <a16:creationId xmlns:a16="http://schemas.microsoft.com/office/drawing/2014/main" id="{1C8869E0-F0CE-4687-BEAF-76789F7CAC0D}"/>
                </a:ext>
              </a:extLst>
            </p:cNvPr>
            <p:cNvSpPr/>
            <p:nvPr/>
          </p:nvSpPr>
          <p:spPr>
            <a:xfrm>
              <a:off x="5341695" y="2134506"/>
              <a:ext cx="13104" cy="47793"/>
            </a:xfrm>
            <a:custGeom>
              <a:avLst/>
              <a:gdLst/>
              <a:ahLst/>
              <a:cxnLst/>
              <a:rect l="l" t="t" r="r" b="b"/>
              <a:pathLst>
                <a:path w="499" h="1820" extrusionOk="0">
                  <a:moveTo>
                    <a:pt x="431" y="1"/>
                  </a:moveTo>
                  <a:cubicBezTo>
                    <a:pt x="316" y="1"/>
                    <a:pt x="202" y="58"/>
                    <a:pt x="125" y="144"/>
                  </a:cubicBezTo>
                  <a:cubicBezTo>
                    <a:pt x="48" y="221"/>
                    <a:pt x="1" y="336"/>
                    <a:pt x="1" y="451"/>
                  </a:cubicBezTo>
                  <a:lnTo>
                    <a:pt x="1" y="1465"/>
                  </a:lnTo>
                  <a:lnTo>
                    <a:pt x="1" y="1532"/>
                  </a:lnTo>
                  <a:lnTo>
                    <a:pt x="10" y="1676"/>
                  </a:lnTo>
                  <a:cubicBezTo>
                    <a:pt x="1" y="1743"/>
                    <a:pt x="48" y="1810"/>
                    <a:pt x="115" y="1819"/>
                  </a:cubicBezTo>
                  <a:cubicBezTo>
                    <a:pt x="119" y="1820"/>
                    <a:pt x="123" y="1820"/>
                    <a:pt x="127" y="1820"/>
                  </a:cubicBezTo>
                  <a:cubicBezTo>
                    <a:pt x="240" y="1820"/>
                    <a:pt x="240" y="1685"/>
                    <a:pt x="240" y="1685"/>
                  </a:cubicBezTo>
                  <a:lnTo>
                    <a:pt x="230" y="1417"/>
                  </a:lnTo>
                  <a:lnTo>
                    <a:pt x="230" y="422"/>
                  </a:lnTo>
                  <a:cubicBezTo>
                    <a:pt x="221" y="240"/>
                    <a:pt x="326" y="68"/>
                    <a:pt x="498" y="1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228;p38">
              <a:extLst>
                <a:ext uri="{FF2B5EF4-FFF2-40B4-BE49-F238E27FC236}">
                  <a16:creationId xmlns:a16="http://schemas.microsoft.com/office/drawing/2014/main" id="{18AE9C7B-5FE4-428E-B72E-1A0470867399}"/>
                </a:ext>
              </a:extLst>
            </p:cNvPr>
            <p:cNvSpPr/>
            <p:nvPr/>
          </p:nvSpPr>
          <p:spPr>
            <a:xfrm>
              <a:off x="5363701" y="2140047"/>
              <a:ext cx="8429" cy="43276"/>
            </a:xfrm>
            <a:custGeom>
              <a:avLst/>
              <a:gdLst/>
              <a:ahLst/>
              <a:cxnLst/>
              <a:rect l="l" t="t" r="r" b="b"/>
              <a:pathLst>
                <a:path w="321" h="1648" extrusionOk="0">
                  <a:moveTo>
                    <a:pt x="254" y="1"/>
                  </a:moveTo>
                  <a:cubicBezTo>
                    <a:pt x="111" y="1"/>
                    <a:pt x="0" y="129"/>
                    <a:pt x="33" y="278"/>
                  </a:cubicBezTo>
                  <a:lnTo>
                    <a:pt x="33" y="1350"/>
                  </a:lnTo>
                  <a:lnTo>
                    <a:pt x="33" y="1503"/>
                  </a:lnTo>
                  <a:cubicBezTo>
                    <a:pt x="24" y="1570"/>
                    <a:pt x="72" y="1637"/>
                    <a:pt x="148" y="1647"/>
                  </a:cubicBezTo>
                  <a:cubicBezTo>
                    <a:pt x="152" y="1647"/>
                    <a:pt x="156" y="1647"/>
                    <a:pt x="160" y="1647"/>
                  </a:cubicBezTo>
                  <a:cubicBezTo>
                    <a:pt x="263" y="1647"/>
                    <a:pt x="263" y="1522"/>
                    <a:pt x="263" y="1522"/>
                  </a:cubicBezTo>
                  <a:lnTo>
                    <a:pt x="254" y="1245"/>
                  </a:lnTo>
                  <a:lnTo>
                    <a:pt x="254" y="249"/>
                  </a:lnTo>
                  <a:cubicBezTo>
                    <a:pt x="254" y="163"/>
                    <a:pt x="273" y="77"/>
                    <a:pt x="321" y="10"/>
                  </a:cubicBezTo>
                  <a:cubicBezTo>
                    <a:pt x="298" y="4"/>
                    <a:pt x="275" y="1"/>
                    <a:pt x="254" y="1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229;p38">
              <a:extLst>
                <a:ext uri="{FF2B5EF4-FFF2-40B4-BE49-F238E27FC236}">
                  <a16:creationId xmlns:a16="http://schemas.microsoft.com/office/drawing/2014/main" id="{6361E19C-9790-43BF-A441-85E7DCA39000}"/>
                </a:ext>
              </a:extLst>
            </p:cNvPr>
            <p:cNvSpPr/>
            <p:nvPr/>
          </p:nvSpPr>
          <p:spPr>
            <a:xfrm>
              <a:off x="5382241" y="2143907"/>
              <a:ext cx="8981" cy="43171"/>
            </a:xfrm>
            <a:custGeom>
              <a:avLst/>
              <a:gdLst/>
              <a:ahLst/>
              <a:cxnLst/>
              <a:rect l="l" t="t" r="r" b="b"/>
              <a:pathLst>
                <a:path w="342" h="1644" extrusionOk="0">
                  <a:moveTo>
                    <a:pt x="288" y="1"/>
                  </a:moveTo>
                  <a:cubicBezTo>
                    <a:pt x="130" y="1"/>
                    <a:pt x="0" y="149"/>
                    <a:pt x="26" y="313"/>
                  </a:cubicBezTo>
                  <a:lnTo>
                    <a:pt x="45" y="1289"/>
                  </a:lnTo>
                  <a:lnTo>
                    <a:pt x="45" y="1356"/>
                  </a:lnTo>
                  <a:lnTo>
                    <a:pt x="55" y="1500"/>
                  </a:lnTo>
                  <a:cubicBezTo>
                    <a:pt x="45" y="1567"/>
                    <a:pt x="93" y="1634"/>
                    <a:pt x="160" y="1643"/>
                  </a:cubicBezTo>
                  <a:cubicBezTo>
                    <a:pt x="164" y="1643"/>
                    <a:pt x="168" y="1644"/>
                    <a:pt x="172" y="1644"/>
                  </a:cubicBezTo>
                  <a:cubicBezTo>
                    <a:pt x="284" y="1644"/>
                    <a:pt x="284" y="1519"/>
                    <a:pt x="284" y="1519"/>
                  </a:cubicBezTo>
                  <a:lnTo>
                    <a:pt x="275" y="1241"/>
                  </a:lnTo>
                  <a:lnTo>
                    <a:pt x="256" y="275"/>
                  </a:lnTo>
                  <a:cubicBezTo>
                    <a:pt x="246" y="179"/>
                    <a:pt x="284" y="83"/>
                    <a:pt x="342" y="7"/>
                  </a:cubicBezTo>
                  <a:cubicBezTo>
                    <a:pt x="324" y="3"/>
                    <a:pt x="306" y="1"/>
                    <a:pt x="288" y="1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230;p38">
              <a:extLst>
                <a:ext uri="{FF2B5EF4-FFF2-40B4-BE49-F238E27FC236}">
                  <a16:creationId xmlns:a16="http://schemas.microsoft.com/office/drawing/2014/main" id="{A84A1951-3573-448B-B013-AF33106095E4}"/>
                </a:ext>
              </a:extLst>
            </p:cNvPr>
            <p:cNvSpPr/>
            <p:nvPr/>
          </p:nvSpPr>
          <p:spPr>
            <a:xfrm>
              <a:off x="5403012" y="2147846"/>
              <a:ext cx="6565" cy="39784"/>
            </a:xfrm>
            <a:custGeom>
              <a:avLst/>
              <a:gdLst/>
              <a:ahLst/>
              <a:cxnLst/>
              <a:rect l="l" t="t" r="r" b="b"/>
              <a:pathLst>
                <a:path w="250" h="1515" extrusionOk="0">
                  <a:moveTo>
                    <a:pt x="250" y="0"/>
                  </a:moveTo>
                  <a:lnTo>
                    <a:pt x="221" y="10"/>
                  </a:lnTo>
                  <a:cubicBezTo>
                    <a:pt x="135" y="29"/>
                    <a:pt x="68" y="77"/>
                    <a:pt x="10" y="134"/>
                  </a:cubicBezTo>
                  <a:lnTo>
                    <a:pt x="10" y="153"/>
                  </a:lnTo>
                  <a:lnTo>
                    <a:pt x="10" y="1225"/>
                  </a:lnTo>
                  <a:lnTo>
                    <a:pt x="10" y="1378"/>
                  </a:lnTo>
                  <a:cubicBezTo>
                    <a:pt x="1" y="1445"/>
                    <a:pt x="49" y="1503"/>
                    <a:pt x="125" y="1512"/>
                  </a:cubicBezTo>
                  <a:cubicBezTo>
                    <a:pt x="133" y="1513"/>
                    <a:pt x="141" y="1514"/>
                    <a:pt x="148" y="1514"/>
                  </a:cubicBezTo>
                  <a:cubicBezTo>
                    <a:pt x="248" y="1514"/>
                    <a:pt x="240" y="1397"/>
                    <a:pt x="240" y="1397"/>
                  </a:cubicBezTo>
                  <a:lnTo>
                    <a:pt x="230" y="1120"/>
                  </a:lnTo>
                  <a:lnTo>
                    <a:pt x="230" y="125"/>
                  </a:lnTo>
                  <a:cubicBezTo>
                    <a:pt x="230" y="77"/>
                    <a:pt x="240" y="38"/>
                    <a:pt x="250" y="0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231;p38">
              <a:extLst>
                <a:ext uri="{FF2B5EF4-FFF2-40B4-BE49-F238E27FC236}">
                  <a16:creationId xmlns:a16="http://schemas.microsoft.com/office/drawing/2014/main" id="{963915C6-9AB9-4703-B5AE-12D55169FA03}"/>
                </a:ext>
              </a:extLst>
            </p:cNvPr>
            <p:cNvSpPr/>
            <p:nvPr/>
          </p:nvSpPr>
          <p:spPr>
            <a:xfrm>
              <a:off x="5396736" y="1986242"/>
              <a:ext cx="43749" cy="30173"/>
            </a:xfrm>
            <a:custGeom>
              <a:avLst/>
              <a:gdLst/>
              <a:ahLst/>
              <a:cxnLst/>
              <a:rect l="l" t="t" r="r" b="b"/>
              <a:pathLst>
                <a:path w="1666" h="1149" extrusionOk="0">
                  <a:moveTo>
                    <a:pt x="173" y="0"/>
                  </a:moveTo>
                  <a:cubicBezTo>
                    <a:pt x="96" y="0"/>
                    <a:pt x="0" y="29"/>
                    <a:pt x="144" y="163"/>
                  </a:cubicBezTo>
                  <a:lnTo>
                    <a:pt x="1120" y="1120"/>
                  </a:lnTo>
                  <a:lnTo>
                    <a:pt x="1178" y="1149"/>
                  </a:lnTo>
                  <a:lnTo>
                    <a:pt x="1666" y="125"/>
                  </a:lnTo>
                  <a:lnTo>
                    <a:pt x="1589" y="87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32;p38">
              <a:extLst>
                <a:ext uri="{FF2B5EF4-FFF2-40B4-BE49-F238E27FC236}">
                  <a16:creationId xmlns:a16="http://schemas.microsoft.com/office/drawing/2014/main" id="{730EE879-01F5-4BA7-B394-E09437530E6A}"/>
                </a:ext>
              </a:extLst>
            </p:cNvPr>
            <p:cNvSpPr/>
            <p:nvPr/>
          </p:nvSpPr>
          <p:spPr>
            <a:xfrm>
              <a:off x="5398233" y="1987003"/>
              <a:ext cx="35976" cy="29411"/>
            </a:xfrm>
            <a:custGeom>
              <a:avLst/>
              <a:gdLst/>
              <a:ahLst/>
              <a:cxnLst/>
              <a:rect l="l" t="t" r="r" b="b"/>
              <a:pathLst>
                <a:path w="1370" h="1120" extrusionOk="0">
                  <a:moveTo>
                    <a:pt x="10" y="0"/>
                  </a:moveTo>
                  <a:cubicBezTo>
                    <a:pt x="1" y="29"/>
                    <a:pt x="10" y="67"/>
                    <a:pt x="77" y="134"/>
                  </a:cubicBezTo>
                  <a:lnTo>
                    <a:pt x="1054" y="1091"/>
                  </a:lnTo>
                  <a:lnTo>
                    <a:pt x="1121" y="1120"/>
                  </a:lnTo>
                  <a:lnTo>
                    <a:pt x="1369" y="584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233;p38">
              <a:extLst>
                <a:ext uri="{FF2B5EF4-FFF2-40B4-BE49-F238E27FC236}">
                  <a16:creationId xmlns:a16="http://schemas.microsoft.com/office/drawing/2014/main" id="{029FBCF8-F95A-452F-9BEB-3DBB7C1FB9E9}"/>
                </a:ext>
              </a:extLst>
            </p:cNvPr>
            <p:cNvSpPr/>
            <p:nvPr/>
          </p:nvSpPr>
          <p:spPr>
            <a:xfrm>
              <a:off x="5425648" y="1988500"/>
              <a:ext cx="61081" cy="49290"/>
            </a:xfrm>
            <a:custGeom>
              <a:avLst/>
              <a:gdLst/>
              <a:ahLst/>
              <a:cxnLst/>
              <a:rect l="l" t="t" r="r" b="b"/>
              <a:pathLst>
                <a:path w="2326" h="1877" extrusionOk="0">
                  <a:moveTo>
                    <a:pt x="479" y="1"/>
                  </a:moveTo>
                  <a:lnTo>
                    <a:pt x="0" y="1025"/>
                  </a:lnTo>
                  <a:lnTo>
                    <a:pt x="2029" y="1876"/>
                  </a:lnTo>
                  <a:lnTo>
                    <a:pt x="2326" y="776"/>
                  </a:lnTo>
                  <a:lnTo>
                    <a:pt x="479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234;p38">
              <a:extLst>
                <a:ext uri="{FF2B5EF4-FFF2-40B4-BE49-F238E27FC236}">
                  <a16:creationId xmlns:a16="http://schemas.microsoft.com/office/drawing/2014/main" id="{368FFB31-6386-44D2-AF77-6F59A1989CC3}"/>
                </a:ext>
              </a:extLst>
            </p:cNvPr>
            <p:cNvSpPr/>
            <p:nvPr/>
          </p:nvSpPr>
          <p:spPr>
            <a:xfrm>
              <a:off x="5548782" y="2038000"/>
              <a:ext cx="32956" cy="37998"/>
            </a:xfrm>
            <a:custGeom>
              <a:avLst/>
              <a:gdLst/>
              <a:ahLst/>
              <a:cxnLst/>
              <a:rect l="l" t="t" r="r" b="b"/>
              <a:pathLst>
                <a:path w="1255" h="1447" extrusionOk="0">
                  <a:moveTo>
                    <a:pt x="278" y="1"/>
                  </a:moveTo>
                  <a:lnTo>
                    <a:pt x="39" y="853"/>
                  </a:lnTo>
                  <a:lnTo>
                    <a:pt x="39" y="862"/>
                  </a:lnTo>
                  <a:lnTo>
                    <a:pt x="39" y="891"/>
                  </a:lnTo>
                  <a:lnTo>
                    <a:pt x="0" y="1121"/>
                  </a:lnTo>
                  <a:lnTo>
                    <a:pt x="776" y="1446"/>
                  </a:lnTo>
                  <a:lnTo>
                    <a:pt x="1254" y="412"/>
                  </a:lnTo>
                  <a:lnTo>
                    <a:pt x="278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235;p38">
              <a:extLst>
                <a:ext uri="{FF2B5EF4-FFF2-40B4-BE49-F238E27FC236}">
                  <a16:creationId xmlns:a16="http://schemas.microsoft.com/office/drawing/2014/main" id="{13ACB6F4-EEB6-4598-9AE1-0BB8D9170119}"/>
                </a:ext>
              </a:extLst>
            </p:cNvPr>
            <p:cNvSpPr/>
            <p:nvPr/>
          </p:nvSpPr>
          <p:spPr>
            <a:xfrm>
              <a:off x="5552038" y="2038000"/>
              <a:ext cx="29700" cy="24159"/>
            </a:xfrm>
            <a:custGeom>
              <a:avLst/>
              <a:gdLst/>
              <a:ahLst/>
              <a:cxnLst/>
              <a:rect l="l" t="t" r="r" b="b"/>
              <a:pathLst>
                <a:path w="1131" h="920" extrusionOk="0">
                  <a:moveTo>
                    <a:pt x="154" y="1"/>
                  </a:moveTo>
                  <a:lnTo>
                    <a:pt x="1" y="546"/>
                  </a:lnTo>
                  <a:lnTo>
                    <a:pt x="891" y="920"/>
                  </a:lnTo>
                  <a:lnTo>
                    <a:pt x="1111" y="460"/>
                  </a:lnTo>
                  <a:lnTo>
                    <a:pt x="1130" y="412"/>
                  </a:lnTo>
                  <a:lnTo>
                    <a:pt x="154" y="1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236;p38">
              <a:extLst>
                <a:ext uri="{FF2B5EF4-FFF2-40B4-BE49-F238E27FC236}">
                  <a16:creationId xmlns:a16="http://schemas.microsoft.com/office/drawing/2014/main" id="{93112426-2735-492E-84B6-6077AC153172}"/>
                </a:ext>
              </a:extLst>
            </p:cNvPr>
            <p:cNvSpPr/>
            <p:nvPr/>
          </p:nvSpPr>
          <p:spPr>
            <a:xfrm>
              <a:off x="5432161" y="1988500"/>
              <a:ext cx="54568" cy="34453"/>
            </a:xfrm>
            <a:custGeom>
              <a:avLst/>
              <a:gdLst/>
              <a:ahLst/>
              <a:cxnLst/>
              <a:rect l="l" t="t" r="r" b="b"/>
              <a:pathLst>
                <a:path w="2078" h="1312" extrusionOk="0">
                  <a:moveTo>
                    <a:pt x="231" y="1"/>
                  </a:moveTo>
                  <a:lnTo>
                    <a:pt x="1" y="489"/>
                  </a:lnTo>
                  <a:lnTo>
                    <a:pt x="1934" y="1312"/>
                  </a:lnTo>
                  <a:lnTo>
                    <a:pt x="2078" y="776"/>
                  </a:lnTo>
                  <a:lnTo>
                    <a:pt x="231" y="1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237;p38">
              <a:extLst>
                <a:ext uri="{FF2B5EF4-FFF2-40B4-BE49-F238E27FC236}">
                  <a16:creationId xmlns:a16="http://schemas.microsoft.com/office/drawing/2014/main" id="{BFAC5EA2-F553-4D4E-A337-2EF553344CC0}"/>
                </a:ext>
              </a:extLst>
            </p:cNvPr>
            <p:cNvSpPr/>
            <p:nvPr/>
          </p:nvSpPr>
          <p:spPr>
            <a:xfrm>
              <a:off x="5563093" y="2104097"/>
              <a:ext cx="104830" cy="115150"/>
            </a:xfrm>
            <a:custGeom>
              <a:avLst/>
              <a:gdLst/>
              <a:ahLst/>
              <a:cxnLst/>
              <a:rect l="l" t="t" r="r" b="b"/>
              <a:pathLst>
                <a:path w="3992" h="4385" extrusionOk="0">
                  <a:moveTo>
                    <a:pt x="1264" y="1"/>
                  </a:moveTo>
                  <a:cubicBezTo>
                    <a:pt x="1025" y="1"/>
                    <a:pt x="834" y="202"/>
                    <a:pt x="834" y="441"/>
                  </a:cubicBezTo>
                  <a:lnTo>
                    <a:pt x="834" y="1159"/>
                  </a:lnTo>
                  <a:lnTo>
                    <a:pt x="738" y="1140"/>
                  </a:lnTo>
                  <a:cubicBezTo>
                    <a:pt x="690" y="1129"/>
                    <a:pt x="640" y="1124"/>
                    <a:pt x="590" y="1124"/>
                  </a:cubicBezTo>
                  <a:cubicBezTo>
                    <a:pt x="462" y="1124"/>
                    <a:pt x="334" y="1160"/>
                    <a:pt x="231" y="1235"/>
                  </a:cubicBezTo>
                  <a:cubicBezTo>
                    <a:pt x="1" y="1427"/>
                    <a:pt x="11" y="1800"/>
                    <a:pt x="39" y="2336"/>
                  </a:cubicBezTo>
                  <a:cubicBezTo>
                    <a:pt x="87" y="2996"/>
                    <a:pt x="738" y="3551"/>
                    <a:pt x="891" y="3666"/>
                  </a:cubicBezTo>
                  <a:lnTo>
                    <a:pt x="891" y="4384"/>
                  </a:lnTo>
                  <a:lnTo>
                    <a:pt x="3494" y="4384"/>
                  </a:lnTo>
                  <a:lnTo>
                    <a:pt x="3494" y="3456"/>
                  </a:lnTo>
                  <a:cubicBezTo>
                    <a:pt x="3944" y="3063"/>
                    <a:pt x="3992" y="2298"/>
                    <a:pt x="3963" y="1934"/>
                  </a:cubicBezTo>
                  <a:lnTo>
                    <a:pt x="3963" y="939"/>
                  </a:lnTo>
                  <a:cubicBezTo>
                    <a:pt x="3963" y="700"/>
                    <a:pt x="3772" y="499"/>
                    <a:pt x="3523" y="499"/>
                  </a:cubicBezTo>
                  <a:lnTo>
                    <a:pt x="3504" y="499"/>
                  </a:lnTo>
                  <a:cubicBezTo>
                    <a:pt x="3416" y="594"/>
                    <a:pt x="3298" y="640"/>
                    <a:pt x="3182" y="640"/>
                  </a:cubicBezTo>
                  <a:cubicBezTo>
                    <a:pt x="3009" y="640"/>
                    <a:pt x="2839" y="539"/>
                    <a:pt x="2776" y="355"/>
                  </a:cubicBezTo>
                  <a:lnTo>
                    <a:pt x="2748" y="355"/>
                  </a:lnTo>
                  <a:cubicBezTo>
                    <a:pt x="2660" y="446"/>
                    <a:pt x="2549" y="489"/>
                    <a:pt x="2438" y="489"/>
                  </a:cubicBezTo>
                  <a:cubicBezTo>
                    <a:pt x="2270" y="489"/>
                    <a:pt x="2105" y="390"/>
                    <a:pt x="2030" y="211"/>
                  </a:cubicBezTo>
                  <a:lnTo>
                    <a:pt x="2011" y="211"/>
                  </a:lnTo>
                  <a:cubicBezTo>
                    <a:pt x="1925" y="294"/>
                    <a:pt x="1818" y="332"/>
                    <a:pt x="1713" y="332"/>
                  </a:cubicBezTo>
                  <a:cubicBezTo>
                    <a:pt x="1525" y="332"/>
                    <a:pt x="1342" y="210"/>
                    <a:pt x="1293" y="1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238;p38">
              <a:extLst>
                <a:ext uri="{FF2B5EF4-FFF2-40B4-BE49-F238E27FC236}">
                  <a16:creationId xmlns:a16="http://schemas.microsoft.com/office/drawing/2014/main" id="{8526C8D4-5CBA-4AF2-9CD2-7B39DE28B9F3}"/>
                </a:ext>
              </a:extLst>
            </p:cNvPr>
            <p:cNvSpPr/>
            <p:nvPr/>
          </p:nvSpPr>
          <p:spPr>
            <a:xfrm>
              <a:off x="5563618" y="2133849"/>
              <a:ext cx="29175" cy="85634"/>
            </a:xfrm>
            <a:custGeom>
              <a:avLst/>
              <a:gdLst/>
              <a:ahLst/>
              <a:cxnLst/>
              <a:rect l="l" t="t" r="r" b="b"/>
              <a:pathLst>
                <a:path w="1111" h="3261" extrusionOk="0">
                  <a:moveTo>
                    <a:pt x="580" y="0"/>
                  </a:moveTo>
                  <a:cubicBezTo>
                    <a:pt x="452" y="0"/>
                    <a:pt x="324" y="36"/>
                    <a:pt x="220" y="112"/>
                  </a:cubicBezTo>
                  <a:cubicBezTo>
                    <a:pt x="0" y="303"/>
                    <a:pt x="0" y="677"/>
                    <a:pt x="38" y="1213"/>
                  </a:cubicBezTo>
                  <a:cubicBezTo>
                    <a:pt x="77" y="1873"/>
                    <a:pt x="727" y="2428"/>
                    <a:pt x="881" y="2543"/>
                  </a:cubicBezTo>
                  <a:lnTo>
                    <a:pt x="881" y="3261"/>
                  </a:lnTo>
                  <a:lnTo>
                    <a:pt x="1110" y="3261"/>
                  </a:lnTo>
                  <a:lnTo>
                    <a:pt x="1110" y="2447"/>
                  </a:lnTo>
                  <a:cubicBezTo>
                    <a:pt x="852" y="2246"/>
                    <a:pt x="326" y="1768"/>
                    <a:pt x="287" y="1213"/>
                  </a:cubicBezTo>
                  <a:cubicBezTo>
                    <a:pt x="259" y="658"/>
                    <a:pt x="230" y="294"/>
                    <a:pt x="450" y="112"/>
                  </a:cubicBezTo>
                  <a:cubicBezTo>
                    <a:pt x="546" y="64"/>
                    <a:pt x="651" y="35"/>
                    <a:pt x="756" y="16"/>
                  </a:cubicBezTo>
                  <a:lnTo>
                    <a:pt x="727" y="16"/>
                  </a:lnTo>
                  <a:cubicBezTo>
                    <a:pt x="679" y="6"/>
                    <a:pt x="629" y="0"/>
                    <a:pt x="580" y="0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239;p38">
              <a:extLst>
                <a:ext uri="{FF2B5EF4-FFF2-40B4-BE49-F238E27FC236}">
                  <a16:creationId xmlns:a16="http://schemas.microsoft.com/office/drawing/2014/main" id="{CB49C572-013D-43AD-A153-72682A9739AD}"/>
                </a:ext>
              </a:extLst>
            </p:cNvPr>
            <p:cNvSpPr/>
            <p:nvPr/>
          </p:nvSpPr>
          <p:spPr>
            <a:xfrm>
              <a:off x="5448258" y="1994934"/>
              <a:ext cx="115124" cy="129803"/>
            </a:xfrm>
            <a:custGeom>
              <a:avLst/>
              <a:gdLst/>
              <a:ahLst/>
              <a:cxnLst/>
              <a:rect l="l" t="t" r="r" b="b"/>
              <a:pathLst>
                <a:path w="4384" h="4943" extrusionOk="0">
                  <a:moveTo>
                    <a:pt x="1827" y="1"/>
                  </a:moveTo>
                  <a:cubicBezTo>
                    <a:pt x="1749" y="1"/>
                    <a:pt x="1671" y="22"/>
                    <a:pt x="1599" y="62"/>
                  </a:cubicBezTo>
                  <a:cubicBezTo>
                    <a:pt x="1503" y="119"/>
                    <a:pt x="1436" y="215"/>
                    <a:pt x="1407" y="330"/>
                  </a:cubicBezTo>
                  <a:lnTo>
                    <a:pt x="1063" y="1593"/>
                  </a:lnTo>
                  <a:lnTo>
                    <a:pt x="335" y="1287"/>
                  </a:lnTo>
                  <a:lnTo>
                    <a:pt x="240" y="1583"/>
                  </a:lnTo>
                  <a:cubicBezTo>
                    <a:pt x="192" y="1775"/>
                    <a:pt x="144" y="1976"/>
                    <a:pt x="115" y="2167"/>
                  </a:cubicBezTo>
                  <a:cubicBezTo>
                    <a:pt x="0" y="2828"/>
                    <a:pt x="536" y="3536"/>
                    <a:pt x="642" y="3670"/>
                  </a:cubicBezTo>
                  <a:lnTo>
                    <a:pt x="642" y="4943"/>
                  </a:lnTo>
                  <a:lnTo>
                    <a:pt x="3216" y="4943"/>
                  </a:lnTo>
                  <a:lnTo>
                    <a:pt x="3216" y="4053"/>
                  </a:lnTo>
                  <a:cubicBezTo>
                    <a:pt x="3838" y="3708"/>
                    <a:pt x="3991" y="2808"/>
                    <a:pt x="4001" y="2675"/>
                  </a:cubicBezTo>
                  <a:lnTo>
                    <a:pt x="4317" y="1545"/>
                  </a:lnTo>
                  <a:lnTo>
                    <a:pt x="4317" y="1526"/>
                  </a:lnTo>
                  <a:cubicBezTo>
                    <a:pt x="4384" y="1296"/>
                    <a:pt x="4240" y="1057"/>
                    <a:pt x="4001" y="1000"/>
                  </a:cubicBezTo>
                  <a:lnTo>
                    <a:pt x="3982" y="1000"/>
                  </a:lnTo>
                  <a:cubicBezTo>
                    <a:pt x="3947" y="991"/>
                    <a:pt x="3912" y="987"/>
                    <a:pt x="3876" y="987"/>
                  </a:cubicBezTo>
                  <a:cubicBezTo>
                    <a:pt x="3794" y="987"/>
                    <a:pt x="3711" y="1010"/>
                    <a:pt x="3637" y="1057"/>
                  </a:cubicBezTo>
                  <a:cubicBezTo>
                    <a:pt x="3618" y="875"/>
                    <a:pt x="3484" y="732"/>
                    <a:pt x="3302" y="684"/>
                  </a:cubicBezTo>
                  <a:lnTo>
                    <a:pt x="3283" y="684"/>
                  </a:lnTo>
                  <a:cubicBezTo>
                    <a:pt x="3249" y="675"/>
                    <a:pt x="3214" y="671"/>
                    <a:pt x="3180" y="671"/>
                  </a:cubicBezTo>
                  <a:cubicBezTo>
                    <a:pt x="3100" y="671"/>
                    <a:pt x="3022" y="694"/>
                    <a:pt x="2948" y="741"/>
                  </a:cubicBezTo>
                  <a:cubicBezTo>
                    <a:pt x="2919" y="569"/>
                    <a:pt x="2795" y="425"/>
                    <a:pt x="2623" y="378"/>
                  </a:cubicBezTo>
                  <a:lnTo>
                    <a:pt x="2594" y="378"/>
                  </a:lnTo>
                  <a:cubicBezTo>
                    <a:pt x="2565" y="372"/>
                    <a:pt x="2534" y="369"/>
                    <a:pt x="2503" y="369"/>
                  </a:cubicBezTo>
                  <a:cubicBezTo>
                    <a:pt x="2430" y="369"/>
                    <a:pt x="2354" y="385"/>
                    <a:pt x="2288" y="425"/>
                  </a:cubicBezTo>
                  <a:cubicBezTo>
                    <a:pt x="2288" y="225"/>
                    <a:pt x="2144" y="52"/>
                    <a:pt x="1953" y="14"/>
                  </a:cubicBezTo>
                  <a:lnTo>
                    <a:pt x="1934" y="14"/>
                  </a:lnTo>
                  <a:cubicBezTo>
                    <a:pt x="1898" y="5"/>
                    <a:pt x="1862" y="1"/>
                    <a:pt x="1827" y="1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240;p38">
              <a:extLst>
                <a:ext uri="{FF2B5EF4-FFF2-40B4-BE49-F238E27FC236}">
                  <a16:creationId xmlns:a16="http://schemas.microsoft.com/office/drawing/2014/main" id="{736EABA6-3F61-4B96-9E43-200EB8F04E19}"/>
                </a:ext>
              </a:extLst>
            </p:cNvPr>
            <p:cNvSpPr/>
            <p:nvPr/>
          </p:nvSpPr>
          <p:spPr>
            <a:xfrm>
              <a:off x="5448258" y="2028205"/>
              <a:ext cx="25157" cy="96033"/>
            </a:xfrm>
            <a:custGeom>
              <a:avLst/>
              <a:gdLst/>
              <a:ahLst/>
              <a:cxnLst/>
              <a:rect l="l" t="t" r="r" b="b"/>
              <a:pathLst>
                <a:path w="958" h="3657" extrusionOk="0">
                  <a:moveTo>
                    <a:pt x="345" y="1"/>
                  </a:moveTo>
                  <a:lnTo>
                    <a:pt x="249" y="297"/>
                  </a:lnTo>
                  <a:cubicBezTo>
                    <a:pt x="192" y="489"/>
                    <a:pt x="144" y="690"/>
                    <a:pt x="115" y="891"/>
                  </a:cubicBezTo>
                  <a:cubicBezTo>
                    <a:pt x="0" y="1541"/>
                    <a:pt x="536" y="2250"/>
                    <a:pt x="642" y="2384"/>
                  </a:cubicBezTo>
                  <a:lnTo>
                    <a:pt x="642" y="3657"/>
                  </a:lnTo>
                  <a:lnTo>
                    <a:pt x="957" y="3657"/>
                  </a:lnTo>
                  <a:lnTo>
                    <a:pt x="957" y="2384"/>
                  </a:lnTo>
                  <a:cubicBezTo>
                    <a:pt x="852" y="2259"/>
                    <a:pt x="316" y="1551"/>
                    <a:pt x="431" y="891"/>
                  </a:cubicBezTo>
                  <a:cubicBezTo>
                    <a:pt x="460" y="690"/>
                    <a:pt x="508" y="498"/>
                    <a:pt x="565" y="307"/>
                  </a:cubicBezTo>
                  <a:lnTo>
                    <a:pt x="622" y="125"/>
                  </a:lnTo>
                  <a:lnTo>
                    <a:pt x="345" y="1"/>
                  </a:ln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241;p38">
              <a:extLst>
                <a:ext uri="{FF2B5EF4-FFF2-40B4-BE49-F238E27FC236}">
                  <a16:creationId xmlns:a16="http://schemas.microsoft.com/office/drawing/2014/main" id="{BB09D4CA-12A4-4A66-BBDE-D2F10DE4E34B}"/>
                </a:ext>
              </a:extLst>
            </p:cNvPr>
            <p:cNvSpPr/>
            <p:nvPr/>
          </p:nvSpPr>
          <p:spPr>
            <a:xfrm>
              <a:off x="5567636" y="2048058"/>
              <a:ext cx="32195" cy="33902"/>
            </a:xfrm>
            <a:custGeom>
              <a:avLst/>
              <a:gdLst/>
              <a:ahLst/>
              <a:cxnLst/>
              <a:rect l="l" t="t" r="r" b="b"/>
              <a:pathLst>
                <a:path w="1226" h="1291" extrusionOk="0">
                  <a:moveTo>
                    <a:pt x="479" y="1"/>
                  </a:moveTo>
                  <a:lnTo>
                    <a:pt x="0" y="1034"/>
                  </a:lnTo>
                  <a:lnTo>
                    <a:pt x="517" y="1254"/>
                  </a:lnTo>
                  <a:cubicBezTo>
                    <a:pt x="570" y="1279"/>
                    <a:pt x="626" y="1290"/>
                    <a:pt x="681" y="1290"/>
                  </a:cubicBezTo>
                  <a:cubicBezTo>
                    <a:pt x="843" y="1290"/>
                    <a:pt x="998" y="1192"/>
                    <a:pt x="1063" y="1034"/>
                  </a:cubicBezTo>
                  <a:lnTo>
                    <a:pt x="1187" y="757"/>
                  </a:lnTo>
                  <a:cubicBezTo>
                    <a:pt x="1225" y="652"/>
                    <a:pt x="1225" y="537"/>
                    <a:pt x="1187" y="431"/>
                  </a:cubicBezTo>
                  <a:cubicBezTo>
                    <a:pt x="1149" y="326"/>
                    <a:pt x="1063" y="250"/>
                    <a:pt x="967" y="202"/>
                  </a:cubicBezTo>
                  <a:lnTo>
                    <a:pt x="479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242;p38">
              <a:extLst>
                <a:ext uri="{FF2B5EF4-FFF2-40B4-BE49-F238E27FC236}">
                  <a16:creationId xmlns:a16="http://schemas.microsoft.com/office/drawing/2014/main" id="{82DFC6EA-0803-4F5A-9943-D6C46D473053}"/>
                </a:ext>
              </a:extLst>
            </p:cNvPr>
            <p:cNvSpPr/>
            <p:nvPr/>
          </p:nvSpPr>
          <p:spPr>
            <a:xfrm>
              <a:off x="5454561" y="2149842"/>
              <a:ext cx="86212" cy="184266"/>
            </a:xfrm>
            <a:custGeom>
              <a:avLst/>
              <a:gdLst/>
              <a:ahLst/>
              <a:cxnLst/>
              <a:rect l="l" t="t" r="r" b="b"/>
              <a:pathLst>
                <a:path w="3283" h="7017" extrusionOk="0">
                  <a:moveTo>
                    <a:pt x="9" y="1"/>
                  </a:moveTo>
                  <a:lnTo>
                    <a:pt x="9" y="6776"/>
                  </a:lnTo>
                  <a:cubicBezTo>
                    <a:pt x="9" y="6776"/>
                    <a:pt x="9" y="6786"/>
                    <a:pt x="9" y="6796"/>
                  </a:cubicBezTo>
                  <a:cubicBezTo>
                    <a:pt x="0" y="6915"/>
                    <a:pt x="87" y="7016"/>
                    <a:pt x="204" y="7016"/>
                  </a:cubicBezTo>
                  <a:cubicBezTo>
                    <a:pt x="209" y="7016"/>
                    <a:pt x="214" y="7016"/>
                    <a:pt x="220" y="7016"/>
                  </a:cubicBezTo>
                  <a:lnTo>
                    <a:pt x="3081" y="7016"/>
                  </a:lnTo>
                  <a:cubicBezTo>
                    <a:pt x="3087" y="7016"/>
                    <a:pt x="3093" y="7016"/>
                    <a:pt x="3099" y="7016"/>
                  </a:cubicBezTo>
                  <a:cubicBezTo>
                    <a:pt x="3196" y="7016"/>
                    <a:pt x="3273" y="6943"/>
                    <a:pt x="3282" y="6843"/>
                  </a:cubicBezTo>
                  <a:lnTo>
                    <a:pt x="3282" y="1"/>
                  </a:lnTo>
                  <a:close/>
                </a:path>
              </a:pathLst>
            </a:custGeom>
            <a:solidFill>
              <a:srgbClr val="5D7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243;p38">
              <a:extLst>
                <a:ext uri="{FF2B5EF4-FFF2-40B4-BE49-F238E27FC236}">
                  <a16:creationId xmlns:a16="http://schemas.microsoft.com/office/drawing/2014/main" id="{6CAD43C5-B258-484D-83E3-BCCBF6EBCF00}"/>
                </a:ext>
              </a:extLst>
            </p:cNvPr>
            <p:cNvSpPr/>
            <p:nvPr/>
          </p:nvSpPr>
          <p:spPr>
            <a:xfrm>
              <a:off x="5578193" y="2244089"/>
              <a:ext cx="85975" cy="90019"/>
            </a:xfrm>
            <a:custGeom>
              <a:avLst/>
              <a:gdLst/>
              <a:ahLst/>
              <a:cxnLst/>
              <a:rect l="l" t="t" r="r" b="b"/>
              <a:pathLst>
                <a:path w="3274" h="3428" extrusionOk="0">
                  <a:moveTo>
                    <a:pt x="0" y="1"/>
                  </a:moveTo>
                  <a:lnTo>
                    <a:pt x="0" y="3235"/>
                  </a:lnTo>
                  <a:cubicBezTo>
                    <a:pt x="0" y="3336"/>
                    <a:pt x="87" y="3427"/>
                    <a:pt x="195" y="3427"/>
                  </a:cubicBezTo>
                  <a:cubicBezTo>
                    <a:pt x="200" y="3427"/>
                    <a:pt x="205" y="3427"/>
                    <a:pt x="211" y="3427"/>
                  </a:cubicBezTo>
                  <a:lnTo>
                    <a:pt x="3072" y="3427"/>
                  </a:lnTo>
                  <a:cubicBezTo>
                    <a:pt x="3078" y="3427"/>
                    <a:pt x="3083" y="3427"/>
                    <a:pt x="3088" y="3427"/>
                  </a:cubicBezTo>
                  <a:cubicBezTo>
                    <a:pt x="3195" y="3427"/>
                    <a:pt x="3273" y="3336"/>
                    <a:pt x="3273" y="3235"/>
                  </a:cubicBezTo>
                  <a:lnTo>
                    <a:pt x="3273" y="1"/>
                  </a:lnTo>
                  <a:close/>
                </a:path>
              </a:pathLst>
            </a:custGeom>
            <a:solidFill>
              <a:srgbClr val="5D7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244;p38">
              <a:extLst>
                <a:ext uri="{FF2B5EF4-FFF2-40B4-BE49-F238E27FC236}">
                  <a16:creationId xmlns:a16="http://schemas.microsoft.com/office/drawing/2014/main" id="{D156C107-FFB1-4319-B3F0-BA2DEEDDAE4D}"/>
                </a:ext>
              </a:extLst>
            </p:cNvPr>
            <p:cNvSpPr/>
            <p:nvPr/>
          </p:nvSpPr>
          <p:spPr>
            <a:xfrm>
              <a:off x="5473389" y="2149842"/>
              <a:ext cx="67383" cy="184266"/>
            </a:xfrm>
            <a:custGeom>
              <a:avLst/>
              <a:gdLst/>
              <a:ahLst/>
              <a:cxnLst/>
              <a:rect l="l" t="t" r="r" b="b"/>
              <a:pathLst>
                <a:path w="2566" h="7017" extrusionOk="0">
                  <a:moveTo>
                    <a:pt x="0" y="1"/>
                  </a:moveTo>
                  <a:lnTo>
                    <a:pt x="0" y="7016"/>
                  </a:lnTo>
                  <a:lnTo>
                    <a:pt x="2364" y="7016"/>
                  </a:lnTo>
                  <a:cubicBezTo>
                    <a:pt x="2370" y="7016"/>
                    <a:pt x="2375" y="7016"/>
                    <a:pt x="2380" y="7016"/>
                  </a:cubicBezTo>
                  <a:cubicBezTo>
                    <a:pt x="2478" y="7016"/>
                    <a:pt x="2556" y="6934"/>
                    <a:pt x="2565" y="6843"/>
                  </a:cubicBezTo>
                  <a:lnTo>
                    <a:pt x="2565" y="1"/>
                  </a:lnTo>
                  <a:close/>
                </a:path>
              </a:pathLst>
            </a:custGeom>
            <a:solidFill>
              <a:srgbClr val="8192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245;p38">
              <a:extLst>
                <a:ext uri="{FF2B5EF4-FFF2-40B4-BE49-F238E27FC236}">
                  <a16:creationId xmlns:a16="http://schemas.microsoft.com/office/drawing/2014/main" id="{06D8B110-2920-4D81-AA21-31FFEC59C4E5}"/>
                </a:ext>
              </a:extLst>
            </p:cNvPr>
            <p:cNvSpPr/>
            <p:nvPr/>
          </p:nvSpPr>
          <p:spPr>
            <a:xfrm>
              <a:off x="5595262" y="2244089"/>
              <a:ext cx="69143" cy="90019"/>
            </a:xfrm>
            <a:custGeom>
              <a:avLst/>
              <a:gdLst/>
              <a:ahLst/>
              <a:cxnLst/>
              <a:rect l="l" t="t" r="r" b="b"/>
              <a:pathLst>
                <a:path w="2633" h="3428" extrusionOk="0">
                  <a:moveTo>
                    <a:pt x="1" y="1"/>
                  </a:moveTo>
                  <a:lnTo>
                    <a:pt x="1" y="3427"/>
                  </a:lnTo>
                  <a:lnTo>
                    <a:pt x="2422" y="3427"/>
                  </a:lnTo>
                  <a:cubicBezTo>
                    <a:pt x="2428" y="3427"/>
                    <a:pt x="2433" y="3427"/>
                    <a:pt x="2438" y="3427"/>
                  </a:cubicBezTo>
                  <a:cubicBezTo>
                    <a:pt x="2545" y="3427"/>
                    <a:pt x="2624" y="3336"/>
                    <a:pt x="2633" y="3235"/>
                  </a:cubicBezTo>
                  <a:lnTo>
                    <a:pt x="2633" y="1"/>
                  </a:lnTo>
                  <a:close/>
                </a:path>
              </a:pathLst>
            </a:custGeom>
            <a:solidFill>
              <a:srgbClr val="8192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246;p38">
              <a:extLst>
                <a:ext uri="{FF2B5EF4-FFF2-40B4-BE49-F238E27FC236}">
                  <a16:creationId xmlns:a16="http://schemas.microsoft.com/office/drawing/2014/main" id="{44745FFD-8DB7-4B7E-A52B-09E3C12E39AF}"/>
                </a:ext>
              </a:extLst>
            </p:cNvPr>
            <p:cNvSpPr/>
            <p:nvPr/>
          </p:nvSpPr>
          <p:spPr>
            <a:xfrm>
              <a:off x="5334419" y="2274994"/>
              <a:ext cx="86973" cy="78501"/>
            </a:xfrm>
            <a:custGeom>
              <a:avLst/>
              <a:gdLst/>
              <a:ahLst/>
              <a:cxnLst/>
              <a:rect l="l" t="t" r="r" b="b"/>
              <a:pathLst>
                <a:path w="3312" h="2260" extrusionOk="0">
                  <a:moveTo>
                    <a:pt x="19" y="1"/>
                  </a:moveTo>
                  <a:lnTo>
                    <a:pt x="19" y="2039"/>
                  </a:lnTo>
                  <a:cubicBezTo>
                    <a:pt x="0" y="2154"/>
                    <a:pt x="86" y="2250"/>
                    <a:pt x="201" y="2259"/>
                  </a:cubicBezTo>
                  <a:lnTo>
                    <a:pt x="3110" y="2259"/>
                  </a:lnTo>
                  <a:cubicBezTo>
                    <a:pt x="3225" y="2250"/>
                    <a:pt x="3311" y="2154"/>
                    <a:pt x="3292" y="2039"/>
                  </a:cubicBezTo>
                  <a:lnTo>
                    <a:pt x="3292" y="1"/>
                  </a:lnTo>
                  <a:close/>
                </a:path>
              </a:pathLst>
            </a:custGeom>
            <a:solidFill>
              <a:srgbClr val="5D7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247;p38">
              <a:extLst>
                <a:ext uri="{FF2B5EF4-FFF2-40B4-BE49-F238E27FC236}">
                  <a16:creationId xmlns:a16="http://schemas.microsoft.com/office/drawing/2014/main" id="{50AB3E33-503D-4F04-910A-8E44B907A621}"/>
                </a:ext>
              </a:extLst>
            </p:cNvPr>
            <p:cNvSpPr/>
            <p:nvPr/>
          </p:nvSpPr>
          <p:spPr>
            <a:xfrm>
              <a:off x="5353510" y="2274994"/>
              <a:ext cx="67619" cy="78154"/>
            </a:xfrm>
            <a:custGeom>
              <a:avLst/>
              <a:gdLst/>
              <a:ahLst/>
              <a:cxnLst/>
              <a:rect l="l" t="t" r="r" b="b"/>
              <a:pathLst>
                <a:path w="2575" h="2250" extrusionOk="0">
                  <a:moveTo>
                    <a:pt x="0" y="1"/>
                  </a:moveTo>
                  <a:lnTo>
                    <a:pt x="0" y="2250"/>
                  </a:lnTo>
                  <a:lnTo>
                    <a:pt x="2383" y="2250"/>
                  </a:lnTo>
                  <a:cubicBezTo>
                    <a:pt x="2498" y="2250"/>
                    <a:pt x="2575" y="2144"/>
                    <a:pt x="2565" y="2039"/>
                  </a:cubicBezTo>
                  <a:lnTo>
                    <a:pt x="2565" y="1"/>
                  </a:lnTo>
                  <a:close/>
                </a:path>
              </a:pathLst>
            </a:custGeom>
            <a:solidFill>
              <a:srgbClr val="8192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248;p38">
              <a:extLst>
                <a:ext uri="{FF2B5EF4-FFF2-40B4-BE49-F238E27FC236}">
                  <a16:creationId xmlns:a16="http://schemas.microsoft.com/office/drawing/2014/main" id="{3BE942C7-E3EE-4876-AEBA-3CB49F8467D9}"/>
                </a:ext>
              </a:extLst>
            </p:cNvPr>
            <p:cNvSpPr/>
            <p:nvPr/>
          </p:nvSpPr>
          <p:spPr>
            <a:xfrm>
              <a:off x="5454298" y="2121192"/>
              <a:ext cx="86973" cy="32457"/>
            </a:xfrm>
            <a:custGeom>
              <a:avLst/>
              <a:gdLst/>
              <a:ahLst/>
              <a:cxnLst/>
              <a:rect l="l" t="t" r="r" b="b"/>
              <a:pathLst>
                <a:path w="3312" h="1236" extrusionOk="0">
                  <a:moveTo>
                    <a:pt x="201" y="1"/>
                  </a:moveTo>
                  <a:cubicBezTo>
                    <a:pt x="86" y="1"/>
                    <a:pt x="0" y="106"/>
                    <a:pt x="19" y="221"/>
                  </a:cubicBezTo>
                  <a:lnTo>
                    <a:pt x="19" y="1235"/>
                  </a:lnTo>
                  <a:lnTo>
                    <a:pt x="3292" y="1235"/>
                  </a:lnTo>
                  <a:lnTo>
                    <a:pt x="3292" y="249"/>
                  </a:lnTo>
                  <a:cubicBezTo>
                    <a:pt x="3292" y="240"/>
                    <a:pt x="3292" y="230"/>
                    <a:pt x="3292" y="221"/>
                  </a:cubicBezTo>
                  <a:cubicBezTo>
                    <a:pt x="3311" y="106"/>
                    <a:pt x="3225" y="1"/>
                    <a:pt x="3110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249;p38">
              <a:extLst>
                <a:ext uri="{FF2B5EF4-FFF2-40B4-BE49-F238E27FC236}">
                  <a16:creationId xmlns:a16="http://schemas.microsoft.com/office/drawing/2014/main" id="{ABE507D6-399C-4044-8DDC-399CC4CA962A}"/>
                </a:ext>
              </a:extLst>
            </p:cNvPr>
            <p:cNvSpPr/>
            <p:nvPr/>
          </p:nvSpPr>
          <p:spPr>
            <a:xfrm>
              <a:off x="5473389" y="2121192"/>
              <a:ext cx="67882" cy="32457"/>
            </a:xfrm>
            <a:custGeom>
              <a:avLst/>
              <a:gdLst/>
              <a:ahLst/>
              <a:cxnLst/>
              <a:rect l="l" t="t" r="r" b="b"/>
              <a:pathLst>
                <a:path w="2585" h="1236" extrusionOk="0">
                  <a:moveTo>
                    <a:pt x="0" y="1"/>
                  </a:moveTo>
                  <a:lnTo>
                    <a:pt x="0" y="1235"/>
                  </a:lnTo>
                  <a:lnTo>
                    <a:pt x="2565" y="1235"/>
                  </a:lnTo>
                  <a:lnTo>
                    <a:pt x="2565" y="249"/>
                  </a:lnTo>
                  <a:cubicBezTo>
                    <a:pt x="2565" y="240"/>
                    <a:pt x="2565" y="230"/>
                    <a:pt x="2565" y="221"/>
                  </a:cubicBezTo>
                  <a:cubicBezTo>
                    <a:pt x="2584" y="106"/>
                    <a:pt x="2498" y="1"/>
                    <a:pt x="2383" y="1"/>
                  </a:cubicBezTo>
                  <a:close/>
                </a:path>
              </a:pathLst>
            </a:custGeom>
            <a:solidFill>
              <a:srgbClr val="EFF3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250;p38">
              <a:extLst>
                <a:ext uri="{FF2B5EF4-FFF2-40B4-BE49-F238E27FC236}">
                  <a16:creationId xmlns:a16="http://schemas.microsoft.com/office/drawing/2014/main" id="{A0E4972B-EF90-4756-9817-D7A4DCF13AA6}"/>
                </a:ext>
              </a:extLst>
            </p:cNvPr>
            <p:cNvSpPr/>
            <p:nvPr/>
          </p:nvSpPr>
          <p:spPr>
            <a:xfrm>
              <a:off x="5476146" y="1994435"/>
              <a:ext cx="24658" cy="44537"/>
            </a:xfrm>
            <a:custGeom>
              <a:avLst/>
              <a:gdLst/>
              <a:ahLst/>
              <a:cxnLst/>
              <a:rect l="l" t="t" r="r" b="b"/>
              <a:pathLst>
                <a:path w="939" h="1696" extrusionOk="0">
                  <a:moveTo>
                    <a:pt x="769" y="1"/>
                  </a:moveTo>
                  <a:cubicBezTo>
                    <a:pt x="690" y="1"/>
                    <a:pt x="613" y="24"/>
                    <a:pt x="546" y="71"/>
                  </a:cubicBezTo>
                  <a:cubicBezTo>
                    <a:pt x="441" y="129"/>
                    <a:pt x="374" y="224"/>
                    <a:pt x="345" y="339"/>
                  </a:cubicBezTo>
                  <a:lnTo>
                    <a:pt x="77" y="1315"/>
                  </a:lnTo>
                  <a:lnTo>
                    <a:pt x="58" y="1382"/>
                  </a:lnTo>
                  <a:lnTo>
                    <a:pt x="29" y="1516"/>
                  </a:lnTo>
                  <a:cubicBezTo>
                    <a:pt x="1" y="1583"/>
                    <a:pt x="29" y="1660"/>
                    <a:pt x="96" y="1689"/>
                  </a:cubicBezTo>
                  <a:cubicBezTo>
                    <a:pt x="111" y="1693"/>
                    <a:pt x="124" y="1696"/>
                    <a:pt x="135" y="1696"/>
                  </a:cubicBezTo>
                  <a:cubicBezTo>
                    <a:pt x="218" y="1696"/>
                    <a:pt x="240" y="1593"/>
                    <a:pt x="240" y="1593"/>
                  </a:cubicBezTo>
                  <a:lnTo>
                    <a:pt x="307" y="1335"/>
                  </a:lnTo>
                  <a:lnTo>
                    <a:pt x="575" y="368"/>
                  </a:lnTo>
                  <a:cubicBezTo>
                    <a:pt x="613" y="186"/>
                    <a:pt x="766" y="62"/>
                    <a:pt x="939" y="43"/>
                  </a:cubicBezTo>
                  <a:cubicBezTo>
                    <a:pt x="929" y="33"/>
                    <a:pt x="910" y="23"/>
                    <a:pt x="891" y="14"/>
                  </a:cubicBezTo>
                  <a:lnTo>
                    <a:pt x="872" y="14"/>
                  </a:lnTo>
                  <a:cubicBezTo>
                    <a:pt x="837" y="5"/>
                    <a:pt x="803" y="1"/>
                    <a:pt x="769" y="1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251;p38">
              <a:extLst>
                <a:ext uri="{FF2B5EF4-FFF2-40B4-BE49-F238E27FC236}">
                  <a16:creationId xmlns:a16="http://schemas.microsoft.com/office/drawing/2014/main" id="{610E4EC6-F9CE-44EF-8D90-E972424F5178}"/>
                </a:ext>
              </a:extLst>
            </p:cNvPr>
            <p:cNvSpPr/>
            <p:nvPr/>
          </p:nvSpPr>
          <p:spPr>
            <a:xfrm>
              <a:off x="5497758" y="2003731"/>
              <a:ext cx="18382" cy="41281"/>
            </a:xfrm>
            <a:custGeom>
              <a:avLst/>
              <a:gdLst/>
              <a:ahLst/>
              <a:cxnLst/>
              <a:rect l="l" t="t" r="r" b="b"/>
              <a:pathLst>
                <a:path w="700" h="1572" extrusionOk="0">
                  <a:moveTo>
                    <a:pt x="580" y="1"/>
                  </a:moveTo>
                  <a:cubicBezTo>
                    <a:pt x="464" y="1"/>
                    <a:pt x="362" y="87"/>
                    <a:pt x="355" y="215"/>
                  </a:cubicBezTo>
                  <a:lnTo>
                    <a:pt x="87" y="1191"/>
                  </a:lnTo>
                  <a:lnTo>
                    <a:pt x="68" y="1258"/>
                  </a:lnTo>
                  <a:lnTo>
                    <a:pt x="29" y="1402"/>
                  </a:lnTo>
                  <a:cubicBezTo>
                    <a:pt x="1" y="1459"/>
                    <a:pt x="39" y="1536"/>
                    <a:pt x="106" y="1564"/>
                  </a:cubicBezTo>
                  <a:cubicBezTo>
                    <a:pt x="120" y="1569"/>
                    <a:pt x="133" y="1571"/>
                    <a:pt x="145" y="1571"/>
                  </a:cubicBezTo>
                  <a:cubicBezTo>
                    <a:pt x="228" y="1571"/>
                    <a:pt x="250" y="1469"/>
                    <a:pt x="250" y="1469"/>
                  </a:cubicBezTo>
                  <a:lnTo>
                    <a:pt x="317" y="1210"/>
                  </a:lnTo>
                  <a:lnTo>
                    <a:pt x="584" y="244"/>
                  </a:lnTo>
                  <a:cubicBezTo>
                    <a:pt x="594" y="167"/>
                    <a:pt x="642" y="90"/>
                    <a:pt x="699" y="33"/>
                  </a:cubicBezTo>
                  <a:cubicBezTo>
                    <a:pt x="660" y="11"/>
                    <a:pt x="619" y="1"/>
                    <a:pt x="580" y="1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252;p38">
              <a:extLst>
                <a:ext uri="{FF2B5EF4-FFF2-40B4-BE49-F238E27FC236}">
                  <a16:creationId xmlns:a16="http://schemas.microsoft.com/office/drawing/2014/main" id="{F96A3F7F-42B5-4260-883B-4D15704909E1}"/>
                </a:ext>
              </a:extLst>
            </p:cNvPr>
            <p:cNvSpPr/>
            <p:nvPr/>
          </p:nvSpPr>
          <p:spPr>
            <a:xfrm>
              <a:off x="5515615" y="2011872"/>
              <a:ext cx="18618" cy="41176"/>
            </a:xfrm>
            <a:custGeom>
              <a:avLst/>
              <a:gdLst/>
              <a:ahLst/>
              <a:cxnLst/>
              <a:rect l="l" t="t" r="r" b="b"/>
              <a:pathLst>
                <a:path w="709" h="1568" extrusionOk="0">
                  <a:moveTo>
                    <a:pt x="586" y="0"/>
                  </a:moveTo>
                  <a:cubicBezTo>
                    <a:pt x="453" y="0"/>
                    <a:pt x="331" y="100"/>
                    <a:pt x="316" y="240"/>
                  </a:cubicBezTo>
                  <a:lnTo>
                    <a:pt x="77" y="1187"/>
                  </a:lnTo>
                  <a:lnTo>
                    <a:pt x="67" y="1254"/>
                  </a:lnTo>
                  <a:lnTo>
                    <a:pt x="29" y="1398"/>
                  </a:lnTo>
                  <a:cubicBezTo>
                    <a:pt x="0" y="1455"/>
                    <a:pt x="29" y="1532"/>
                    <a:pt x="96" y="1561"/>
                  </a:cubicBezTo>
                  <a:cubicBezTo>
                    <a:pt x="111" y="1565"/>
                    <a:pt x="125" y="1567"/>
                    <a:pt x="138" y="1567"/>
                  </a:cubicBezTo>
                  <a:cubicBezTo>
                    <a:pt x="227" y="1567"/>
                    <a:pt x="249" y="1465"/>
                    <a:pt x="249" y="1465"/>
                  </a:cubicBezTo>
                  <a:lnTo>
                    <a:pt x="306" y="1206"/>
                  </a:lnTo>
                  <a:lnTo>
                    <a:pt x="546" y="269"/>
                  </a:lnTo>
                  <a:cubicBezTo>
                    <a:pt x="574" y="173"/>
                    <a:pt x="622" y="87"/>
                    <a:pt x="708" y="29"/>
                  </a:cubicBezTo>
                  <a:cubicBezTo>
                    <a:pt x="668" y="9"/>
                    <a:pt x="627" y="0"/>
                    <a:pt x="586" y="0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253;p38">
              <a:extLst>
                <a:ext uri="{FF2B5EF4-FFF2-40B4-BE49-F238E27FC236}">
                  <a16:creationId xmlns:a16="http://schemas.microsoft.com/office/drawing/2014/main" id="{76300BE8-9CAD-4F06-ADAA-4F139094B112}"/>
                </a:ext>
              </a:extLst>
            </p:cNvPr>
            <p:cNvSpPr/>
            <p:nvPr/>
          </p:nvSpPr>
          <p:spPr>
            <a:xfrm>
              <a:off x="5534706" y="2020669"/>
              <a:ext cx="16360" cy="37657"/>
            </a:xfrm>
            <a:custGeom>
              <a:avLst/>
              <a:gdLst/>
              <a:ahLst/>
              <a:cxnLst/>
              <a:rect l="l" t="t" r="r" b="b"/>
              <a:pathLst>
                <a:path w="623" h="1434" extrusionOk="0">
                  <a:moveTo>
                    <a:pt x="594" y="1"/>
                  </a:moveTo>
                  <a:cubicBezTo>
                    <a:pt x="508" y="1"/>
                    <a:pt x="422" y="20"/>
                    <a:pt x="355" y="68"/>
                  </a:cubicBezTo>
                  <a:lnTo>
                    <a:pt x="355" y="87"/>
                  </a:lnTo>
                  <a:lnTo>
                    <a:pt x="87" y="1063"/>
                  </a:lnTo>
                  <a:lnTo>
                    <a:pt x="68" y="1120"/>
                  </a:lnTo>
                  <a:lnTo>
                    <a:pt x="29" y="1264"/>
                  </a:lnTo>
                  <a:cubicBezTo>
                    <a:pt x="1" y="1331"/>
                    <a:pt x="29" y="1407"/>
                    <a:pt x="96" y="1427"/>
                  </a:cubicBezTo>
                  <a:cubicBezTo>
                    <a:pt x="113" y="1432"/>
                    <a:pt x="128" y="1434"/>
                    <a:pt x="141" y="1434"/>
                  </a:cubicBezTo>
                  <a:cubicBezTo>
                    <a:pt x="228" y="1434"/>
                    <a:pt x="249" y="1340"/>
                    <a:pt x="249" y="1340"/>
                  </a:cubicBezTo>
                  <a:lnTo>
                    <a:pt x="316" y="1072"/>
                  </a:lnTo>
                  <a:lnTo>
                    <a:pt x="575" y="106"/>
                  </a:lnTo>
                  <a:cubicBezTo>
                    <a:pt x="584" y="68"/>
                    <a:pt x="603" y="39"/>
                    <a:pt x="623" y="1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254;p38">
              <a:extLst>
                <a:ext uri="{FF2B5EF4-FFF2-40B4-BE49-F238E27FC236}">
                  <a16:creationId xmlns:a16="http://schemas.microsoft.com/office/drawing/2014/main" id="{1A8FBC36-0565-4AF4-AEE0-F44BA9F9D718}"/>
                </a:ext>
              </a:extLst>
            </p:cNvPr>
            <p:cNvSpPr/>
            <p:nvPr/>
          </p:nvSpPr>
          <p:spPr>
            <a:xfrm>
              <a:off x="5585230" y="2104097"/>
              <a:ext cx="13077" cy="47793"/>
            </a:xfrm>
            <a:custGeom>
              <a:avLst/>
              <a:gdLst/>
              <a:ahLst/>
              <a:cxnLst/>
              <a:rect l="l" t="t" r="r" b="b"/>
              <a:pathLst>
                <a:path w="498" h="1820" extrusionOk="0">
                  <a:moveTo>
                    <a:pt x="431" y="1"/>
                  </a:moveTo>
                  <a:cubicBezTo>
                    <a:pt x="306" y="10"/>
                    <a:pt x="201" y="58"/>
                    <a:pt x="125" y="144"/>
                  </a:cubicBezTo>
                  <a:cubicBezTo>
                    <a:pt x="38" y="221"/>
                    <a:pt x="0" y="336"/>
                    <a:pt x="0" y="451"/>
                  </a:cubicBezTo>
                  <a:lnTo>
                    <a:pt x="0" y="1465"/>
                  </a:lnTo>
                  <a:lnTo>
                    <a:pt x="0" y="1532"/>
                  </a:lnTo>
                  <a:lnTo>
                    <a:pt x="10" y="1676"/>
                  </a:lnTo>
                  <a:cubicBezTo>
                    <a:pt x="0" y="1743"/>
                    <a:pt x="48" y="1810"/>
                    <a:pt x="115" y="1819"/>
                  </a:cubicBezTo>
                  <a:cubicBezTo>
                    <a:pt x="119" y="1820"/>
                    <a:pt x="123" y="1820"/>
                    <a:pt x="127" y="1820"/>
                  </a:cubicBezTo>
                  <a:cubicBezTo>
                    <a:pt x="239" y="1820"/>
                    <a:pt x="239" y="1685"/>
                    <a:pt x="239" y="1685"/>
                  </a:cubicBezTo>
                  <a:lnTo>
                    <a:pt x="230" y="1417"/>
                  </a:lnTo>
                  <a:lnTo>
                    <a:pt x="230" y="422"/>
                  </a:lnTo>
                  <a:cubicBezTo>
                    <a:pt x="220" y="240"/>
                    <a:pt x="326" y="68"/>
                    <a:pt x="498" y="1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255;p38">
              <a:extLst>
                <a:ext uri="{FF2B5EF4-FFF2-40B4-BE49-F238E27FC236}">
                  <a16:creationId xmlns:a16="http://schemas.microsoft.com/office/drawing/2014/main" id="{C8748112-4960-4F66-9FCF-9B3B795CCE89}"/>
                </a:ext>
              </a:extLst>
            </p:cNvPr>
            <p:cNvSpPr/>
            <p:nvPr/>
          </p:nvSpPr>
          <p:spPr>
            <a:xfrm>
              <a:off x="5606947" y="2109480"/>
              <a:ext cx="8456" cy="43171"/>
            </a:xfrm>
            <a:custGeom>
              <a:avLst/>
              <a:gdLst/>
              <a:ahLst/>
              <a:cxnLst/>
              <a:rect l="l" t="t" r="r" b="b"/>
              <a:pathLst>
                <a:path w="322" h="1644" extrusionOk="0">
                  <a:moveTo>
                    <a:pt x="268" y="0"/>
                  </a:moveTo>
                  <a:cubicBezTo>
                    <a:pt x="125" y="0"/>
                    <a:pt x="0" y="131"/>
                    <a:pt x="34" y="284"/>
                  </a:cubicBezTo>
                  <a:lnTo>
                    <a:pt x="34" y="1356"/>
                  </a:lnTo>
                  <a:lnTo>
                    <a:pt x="34" y="1499"/>
                  </a:lnTo>
                  <a:cubicBezTo>
                    <a:pt x="25" y="1576"/>
                    <a:pt x="73" y="1643"/>
                    <a:pt x="149" y="1643"/>
                  </a:cubicBezTo>
                  <a:cubicBezTo>
                    <a:pt x="153" y="1643"/>
                    <a:pt x="157" y="1643"/>
                    <a:pt x="161" y="1643"/>
                  </a:cubicBezTo>
                  <a:cubicBezTo>
                    <a:pt x="264" y="1643"/>
                    <a:pt x="264" y="1519"/>
                    <a:pt x="264" y="1519"/>
                  </a:cubicBezTo>
                  <a:lnTo>
                    <a:pt x="264" y="1251"/>
                  </a:lnTo>
                  <a:lnTo>
                    <a:pt x="264" y="246"/>
                  </a:lnTo>
                  <a:cubicBezTo>
                    <a:pt x="255" y="169"/>
                    <a:pt x="283" y="83"/>
                    <a:pt x="322" y="6"/>
                  </a:cubicBezTo>
                  <a:cubicBezTo>
                    <a:pt x="304" y="2"/>
                    <a:pt x="286" y="0"/>
                    <a:pt x="268" y="0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256;p38">
              <a:extLst>
                <a:ext uri="{FF2B5EF4-FFF2-40B4-BE49-F238E27FC236}">
                  <a16:creationId xmlns:a16="http://schemas.microsoft.com/office/drawing/2014/main" id="{E9F8CED4-76B3-4047-B6E6-BB6C0D8220B0}"/>
                </a:ext>
              </a:extLst>
            </p:cNvPr>
            <p:cNvSpPr/>
            <p:nvPr/>
          </p:nvSpPr>
          <p:spPr>
            <a:xfrm>
              <a:off x="5625513" y="2113314"/>
              <a:ext cx="8981" cy="43093"/>
            </a:xfrm>
            <a:custGeom>
              <a:avLst/>
              <a:gdLst/>
              <a:ahLst/>
              <a:cxnLst/>
              <a:rect l="l" t="t" r="r" b="b"/>
              <a:pathLst>
                <a:path w="342" h="1641" extrusionOk="0">
                  <a:moveTo>
                    <a:pt x="298" y="1"/>
                  </a:moveTo>
                  <a:cubicBezTo>
                    <a:pt x="135" y="1"/>
                    <a:pt x="1" y="143"/>
                    <a:pt x="36" y="310"/>
                  </a:cubicBezTo>
                  <a:lnTo>
                    <a:pt x="55" y="1296"/>
                  </a:lnTo>
                  <a:lnTo>
                    <a:pt x="55" y="1353"/>
                  </a:lnTo>
                  <a:lnTo>
                    <a:pt x="55" y="1507"/>
                  </a:lnTo>
                  <a:cubicBezTo>
                    <a:pt x="45" y="1574"/>
                    <a:pt x="93" y="1631"/>
                    <a:pt x="170" y="1641"/>
                  </a:cubicBezTo>
                  <a:cubicBezTo>
                    <a:pt x="174" y="1641"/>
                    <a:pt x="177" y="1641"/>
                    <a:pt x="181" y="1641"/>
                  </a:cubicBezTo>
                  <a:cubicBezTo>
                    <a:pt x="285" y="1641"/>
                    <a:pt x="285" y="1516"/>
                    <a:pt x="285" y="1516"/>
                  </a:cubicBezTo>
                  <a:lnTo>
                    <a:pt x="275" y="1248"/>
                  </a:lnTo>
                  <a:lnTo>
                    <a:pt x="256" y="282"/>
                  </a:lnTo>
                  <a:cubicBezTo>
                    <a:pt x="256" y="176"/>
                    <a:pt x="285" y="81"/>
                    <a:pt x="342" y="4"/>
                  </a:cubicBezTo>
                  <a:cubicBezTo>
                    <a:pt x="327" y="2"/>
                    <a:pt x="312" y="1"/>
                    <a:pt x="298" y="1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257;p38">
              <a:extLst>
                <a:ext uri="{FF2B5EF4-FFF2-40B4-BE49-F238E27FC236}">
                  <a16:creationId xmlns:a16="http://schemas.microsoft.com/office/drawing/2014/main" id="{9DC169A6-EF44-45B4-9C3B-378E148E69EC}"/>
                </a:ext>
              </a:extLst>
            </p:cNvPr>
            <p:cNvSpPr/>
            <p:nvPr/>
          </p:nvSpPr>
          <p:spPr>
            <a:xfrm>
              <a:off x="5646285" y="2117437"/>
              <a:ext cx="6801" cy="39731"/>
            </a:xfrm>
            <a:custGeom>
              <a:avLst/>
              <a:gdLst/>
              <a:ahLst/>
              <a:cxnLst/>
              <a:rect l="l" t="t" r="r" b="b"/>
              <a:pathLst>
                <a:path w="259" h="1513" extrusionOk="0">
                  <a:moveTo>
                    <a:pt x="221" y="0"/>
                  </a:moveTo>
                  <a:cubicBezTo>
                    <a:pt x="144" y="29"/>
                    <a:pt x="68" y="67"/>
                    <a:pt x="10" y="134"/>
                  </a:cubicBezTo>
                  <a:lnTo>
                    <a:pt x="10" y="144"/>
                  </a:lnTo>
                  <a:lnTo>
                    <a:pt x="10" y="1225"/>
                  </a:lnTo>
                  <a:lnTo>
                    <a:pt x="20" y="1369"/>
                  </a:lnTo>
                  <a:cubicBezTo>
                    <a:pt x="1" y="1436"/>
                    <a:pt x="58" y="1503"/>
                    <a:pt x="125" y="1512"/>
                  </a:cubicBezTo>
                  <a:cubicBezTo>
                    <a:pt x="130" y="1513"/>
                    <a:pt x="134" y="1513"/>
                    <a:pt x="139" y="1513"/>
                  </a:cubicBezTo>
                  <a:cubicBezTo>
                    <a:pt x="258" y="1513"/>
                    <a:pt x="250" y="1388"/>
                    <a:pt x="250" y="1388"/>
                  </a:cubicBezTo>
                  <a:lnTo>
                    <a:pt x="240" y="1120"/>
                  </a:lnTo>
                  <a:lnTo>
                    <a:pt x="240" y="115"/>
                  </a:lnTo>
                  <a:cubicBezTo>
                    <a:pt x="240" y="77"/>
                    <a:pt x="240" y="38"/>
                    <a:pt x="250" y="0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258;p38">
              <a:extLst>
                <a:ext uri="{FF2B5EF4-FFF2-40B4-BE49-F238E27FC236}">
                  <a16:creationId xmlns:a16="http://schemas.microsoft.com/office/drawing/2014/main" id="{8A3FC191-90BB-4449-BD96-F4E2CB147C5C}"/>
                </a:ext>
              </a:extLst>
            </p:cNvPr>
            <p:cNvSpPr/>
            <p:nvPr/>
          </p:nvSpPr>
          <p:spPr>
            <a:xfrm>
              <a:off x="5577694" y="2215439"/>
              <a:ext cx="86973" cy="32694"/>
            </a:xfrm>
            <a:custGeom>
              <a:avLst/>
              <a:gdLst/>
              <a:ahLst/>
              <a:cxnLst/>
              <a:rect l="l" t="t" r="r" b="b"/>
              <a:pathLst>
                <a:path w="3312" h="1245" extrusionOk="0">
                  <a:moveTo>
                    <a:pt x="201" y="1"/>
                  </a:moveTo>
                  <a:cubicBezTo>
                    <a:pt x="86" y="10"/>
                    <a:pt x="0" y="115"/>
                    <a:pt x="19" y="221"/>
                  </a:cubicBezTo>
                  <a:lnTo>
                    <a:pt x="19" y="1245"/>
                  </a:lnTo>
                  <a:lnTo>
                    <a:pt x="3302" y="1245"/>
                  </a:lnTo>
                  <a:lnTo>
                    <a:pt x="3302" y="249"/>
                  </a:lnTo>
                  <a:cubicBezTo>
                    <a:pt x="3292" y="240"/>
                    <a:pt x="3292" y="230"/>
                    <a:pt x="3292" y="221"/>
                  </a:cubicBezTo>
                  <a:cubicBezTo>
                    <a:pt x="3311" y="115"/>
                    <a:pt x="3225" y="10"/>
                    <a:pt x="3110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259;p38">
              <a:extLst>
                <a:ext uri="{FF2B5EF4-FFF2-40B4-BE49-F238E27FC236}">
                  <a16:creationId xmlns:a16="http://schemas.microsoft.com/office/drawing/2014/main" id="{788B8616-18A1-43AB-9D13-2879B3517369}"/>
                </a:ext>
              </a:extLst>
            </p:cNvPr>
            <p:cNvSpPr/>
            <p:nvPr/>
          </p:nvSpPr>
          <p:spPr>
            <a:xfrm>
              <a:off x="5595262" y="2215439"/>
              <a:ext cx="69405" cy="32694"/>
            </a:xfrm>
            <a:custGeom>
              <a:avLst/>
              <a:gdLst/>
              <a:ahLst/>
              <a:cxnLst/>
              <a:rect l="l" t="t" r="r" b="b"/>
              <a:pathLst>
                <a:path w="2643" h="1245" extrusionOk="0">
                  <a:moveTo>
                    <a:pt x="1" y="1"/>
                  </a:moveTo>
                  <a:lnTo>
                    <a:pt x="1" y="1245"/>
                  </a:lnTo>
                  <a:lnTo>
                    <a:pt x="2633" y="1245"/>
                  </a:lnTo>
                  <a:lnTo>
                    <a:pt x="2633" y="249"/>
                  </a:lnTo>
                  <a:cubicBezTo>
                    <a:pt x="2623" y="240"/>
                    <a:pt x="2623" y="230"/>
                    <a:pt x="2623" y="221"/>
                  </a:cubicBezTo>
                  <a:cubicBezTo>
                    <a:pt x="2642" y="115"/>
                    <a:pt x="2556" y="10"/>
                    <a:pt x="2441" y="1"/>
                  </a:cubicBezTo>
                  <a:close/>
                </a:path>
              </a:pathLst>
            </a:custGeom>
            <a:solidFill>
              <a:srgbClr val="EFF3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260;p38">
              <a:extLst>
                <a:ext uri="{FF2B5EF4-FFF2-40B4-BE49-F238E27FC236}">
                  <a16:creationId xmlns:a16="http://schemas.microsoft.com/office/drawing/2014/main" id="{FE2001E8-9D01-4433-9420-EE36BC7B9535}"/>
                </a:ext>
              </a:extLst>
            </p:cNvPr>
            <p:cNvSpPr/>
            <p:nvPr/>
          </p:nvSpPr>
          <p:spPr>
            <a:xfrm>
              <a:off x="5334421" y="2246111"/>
              <a:ext cx="86973" cy="32431"/>
            </a:xfrm>
            <a:custGeom>
              <a:avLst/>
              <a:gdLst/>
              <a:ahLst/>
              <a:cxnLst/>
              <a:rect l="l" t="t" r="r" b="b"/>
              <a:pathLst>
                <a:path w="3312" h="1235" extrusionOk="0">
                  <a:moveTo>
                    <a:pt x="201" y="0"/>
                  </a:moveTo>
                  <a:cubicBezTo>
                    <a:pt x="86" y="10"/>
                    <a:pt x="0" y="105"/>
                    <a:pt x="19" y="220"/>
                  </a:cubicBezTo>
                  <a:lnTo>
                    <a:pt x="19" y="1235"/>
                  </a:lnTo>
                  <a:lnTo>
                    <a:pt x="3292" y="1235"/>
                  </a:lnTo>
                  <a:lnTo>
                    <a:pt x="3292" y="249"/>
                  </a:lnTo>
                  <a:cubicBezTo>
                    <a:pt x="3292" y="239"/>
                    <a:pt x="3292" y="230"/>
                    <a:pt x="3292" y="220"/>
                  </a:cubicBezTo>
                  <a:cubicBezTo>
                    <a:pt x="3311" y="105"/>
                    <a:pt x="3225" y="10"/>
                    <a:pt x="3110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261;p38">
              <a:extLst>
                <a:ext uri="{FF2B5EF4-FFF2-40B4-BE49-F238E27FC236}">
                  <a16:creationId xmlns:a16="http://schemas.microsoft.com/office/drawing/2014/main" id="{04C32C2A-FDB1-40DF-8FD7-D076A13E13D5}"/>
                </a:ext>
              </a:extLst>
            </p:cNvPr>
            <p:cNvSpPr/>
            <p:nvPr/>
          </p:nvSpPr>
          <p:spPr>
            <a:xfrm>
              <a:off x="5353512" y="2246111"/>
              <a:ext cx="67882" cy="32431"/>
            </a:xfrm>
            <a:custGeom>
              <a:avLst/>
              <a:gdLst/>
              <a:ahLst/>
              <a:cxnLst/>
              <a:rect l="l" t="t" r="r" b="b"/>
              <a:pathLst>
                <a:path w="2585" h="1235" extrusionOk="0">
                  <a:moveTo>
                    <a:pt x="0" y="0"/>
                  </a:moveTo>
                  <a:lnTo>
                    <a:pt x="0" y="1235"/>
                  </a:lnTo>
                  <a:lnTo>
                    <a:pt x="2565" y="1235"/>
                  </a:lnTo>
                  <a:lnTo>
                    <a:pt x="2565" y="249"/>
                  </a:lnTo>
                  <a:cubicBezTo>
                    <a:pt x="2565" y="239"/>
                    <a:pt x="2565" y="230"/>
                    <a:pt x="2565" y="220"/>
                  </a:cubicBezTo>
                  <a:cubicBezTo>
                    <a:pt x="2584" y="105"/>
                    <a:pt x="2498" y="10"/>
                    <a:pt x="2383" y="0"/>
                  </a:cubicBezTo>
                  <a:close/>
                </a:path>
              </a:pathLst>
            </a:custGeom>
            <a:solidFill>
              <a:srgbClr val="EFF3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" name="Elipse 52">
            <a:extLst>
              <a:ext uri="{FF2B5EF4-FFF2-40B4-BE49-F238E27FC236}">
                <a16:creationId xmlns:a16="http://schemas.microsoft.com/office/drawing/2014/main" id="{C0B12411-8799-4C2C-94BE-CAFD2C3B0DB2}"/>
              </a:ext>
            </a:extLst>
          </p:cNvPr>
          <p:cNvSpPr/>
          <p:nvPr/>
        </p:nvSpPr>
        <p:spPr>
          <a:xfrm>
            <a:off x="404275" y="0"/>
            <a:ext cx="1608740" cy="1465364"/>
          </a:xfrm>
          <a:prstGeom prst="ellipse">
            <a:avLst/>
          </a:prstGeom>
          <a:solidFill>
            <a:srgbClr val="FFC000"/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400" b="1" dirty="0">
                <a:solidFill>
                  <a:schemeClr val="accent4">
                    <a:lumMod val="50000"/>
                  </a:schemeClr>
                </a:solidFill>
                <a:latin typeface="Bahnschrift Condensed" panose="020B0502040204020203" pitchFamily="34" charset="0"/>
              </a:rPr>
              <a:t>Apoyo a la gestión del Consejo Regional</a:t>
            </a:r>
          </a:p>
        </p:txBody>
      </p:sp>
    </p:spTree>
    <p:extLst>
      <p:ext uri="{BB962C8B-B14F-4D97-AF65-F5344CB8AC3E}">
        <p14:creationId xmlns:p14="http://schemas.microsoft.com/office/powerpoint/2010/main" val="16251750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ángulo 28"/>
          <p:cNvSpPr/>
          <p:nvPr/>
        </p:nvSpPr>
        <p:spPr>
          <a:xfrm>
            <a:off x="2226366" y="295995"/>
            <a:ext cx="9748998" cy="542071"/>
          </a:xfrm>
          <a:prstGeom prst="rect">
            <a:avLst/>
          </a:prstGeom>
          <a:ln w="28575">
            <a:noFill/>
            <a:prstDash val="solid"/>
          </a:ln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s-CL" sz="3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  <a:ea typeface="+mj-ea"/>
                <a:cs typeface="Leelawadee" panose="020B0502040204020203" pitchFamily="34" charset="-34"/>
              </a:rPr>
              <a:t>CONTROL DE LEGALIDAD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CF83E2F-7528-4106-9719-C9653644C2EF}"/>
              </a:ext>
            </a:extLst>
          </p:cNvPr>
          <p:cNvSpPr txBox="1"/>
          <p:nvPr/>
        </p:nvSpPr>
        <p:spPr>
          <a:xfrm>
            <a:off x="4783666" y="946877"/>
            <a:ext cx="7329659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1600" dirty="0">
                <a:solidFill>
                  <a:srgbClr val="002060"/>
                </a:solidFill>
              </a:rPr>
              <a:t>Establecimiento de materias clave para su revisión y </a:t>
            </a:r>
            <a:r>
              <a:rPr lang="es-CL" sz="1600" dirty="0" err="1">
                <a:solidFill>
                  <a:srgbClr val="002060"/>
                </a:solidFill>
              </a:rPr>
              <a:t>visación</a:t>
            </a:r>
            <a:r>
              <a:rPr lang="es-CL" sz="1600" dirty="0">
                <a:solidFill>
                  <a:srgbClr val="002060"/>
                </a:solidFill>
              </a:rPr>
              <a:t> a contar del 01 de diciembre de 2023, entre las cuales se encuentran:</a:t>
            </a:r>
          </a:p>
          <a:p>
            <a:pPr marL="342900" indent="-342900" algn="just">
              <a:buFont typeface="+mj-lt"/>
              <a:buAutoNum type="arabicPeriod"/>
            </a:pPr>
            <a:endParaRPr lang="es-CL" sz="1600" dirty="0">
              <a:solidFill>
                <a:srgbClr val="002060"/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CL" sz="1600" dirty="0">
                <a:solidFill>
                  <a:srgbClr val="002060"/>
                </a:solidFill>
              </a:rPr>
              <a:t>Identificaciones presupuestarias, creaciones y modificaciones presupuestarias.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ES" sz="1600" dirty="0">
                <a:solidFill>
                  <a:srgbClr val="002060"/>
                </a:solidFill>
              </a:rPr>
              <a:t>C</a:t>
            </a:r>
            <a:r>
              <a:rPr lang="es-CL" sz="1600" dirty="0">
                <a:solidFill>
                  <a:srgbClr val="002060"/>
                </a:solidFill>
              </a:rPr>
              <a:t>onvenios mandatos y de transferencias.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CL" sz="1600" dirty="0">
                <a:solidFill>
                  <a:srgbClr val="002060"/>
                </a:solidFill>
              </a:rPr>
              <a:t>Convenio de asignaciones directas 8%.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ES" sz="1600" dirty="0">
                <a:solidFill>
                  <a:srgbClr val="002060"/>
                </a:solidFill>
              </a:rPr>
              <a:t>L</a:t>
            </a:r>
            <a:r>
              <a:rPr lang="es-CL" sz="1600" dirty="0">
                <a:solidFill>
                  <a:srgbClr val="002060"/>
                </a:solidFill>
              </a:rPr>
              <a:t>icitaciones públicas sobre 1000 UTM.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ES" sz="1600" dirty="0">
                <a:solidFill>
                  <a:srgbClr val="002060"/>
                </a:solidFill>
              </a:rPr>
              <a:t>T</a:t>
            </a:r>
            <a:r>
              <a:rPr lang="es-CL" sz="1600" dirty="0">
                <a:solidFill>
                  <a:srgbClr val="002060"/>
                </a:solidFill>
              </a:rPr>
              <a:t>ratos directos sobre 30 UTM.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ES" sz="1600" dirty="0">
                <a:solidFill>
                  <a:srgbClr val="002060"/>
                </a:solidFill>
              </a:rPr>
              <a:t>T</a:t>
            </a:r>
            <a:r>
              <a:rPr lang="es-CL" sz="1600" dirty="0">
                <a:solidFill>
                  <a:srgbClr val="002060"/>
                </a:solidFill>
              </a:rPr>
              <a:t>érmino anticipado de contrato.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ES" sz="1600" dirty="0">
                <a:solidFill>
                  <a:srgbClr val="002060"/>
                </a:solidFill>
              </a:rPr>
              <a:t>I</a:t>
            </a:r>
            <a:r>
              <a:rPr lang="es-CL" sz="1600" dirty="0">
                <a:solidFill>
                  <a:srgbClr val="002060"/>
                </a:solidFill>
              </a:rPr>
              <a:t>nvalidación de actos administrativos.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ES" sz="1600" dirty="0">
                <a:solidFill>
                  <a:srgbClr val="002060"/>
                </a:solidFill>
              </a:rPr>
              <a:t>M</a:t>
            </a:r>
            <a:r>
              <a:rPr lang="es-CL" sz="1600" dirty="0">
                <a:solidFill>
                  <a:srgbClr val="002060"/>
                </a:solidFill>
              </a:rPr>
              <a:t>ultas o sanciones.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ES" sz="1600" dirty="0">
                <a:solidFill>
                  <a:srgbClr val="002060"/>
                </a:solidFill>
              </a:rPr>
              <a:t>E</a:t>
            </a:r>
            <a:r>
              <a:rPr lang="es-CL" sz="1600" dirty="0">
                <a:solidFill>
                  <a:srgbClr val="002060"/>
                </a:solidFill>
              </a:rPr>
              <a:t>ntrega de anticipos.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ES" sz="1600" dirty="0">
                <a:solidFill>
                  <a:srgbClr val="002060"/>
                </a:solidFill>
              </a:rPr>
              <a:t>P</a:t>
            </a:r>
            <a:r>
              <a:rPr lang="es-CL" sz="1600" dirty="0">
                <a:solidFill>
                  <a:srgbClr val="002060"/>
                </a:solidFill>
              </a:rPr>
              <a:t>rocedimientos e instructivos.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ES" sz="1600" dirty="0">
                <a:solidFill>
                  <a:srgbClr val="002060"/>
                </a:solidFill>
              </a:rPr>
              <a:t>M</a:t>
            </a:r>
            <a:r>
              <a:rPr lang="es-CL" sz="1600" dirty="0">
                <a:solidFill>
                  <a:srgbClr val="002060"/>
                </a:solidFill>
              </a:rPr>
              <a:t>aterias de personal.</a:t>
            </a:r>
          </a:p>
          <a:p>
            <a:pPr marL="342900" indent="-342900" algn="just">
              <a:buFont typeface="+mj-lt"/>
              <a:buAutoNum type="arabicPeriod"/>
            </a:pPr>
            <a:endParaRPr lang="es-CL" sz="1600" dirty="0">
              <a:solidFill>
                <a:srgbClr val="002060"/>
              </a:solidFill>
            </a:endParaRPr>
          </a:p>
          <a:p>
            <a:pPr algn="ctr"/>
            <a:r>
              <a:rPr lang="es-CL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156 documentos visados y/o devueltos por doc. digital, asegura trazabilidad y gestión.</a:t>
            </a:r>
          </a:p>
          <a:p>
            <a:pPr algn="ctr"/>
            <a:endParaRPr lang="es-CL" sz="1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CL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37 documentos visados a través de la plataforma SIAPER  de la CGR.</a:t>
            </a:r>
          </a:p>
          <a:p>
            <a:pPr algn="ctr"/>
            <a:endParaRPr lang="es-CL" sz="1600" dirty="0">
              <a:solidFill>
                <a:srgbClr val="002060"/>
              </a:solidFill>
            </a:endParaRPr>
          </a:p>
          <a:p>
            <a:pPr algn="ctr"/>
            <a:r>
              <a:rPr lang="es-CL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Parte central del sistema de control preventivo, mediante auditoría operativa Institucional.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DD11BCF-EE79-42D5-B766-300F13383A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586"/>
          <a:stretch/>
        </p:blipFill>
        <p:spPr>
          <a:xfrm>
            <a:off x="279400" y="1507066"/>
            <a:ext cx="4216400" cy="4419600"/>
          </a:xfrm>
          <a:prstGeom prst="rect">
            <a:avLst/>
          </a:prstGeom>
        </p:spPr>
      </p:pic>
      <p:sp>
        <p:nvSpPr>
          <p:cNvPr id="6" name="Elipse 5">
            <a:extLst>
              <a:ext uri="{FF2B5EF4-FFF2-40B4-BE49-F238E27FC236}">
                <a16:creationId xmlns:a16="http://schemas.microsoft.com/office/drawing/2014/main" id="{78D1D4FC-37AE-4012-A736-6E575553C526}"/>
              </a:ext>
            </a:extLst>
          </p:cNvPr>
          <p:cNvSpPr/>
          <p:nvPr/>
        </p:nvSpPr>
        <p:spPr>
          <a:xfrm>
            <a:off x="1769460" y="75569"/>
            <a:ext cx="1236280" cy="1170342"/>
          </a:xfrm>
          <a:prstGeom prst="ellipse">
            <a:avLst/>
          </a:prstGeom>
          <a:solidFill>
            <a:srgbClr val="FFC0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400" b="1" dirty="0">
                <a:solidFill>
                  <a:schemeClr val="accent4">
                    <a:lumMod val="75000"/>
                  </a:schemeClr>
                </a:solidFill>
                <a:latin typeface="Bahnschrift Condensed" panose="020B0502040204020203" pitchFamily="34" charset="0"/>
              </a:rPr>
              <a:t>Control de legalidad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8F449F9A-143F-400B-865F-5AA1885D3859}"/>
              </a:ext>
            </a:extLst>
          </p:cNvPr>
          <p:cNvSpPr/>
          <p:nvPr/>
        </p:nvSpPr>
        <p:spPr>
          <a:xfrm>
            <a:off x="216636" y="143536"/>
            <a:ext cx="1252332" cy="110237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800" b="1" dirty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D796E72-FB2A-4BB0-A568-871D693FBD19}"/>
              </a:ext>
            </a:extLst>
          </p:cNvPr>
          <p:cNvSpPr txBox="1"/>
          <p:nvPr/>
        </p:nvSpPr>
        <p:spPr>
          <a:xfrm>
            <a:off x="0" y="383741"/>
            <a:ext cx="16408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>
                <a:solidFill>
                  <a:schemeClr val="accent5">
                    <a:lumMod val="75000"/>
                  </a:schemeClr>
                </a:solidFill>
                <a:latin typeface="Bahnschrift Condensed" panose="020B0502040204020203" pitchFamily="34" charset="0"/>
              </a:rPr>
              <a:t>CONTROL</a:t>
            </a:r>
          </a:p>
          <a:p>
            <a:pPr algn="ctr"/>
            <a:r>
              <a:rPr lang="es-MX" sz="1200" b="1" dirty="0">
                <a:solidFill>
                  <a:schemeClr val="accent5">
                    <a:lumMod val="75000"/>
                  </a:schemeClr>
                </a:solidFill>
                <a:latin typeface="Bahnschrift Condensed" panose="020B0502040204020203" pitchFamily="34" charset="0"/>
              </a:rPr>
              <a:t>ASIGNACIONES</a:t>
            </a:r>
          </a:p>
          <a:p>
            <a:pPr algn="ctr"/>
            <a:r>
              <a:rPr lang="es-MX" sz="1200" b="1" dirty="0">
                <a:solidFill>
                  <a:schemeClr val="accent5">
                    <a:lumMod val="75000"/>
                  </a:schemeClr>
                </a:solidFill>
                <a:latin typeface="Bahnschrift Condensed" panose="020B0502040204020203" pitchFamily="34" charset="0"/>
              </a:rPr>
              <a:t>PRESUPUESTARIAS</a:t>
            </a:r>
            <a:endParaRPr lang="es-CL" sz="1200" b="1" dirty="0">
              <a:solidFill>
                <a:schemeClr val="accent5">
                  <a:lumMod val="75000"/>
                </a:schemeClr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1ED294F-6A08-4D45-B58E-2D8F0C616199}"/>
              </a:ext>
            </a:extLst>
          </p:cNvPr>
          <p:cNvSpPr txBox="1"/>
          <p:nvPr/>
        </p:nvSpPr>
        <p:spPr>
          <a:xfrm>
            <a:off x="1202267" y="6121400"/>
            <a:ext cx="25569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193 documentos</a:t>
            </a:r>
          </a:p>
        </p:txBody>
      </p:sp>
    </p:spTree>
    <p:extLst>
      <p:ext uri="{BB962C8B-B14F-4D97-AF65-F5344CB8AC3E}">
        <p14:creationId xmlns:p14="http://schemas.microsoft.com/office/powerpoint/2010/main" val="35424055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E5DDCF5F-10EB-4215-8996-CCFB31101651}"/>
              </a:ext>
            </a:extLst>
          </p:cNvPr>
          <p:cNvSpPr/>
          <p:nvPr/>
        </p:nvSpPr>
        <p:spPr>
          <a:xfrm>
            <a:off x="3429000" y="73360"/>
            <a:ext cx="8546363" cy="452175"/>
          </a:xfrm>
          <a:prstGeom prst="rect">
            <a:avLst/>
          </a:prstGeom>
          <a:ln w="28575">
            <a:noFill/>
            <a:prstDash val="solid"/>
          </a:ln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s-CL" sz="2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  <a:ea typeface="+mj-ea"/>
                <a:cs typeface="Leelawadee" panose="020B0502040204020203" pitchFamily="34" charset="-34"/>
              </a:rPr>
              <a:t>AUDITORÍA Y FISCALIZACIÓN 2026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1D750C1-9C67-46C4-956E-358B7F627319}"/>
              </a:ext>
            </a:extLst>
          </p:cNvPr>
          <p:cNvSpPr txBox="1"/>
          <p:nvPr/>
        </p:nvSpPr>
        <p:spPr>
          <a:xfrm>
            <a:off x="1526123" y="1465364"/>
            <a:ext cx="1026160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CL" b="1" dirty="0">
              <a:solidFill>
                <a:srgbClr val="002060"/>
              </a:solidFill>
            </a:endParaRPr>
          </a:p>
          <a:p>
            <a:pPr algn="just"/>
            <a:r>
              <a:rPr lang="es-CL" b="1" dirty="0">
                <a:solidFill>
                  <a:srgbClr val="002060"/>
                </a:solidFill>
              </a:rPr>
              <a:t>Auditorías en ejecución:</a:t>
            </a:r>
          </a:p>
          <a:p>
            <a:pPr algn="just"/>
            <a:endParaRPr lang="es-CL" b="1" dirty="0">
              <a:solidFill>
                <a:srgbClr val="00206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dirty="0">
                <a:solidFill>
                  <a:srgbClr val="002060"/>
                </a:solidFill>
              </a:rPr>
              <a:t>Auditoría a la ejecución de los gastos utilizados por el Teatro Regional del Biobío al REC 2025.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dirty="0">
                <a:solidFill>
                  <a:srgbClr val="002060"/>
                </a:solidFill>
              </a:rPr>
              <a:t>Seguimiento al proceso de aseguramiento al proceso de licencias médicas, gestión de cobro y recuperación 2022-2024.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dirty="0">
                <a:solidFill>
                  <a:srgbClr val="002060"/>
                </a:solidFill>
              </a:rPr>
              <a:t>Auditoría al subsidio para la mantención del Parque Pedro del Río Zañartu, 2024-2025.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dirty="0">
                <a:solidFill>
                  <a:srgbClr val="002060"/>
                </a:solidFill>
              </a:rPr>
              <a:t>Auditoría a las transferencias corrientes financiadas con el 8% subvenciones concursables-privados, correspondientes a los años 2022-2023.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L" dirty="0">
              <a:solidFill>
                <a:srgbClr val="002060"/>
              </a:solidFill>
            </a:endParaRPr>
          </a:p>
          <a:p>
            <a:pPr algn="just"/>
            <a:r>
              <a:rPr lang="es-CL" b="1" dirty="0">
                <a:solidFill>
                  <a:srgbClr val="002060"/>
                </a:solidFill>
              </a:rPr>
              <a:t>Auditorías en terminadas:</a:t>
            </a:r>
          </a:p>
          <a:p>
            <a:pPr algn="just"/>
            <a:endParaRPr lang="es-CL" b="1" dirty="0">
              <a:solidFill>
                <a:srgbClr val="00206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dirty="0">
                <a:solidFill>
                  <a:srgbClr val="002060"/>
                </a:solidFill>
              </a:rPr>
              <a:t>Auditoría a la contabilización al Servicio de Bienestar, gestión 2025.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2060"/>
                </a:solidFill>
              </a:rPr>
              <a:t>Adquisición de terrenos provincia de Arauco.</a:t>
            </a:r>
          </a:p>
          <a:p>
            <a:pPr algn="just"/>
            <a:endParaRPr lang="es-CL" dirty="0">
              <a:solidFill>
                <a:srgbClr val="002060"/>
              </a:solidFill>
            </a:endParaRPr>
          </a:p>
          <a:p>
            <a:pPr algn="just"/>
            <a:endParaRPr lang="es-CL" dirty="0">
              <a:solidFill>
                <a:srgbClr val="002060"/>
              </a:solidFill>
            </a:endParaRPr>
          </a:p>
          <a:p>
            <a:pPr algn="just"/>
            <a:r>
              <a:rPr lang="es-CL" dirty="0">
                <a:solidFill>
                  <a:srgbClr val="002060"/>
                </a:solidFill>
              </a:rPr>
              <a:t>Plan Anual de Auditoría 2026 elaborado y en ejecución.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L" dirty="0">
              <a:solidFill>
                <a:srgbClr val="00206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L" dirty="0">
              <a:solidFill>
                <a:srgbClr val="002060"/>
              </a:solidFill>
            </a:endParaRP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D35143F1-34FA-4E13-A0EB-2C9B82CDC7F4}"/>
              </a:ext>
            </a:extLst>
          </p:cNvPr>
          <p:cNvSpPr/>
          <p:nvPr/>
        </p:nvSpPr>
        <p:spPr>
          <a:xfrm>
            <a:off x="404275" y="0"/>
            <a:ext cx="1608740" cy="1465364"/>
          </a:xfrm>
          <a:prstGeom prst="ellipse">
            <a:avLst/>
          </a:prstGeom>
          <a:solidFill>
            <a:srgbClr val="FFC000"/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400" b="1" dirty="0">
                <a:solidFill>
                  <a:schemeClr val="accent4">
                    <a:lumMod val="50000"/>
                  </a:schemeClr>
                </a:solidFill>
                <a:latin typeface="Bahnschrift Condensed" panose="020B0502040204020203" pitchFamily="34" charset="0"/>
              </a:rPr>
              <a:t>AUDITORÍA</a:t>
            </a:r>
          </a:p>
          <a:p>
            <a:pPr algn="ctr"/>
            <a:r>
              <a:rPr lang="es-CL" sz="1400" b="1" dirty="0">
                <a:solidFill>
                  <a:schemeClr val="accent4">
                    <a:lumMod val="50000"/>
                  </a:schemeClr>
                </a:solidFill>
                <a:latin typeface="Bahnschrift Condensed" panose="020B0502040204020203" pitchFamily="34" charset="0"/>
              </a:rPr>
              <a:t>Y </a:t>
            </a:r>
          </a:p>
          <a:p>
            <a:pPr algn="ctr"/>
            <a:r>
              <a:rPr lang="es-CL" sz="1400" b="1" dirty="0">
                <a:solidFill>
                  <a:schemeClr val="accent4">
                    <a:lumMod val="50000"/>
                  </a:schemeClr>
                </a:solidFill>
                <a:latin typeface="Bahnschrift Condensed" panose="020B0502040204020203" pitchFamily="34" charset="0"/>
              </a:rPr>
              <a:t>FISCALIZACIÓN</a:t>
            </a:r>
          </a:p>
        </p:txBody>
      </p:sp>
    </p:spTree>
    <p:extLst>
      <p:ext uri="{BB962C8B-B14F-4D97-AF65-F5344CB8AC3E}">
        <p14:creationId xmlns:p14="http://schemas.microsoft.com/office/powerpoint/2010/main" val="42943589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E5DDCF5F-10EB-4215-8996-CCFB31101651}"/>
              </a:ext>
            </a:extLst>
          </p:cNvPr>
          <p:cNvSpPr/>
          <p:nvPr/>
        </p:nvSpPr>
        <p:spPr>
          <a:xfrm>
            <a:off x="3429000" y="73360"/>
            <a:ext cx="8546363" cy="452175"/>
          </a:xfrm>
          <a:prstGeom prst="rect">
            <a:avLst/>
          </a:prstGeom>
          <a:ln w="28575">
            <a:noFill/>
            <a:prstDash val="solid"/>
          </a:ln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s-CL" sz="2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  <a:ea typeface="+mj-ea"/>
                <a:cs typeface="Leelawadee" panose="020B0502040204020203" pitchFamily="34" charset="-34"/>
              </a:rPr>
              <a:t>PLAN FISCALIZACIÓN DE INICIATIVAS DE INVERSIÓN 2026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A4AB1EB-D060-4A60-864E-CF5DCFF1DAD1}"/>
              </a:ext>
            </a:extLst>
          </p:cNvPr>
          <p:cNvSpPr txBox="1"/>
          <p:nvPr/>
        </p:nvSpPr>
        <p:spPr>
          <a:xfrm>
            <a:off x="7069666" y="1638774"/>
            <a:ext cx="473053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b="1" dirty="0">
                <a:solidFill>
                  <a:srgbClr val="002060"/>
                </a:solidFill>
              </a:rPr>
              <a:t>Iniciativas con informe entregado en Comisión de Ética y Fiscalización:</a:t>
            </a:r>
          </a:p>
          <a:p>
            <a:pPr algn="just"/>
            <a:endParaRPr lang="es-CL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dirty="0">
                <a:solidFill>
                  <a:srgbClr val="002060"/>
                </a:solidFill>
              </a:rPr>
              <a:t>Construcción Sede Social Tierra Porteña de Talcahuano, código BIP 30459085.</a:t>
            </a:r>
            <a:endParaRPr lang="es-ES" b="1" dirty="0">
              <a:solidFill>
                <a:srgbClr val="00206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dirty="0">
                <a:solidFill>
                  <a:srgbClr val="002060"/>
                </a:solidFill>
              </a:rPr>
              <a:t>Mercado Municipal </a:t>
            </a:r>
            <a:r>
              <a:rPr lang="pt-BR" dirty="0" err="1">
                <a:solidFill>
                  <a:srgbClr val="002060"/>
                </a:solidFill>
              </a:rPr>
              <a:t>Arauco</a:t>
            </a:r>
            <a:r>
              <a:rPr lang="pt-BR" dirty="0">
                <a:solidFill>
                  <a:srgbClr val="002060"/>
                </a:solidFill>
              </a:rPr>
              <a:t>, código BIP 20189588.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dirty="0">
                <a:solidFill>
                  <a:srgbClr val="002060"/>
                </a:solidFill>
              </a:rPr>
              <a:t>Conservación del Estadio Municipal Complejo Deportivo de Cabrero.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ES" dirty="0">
              <a:solidFill>
                <a:srgbClr val="00206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2060"/>
                </a:solidFill>
              </a:rPr>
              <a:t>Plan de iniciativas 2026 y de seguimiento para los informes presentados en años anteriores, en desarrollo.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E7BC995-1AC4-454C-87B3-40A13A2AA070}"/>
              </a:ext>
            </a:extLst>
          </p:cNvPr>
          <p:cNvSpPr txBox="1"/>
          <p:nvPr/>
        </p:nvSpPr>
        <p:spPr>
          <a:xfrm>
            <a:off x="404275" y="5383100"/>
            <a:ext cx="72763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s-CL" dirty="0">
                <a:solidFill>
                  <a:srgbClr val="002060"/>
                </a:solidFill>
              </a:rPr>
              <a:t> informes a iniciativas de inversión entregados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D43C305C-3678-496C-AD2A-F1AF1FE93339}"/>
              </a:ext>
            </a:extLst>
          </p:cNvPr>
          <p:cNvSpPr/>
          <p:nvPr/>
        </p:nvSpPr>
        <p:spPr>
          <a:xfrm>
            <a:off x="404275" y="0"/>
            <a:ext cx="1608740" cy="1465364"/>
          </a:xfrm>
          <a:prstGeom prst="ellipse">
            <a:avLst/>
          </a:prstGeom>
          <a:solidFill>
            <a:srgbClr val="FFC000"/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400" b="1" dirty="0">
                <a:solidFill>
                  <a:schemeClr val="accent4">
                    <a:lumMod val="50000"/>
                  </a:schemeClr>
                </a:solidFill>
                <a:latin typeface="Bahnschrift Condensed" panose="020B0502040204020203" pitchFamily="34" charset="0"/>
              </a:rPr>
              <a:t>AUDITORÍA</a:t>
            </a:r>
          </a:p>
          <a:p>
            <a:pPr algn="ctr"/>
            <a:r>
              <a:rPr lang="es-CL" sz="1400" b="1" dirty="0">
                <a:solidFill>
                  <a:schemeClr val="accent4">
                    <a:lumMod val="50000"/>
                  </a:schemeClr>
                </a:solidFill>
                <a:latin typeface="Bahnschrift Condensed" panose="020B0502040204020203" pitchFamily="34" charset="0"/>
              </a:rPr>
              <a:t>Y </a:t>
            </a:r>
          </a:p>
          <a:p>
            <a:pPr algn="ctr"/>
            <a:r>
              <a:rPr lang="es-CL" sz="1400" b="1" dirty="0">
                <a:solidFill>
                  <a:schemeClr val="accent4">
                    <a:lumMod val="50000"/>
                  </a:schemeClr>
                </a:solidFill>
                <a:latin typeface="Bahnschrift Condensed" panose="020B0502040204020203" pitchFamily="34" charset="0"/>
              </a:rPr>
              <a:t>FISCALIZACIÓN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BBA3EB4D-C593-44A9-AFDD-F201166FAD26}"/>
              </a:ext>
            </a:extLst>
          </p:cNvPr>
          <p:cNvSpPr/>
          <p:nvPr/>
        </p:nvSpPr>
        <p:spPr>
          <a:xfrm>
            <a:off x="5035969" y="3361268"/>
            <a:ext cx="1322070" cy="128944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800" b="1" dirty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05D134D-BB38-4B66-8473-C37C5B7F9BE5}"/>
              </a:ext>
            </a:extLst>
          </p:cNvPr>
          <p:cNvSpPr txBox="1"/>
          <p:nvPr/>
        </p:nvSpPr>
        <p:spPr>
          <a:xfrm>
            <a:off x="4876573" y="3797001"/>
            <a:ext cx="16408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>
                <a:solidFill>
                  <a:schemeClr val="accent5">
                    <a:lumMod val="75000"/>
                  </a:schemeClr>
                </a:solidFill>
                <a:latin typeface="Bahnschrift Condensed" panose="020B0502040204020203" pitchFamily="34" charset="0"/>
              </a:rPr>
              <a:t>SEGUIMIENTO</a:t>
            </a:r>
          </a:p>
          <a:p>
            <a:pPr algn="ctr"/>
            <a:r>
              <a:rPr lang="es-MX" sz="1200" b="1" dirty="0">
                <a:solidFill>
                  <a:schemeClr val="accent5">
                    <a:lumMod val="75000"/>
                  </a:schemeClr>
                </a:solidFill>
                <a:latin typeface="Bahnschrift Condensed" panose="020B0502040204020203" pitchFamily="34" charset="0"/>
              </a:rPr>
              <a:t>A INICIATIVAS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4CD70EB9-4FD9-420A-8962-12A6912AA0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5732" y="961268"/>
            <a:ext cx="3621682" cy="1908209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3F0E4BD8-D403-4CCA-A94A-9DBE742ED3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069" y="3259408"/>
            <a:ext cx="3510931" cy="1733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62035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17285</TotalTime>
  <Words>1277</Words>
  <Application>Microsoft Office PowerPoint</Application>
  <PresentationFormat>Panorámica</PresentationFormat>
  <Paragraphs>193</Paragraphs>
  <Slides>14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5" baseType="lpstr">
      <vt:lpstr>Arial</vt:lpstr>
      <vt:lpstr>Bahnschrift</vt:lpstr>
      <vt:lpstr>Bahnschrift Condensed</vt:lpstr>
      <vt:lpstr>Calibri</vt:lpstr>
      <vt:lpstr>Calibri Light</vt:lpstr>
      <vt:lpstr>Fira Sans</vt:lpstr>
      <vt:lpstr>Leelawadee</vt:lpstr>
      <vt:lpstr>Verdana</vt:lpstr>
      <vt:lpstr>Wingdings</vt:lpstr>
      <vt:lpstr>ヒラギノ角ゴ Pro W3</vt:lpstr>
      <vt:lpstr>Tema de Office</vt:lpstr>
      <vt:lpstr>Presentación de PowerPoint</vt:lpstr>
      <vt:lpstr>Presentación de PowerPoint</vt:lpstr>
      <vt:lpstr>Presentación de PowerPoint</vt:lpstr>
      <vt:lpstr>OBJETIVO DE LA UNIDAD DE CONTROL</vt:lpstr>
      <vt:lpstr>MODELO DE GESTIÓN UNIDAD DE CONTROL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REUNIÓN UCAI - DPIR</dc:title>
  <dc:creator>Marjolaine Celis</dc:creator>
  <cp:lastModifiedBy>Juan Veragua Segura</cp:lastModifiedBy>
  <cp:revision>557</cp:revision>
  <cp:lastPrinted>2023-11-08T11:46:25Z</cp:lastPrinted>
  <dcterms:created xsi:type="dcterms:W3CDTF">2021-03-08T15:43:14Z</dcterms:created>
  <dcterms:modified xsi:type="dcterms:W3CDTF">2026-04-28T19:24:46Z</dcterms:modified>
</cp:coreProperties>
</file>