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956" r:id="rId5"/>
    <p:sldId id="1101" r:id="rId6"/>
    <p:sldId id="256" r:id="rId7"/>
    <p:sldId id="272" r:id="rId8"/>
    <p:sldId id="1127" r:id="rId9"/>
    <p:sldId id="1128" r:id="rId10"/>
    <p:sldId id="1130" r:id="rId11"/>
    <p:sldId id="1129" r:id="rId12"/>
    <p:sldId id="1131" r:id="rId13"/>
    <p:sldId id="1132" r:id="rId14"/>
    <p:sldId id="1119" r:id="rId15"/>
    <p:sldId id="1120" r:id="rId16"/>
    <p:sldId id="1135" r:id="rId17"/>
    <p:sldId id="1134" r:id="rId18"/>
    <p:sldId id="1133" r:id="rId19"/>
    <p:sldId id="1138" r:id="rId20"/>
    <p:sldId id="1126" r:id="rId21"/>
    <p:sldId id="1136" r:id="rId22"/>
    <p:sldId id="1137" r:id="rId23"/>
    <p:sldId id="1121" r:id="rId24"/>
    <p:sldId id="1139" r:id="rId25"/>
  </p:sldIdLst>
  <p:sldSz cx="12192000" cy="6858000"/>
  <p:notesSz cx="7010400" cy="111252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2B0305-78F3-BE7E-36F9-D56EDC08C1EE}" name="Roxana Muñoz Cruz" initials="" userId="S::romunoz@gorebiobio.cl::1287280b-57b0-4f30-9c8a-3c1f90f753f7" providerId="AD"/>
  <p188:author id="{003C0197-59A1-4E1C-A888-A61293C40F79}" name="Claudia Cardenas" initials="CC" userId="S::ccardenas@gorebiobio.cl::38046e5d-8cab-43f6-833d-7d60ec4b89f8" providerId="AD"/>
  <p188:author id="{903A15C7-4850-539E-5D95-DEBD3513A799}" name="Roxana Muñoz Gore" initials="RM" userId="bced5703f5462f3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udia Cardenas" initials="CC" lastIdx="1" clrIdx="0">
    <p:extLst>
      <p:ext uri="{19B8F6BF-5375-455C-9EA6-DF929625EA0E}">
        <p15:presenceInfo xmlns:p15="http://schemas.microsoft.com/office/powerpoint/2012/main" userId="S-1-5-21-3458932468-2947358473-233460117-9109" providerId="AD"/>
      </p:ext>
    </p:extLst>
  </p:cmAuthor>
  <p:cmAuthor id="2" name="Catalina Soto Olivares" initials="CSO" lastIdx="2" clrIdx="1">
    <p:extLst>
      <p:ext uri="{19B8F6BF-5375-455C-9EA6-DF929625EA0E}">
        <p15:presenceInfo xmlns:p15="http://schemas.microsoft.com/office/powerpoint/2012/main" userId="S-1-5-21-3458932468-2947358473-233460117-102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DF9"/>
    <a:srgbClr val="FF0000"/>
    <a:srgbClr val="EAEAEA"/>
    <a:srgbClr val="FFF4D5"/>
    <a:srgbClr val="FFECAF"/>
    <a:srgbClr val="F2AE04"/>
    <a:srgbClr val="E8F3E1"/>
    <a:srgbClr val="F4F9F1"/>
    <a:srgbClr val="FF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558192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558192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r">
              <a:defRPr sz="1400"/>
            </a:lvl1pPr>
          </a:lstStyle>
          <a:p>
            <a:fld id="{90DD7DD9-4C91-40B9-A070-9CD4FA5DCB53}" type="datetimeFigureOut">
              <a:t>10/07/2026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390650"/>
            <a:ext cx="6673850" cy="3754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3629" tIns="51814" rIns="103629" bIns="518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5354002"/>
            <a:ext cx="5608320" cy="4380548"/>
          </a:xfrm>
          <a:prstGeom prst="rect">
            <a:avLst/>
          </a:prstGeom>
        </p:spPr>
        <p:txBody>
          <a:bodyPr vert="horz" lIns="103629" tIns="51814" rIns="103629" bIns="518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567010"/>
            <a:ext cx="3037840" cy="558191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10567010"/>
            <a:ext cx="3037840" cy="558191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r">
              <a:defRPr sz="1400"/>
            </a:lvl1pPr>
          </a:lstStyle>
          <a:p>
            <a:fld id="{66F6CA49-5DE7-4F6D-BEE5-F2E70F27A403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72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17059-63F8-CF29-F0EA-6EAF47E3E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982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369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127744-FABE-43AC-ADA1-D09F2262B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3C14E6-7691-4D60-9FB1-76B5A4133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8DFC3A-2E11-45A4-ADF0-1EC6190F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649BE2-7D2C-4F07-A2C2-8DE140530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D408C5-6449-40B2-A9B6-3DD32BF91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8815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DDB755-3C2D-41DE-AF5F-7FC3CEA48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4035CA-6CA0-4DF1-AF36-0A22D869D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1DC504-5D5B-4A3B-95D4-07E76F6A2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3461AB-18C7-4B91-B074-D2321AEFD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D77589-8BE4-4267-9E49-FD80AA86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1274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43B526-5E51-409B-B4F6-ED7A8CAA72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18F6B0-2CBB-4290-B246-BEDE10ABF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0A01D-E077-46F0-8120-A1DB6F25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9F5458-81C6-4834-B87B-DD6C49B9A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A429B0-70FC-4C17-9467-4CC65F85C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3777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e diapositiv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de diapositiva</a:t>
            </a:r>
          </a:p>
        </p:txBody>
      </p:sp>
      <p:sp>
        <p:nvSpPr>
          <p:cNvPr id="43" name="Subtítulo de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229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Subtítulo de diapositiva</a:t>
            </a:r>
          </a:p>
        </p:txBody>
      </p:sp>
      <p:sp>
        <p:nvSpPr>
          <p:cNvPr id="44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en viñeta de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915920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E91F7F-4485-4FEC-A1A5-329E1173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A77E48-61AA-4879-9C5D-17A2BD65C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A76B6F-65D9-4F10-ACC4-F3A45D015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890331-ED49-4E73-AE02-50C19436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0BF711-6CF5-4EF9-8FBA-7C5B8619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928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8A4CA-25EC-4852-84C3-95259EAD3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47B16E-9E9A-4D4D-812B-AA9D67ADC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69CF7B-0B79-443F-84B2-758BE3E70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B66FB4-B00E-413A-90DB-764646F5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A678F2-C854-4F87-8C0A-11C4B318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52740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1FE238-5B11-4E07-A327-5DFAEAFCD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D96574-1406-4B1E-93B1-01A8246AE1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CE1E87-92D9-487B-9D65-38B871340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107EFC-C337-4167-984D-159FEEA4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753C6E-ACBA-41F4-A0E2-0C37BF1B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F2D23E-49DC-4C2F-AE35-6052556E2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824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9A1E4-6A33-4740-8784-BBA079543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9A2DE8-F7F4-43E7-AB11-F8F1F92AD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9EC8E9-7CD6-4AE2-9DAA-4AE168872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08F7E8-72C6-4CAF-83F7-855A343DD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DF2D4E1-9DCD-4F66-A59C-1DBFEF929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6A944BA-CE1C-42D0-ACA1-3D57D49D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D596D0D-2103-4739-A71C-3ED8BF4D5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CAB88E0-5AD6-48EC-A2CD-D1293A06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9161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2EB30-8257-467C-A6B0-B42C87564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49A3A09-5B29-4BE5-A628-3A0E363B6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56A2FF-7FB8-4DF6-9BE2-6F6CCE27D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FD55F0-9270-4AB0-8412-18C5C9732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80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8175B4E-D428-415A-8501-010DD92DA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A04277D-ADA6-4557-98C5-DB6D3F43D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5E2660-AD61-4716-8F3F-B873F9754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5378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36F170-2985-423A-BC4F-A02729F12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045A0C-CC6D-4167-B57F-16E074525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E6CD43-6593-48EC-8F38-E39F01A0A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CD1EE0-E475-4AF0-BB20-6C03D72F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03D6BE-C22E-4087-818E-CB97F457C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34A81E-9A93-415A-9935-8CAF160B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745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A389E-9A4D-4986-B213-A177698AC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D210658-8A61-4C53-BFD0-18AE7C2D6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0CAB79-014B-43F4-A85C-996BBDE93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62F7FC-CA8A-4FBB-86B6-99AAD9B7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BC6918-5805-4F74-8369-9484BD763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CE3E93-AC05-4445-B74F-D4AF0D06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8280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82F1581-E8A2-4B05-98DA-F48C011F6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E9E2E4-13B3-4C88-BC11-1E296F9B5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F39C4C-3B18-48BC-A0AD-35D3DD7D5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2D308-4952-494B-AC76-FA2AD7E914B3}" type="datetimeFigureOut">
              <a:rPr lang="es-CL" smtClean="0"/>
              <a:t>10-07-2026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72A515-AD5E-42B3-80B9-8B7387E22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22E254-CE73-43D2-A3C5-C9FA0DB10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1FA2F-EF6C-4C81-816A-AEB8767C8F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484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32" y="1638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8432" y="202904"/>
            <a:ext cx="1054880" cy="145046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67193" y="2169224"/>
            <a:ext cx="8595348" cy="55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GOBIERNO REGIONAL DEL BIOBÍO</a:t>
            </a:r>
            <a:endParaRPr lang="es-ES" sz="3800" b="1">
              <a:solidFill>
                <a:prstClr val="white"/>
              </a:solidFill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BC8A8DF-0EE0-4740-89D9-97F0D6DF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841" y="3750410"/>
            <a:ext cx="4014491" cy="34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ヒラギノ角ゴ Pro W3" charset="-128"/>
                <a:cs typeface="Verdana"/>
              </a:rPr>
              <a:t>15 DE DICIEMBRE DE 2025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Verdana" pitchFamily="34" charset="0"/>
              <a:ea typeface="ヒラギノ角ゴ Pro W3" charset="-128"/>
              <a:cs typeface="Verdana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E57987B-C37F-44E5-B1A1-F2029DAD3C84}"/>
              </a:ext>
            </a:extLst>
          </p:cNvPr>
          <p:cNvCxnSpPr>
            <a:cxnSpLocks/>
          </p:cNvCxnSpPr>
          <p:nvPr/>
        </p:nvCxnSpPr>
        <p:spPr>
          <a:xfrm>
            <a:off x="-25461" y="2726889"/>
            <a:ext cx="711066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3AF04A84-7D8E-40AE-A9D5-0FC430DED88A}"/>
              </a:ext>
            </a:extLst>
          </p:cNvPr>
          <p:cNvSpPr/>
          <p:nvPr/>
        </p:nvSpPr>
        <p:spPr>
          <a:xfrm>
            <a:off x="389467" y="4843676"/>
            <a:ext cx="7772400" cy="304057"/>
          </a:xfrm>
          <a:prstGeom prst="rect">
            <a:avLst/>
          </a:prstGeom>
          <a:solidFill>
            <a:srgbClr val="092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606EC72-EF96-483C-8B81-9AF67A0E31E8}"/>
              </a:ext>
            </a:extLst>
          </p:cNvPr>
          <p:cNvSpPr/>
          <p:nvPr/>
        </p:nvSpPr>
        <p:spPr>
          <a:xfrm>
            <a:off x="1770536" y="2900096"/>
            <a:ext cx="416710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solidFill>
                  <a:prstClr val="white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 </a:t>
            </a:r>
            <a:r>
              <a:rPr lang="es-ES" sz="3800" b="1" dirty="0">
                <a:solidFill>
                  <a:prstClr val="white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5°SESIÓN CORECC</a:t>
            </a:r>
            <a:endParaRPr lang="es-CL" sz="3800" b="1" dirty="0">
              <a:solidFill>
                <a:prstClr val="white"/>
              </a:solidFill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Presentación Seremi de Agricultura sobre modificación solicitada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6C0BFC-EE59-4F07-A935-FEA0BFB6C47E}"/>
              </a:ext>
            </a:extLst>
          </p:cNvPr>
          <p:cNvSpPr/>
          <p:nvPr/>
        </p:nvSpPr>
        <p:spPr>
          <a:xfrm>
            <a:off x="2112886" y="2775244"/>
            <a:ext cx="7522432" cy="1441649"/>
          </a:xfrm>
          <a:prstGeom prst="roundRect">
            <a:avLst>
              <a:gd name="adj" fmla="val 75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Sanción</a:t>
            </a:r>
          </a:p>
        </p:txBody>
      </p:sp>
    </p:spTree>
    <p:extLst>
      <p:ext uri="{BB962C8B-B14F-4D97-AF65-F5344CB8AC3E}">
        <p14:creationId xmlns:p14="http://schemas.microsoft.com/office/powerpoint/2010/main" val="169192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7847C-9AFA-A992-690A-30E0F1999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AF43CA3C-57B7-921F-0F7E-462FC5349238}"/>
              </a:ext>
            </a:extLst>
          </p:cNvPr>
          <p:cNvSpPr/>
          <p:nvPr/>
        </p:nvSpPr>
        <p:spPr>
          <a:xfrm>
            <a:off x="106663" y="1068715"/>
            <a:ext cx="11971964" cy="706819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5592F48-42BC-A676-78CA-4003F0A65622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Marcador de texto 1">
            <a:extLst>
              <a:ext uri="{FF2B5EF4-FFF2-40B4-BE49-F238E27FC236}">
                <a16:creationId xmlns:a16="http://schemas.microsoft.com/office/drawing/2014/main" id="{09A46377-F0B2-53F1-C439-4A790DEA6AF5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200" b="1" dirty="0" err="1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Cronograma</a:t>
            </a:r>
            <a:r>
              <a:rPr lang="en-U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 </a:t>
            </a:r>
            <a:r>
              <a:rPr lang="en-US" sz="2200" b="1" dirty="0" err="1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últimas</a:t>
            </a:r>
            <a:r>
              <a:rPr lang="en-U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 </a:t>
            </a:r>
            <a:r>
              <a:rPr lang="en-US" sz="2200" b="1" dirty="0" err="1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etapas</a:t>
            </a:r>
            <a:r>
              <a:rPr lang="en-U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 del PARCC</a:t>
            </a:r>
            <a:endParaRPr lang="es-CL" sz="2200" b="1" dirty="0">
              <a:solidFill>
                <a:srgbClr val="0B4581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186C0FAB-7B24-F510-0471-109D9D0FB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D7E5073D-DAB4-E715-BCD6-E3564FBA13A9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D2473B77-93C2-B7DE-E99B-A4E18601E5F0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B3D3ECB2-598A-BD64-13EE-3F55975E2576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50" name="Rectángulo 49">
            <a:extLst>
              <a:ext uri="{FF2B5EF4-FFF2-40B4-BE49-F238E27FC236}">
                <a16:creationId xmlns:a16="http://schemas.microsoft.com/office/drawing/2014/main" id="{D8F269D7-5077-2DBC-478F-95150448C230}"/>
              </a:ext>
            </a:extLst>
          </p:cNvPr>
          <p:cNvSpPr/>
          <p:nvPr/>
        </p:nvSpPr>
        <p:spPr>
          <a:xfrm>
            <a:off x="201375" y="1314343"/>
            <a:ext cx="2843233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 err="1">
                <a:ea typeface="Calibri"/>
                <a:cs typeface="Calibri"/>
              </a:rPr>
              <a:t>Aprobación</a:t>
            </a:r>
            <a:r>
              <a:rPr lang="en-US" sz="2000" b="1" dirty="0">
                <a:ea typeface="Calibri"/>
                <a:cs typeface="Calibri"/>
              </a:rPr>
              <a:t> CORECC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B987205-8F97-46C2-A583-FE0E0FB8B22B}"/>
              </a:ext>
            </a:extLst>
          </p:cNvPr>
          <p:cNvSpPr txBox="1"/>
          <p:nvPr/>
        </p:nvSpPr>
        <p:spPr>
          <a:xfrm>
            <a:off x="4618900" y="1286277"/>
            <a:ext cx="62447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Calibri"/>
                <a:cs typeface="Calibri"/>
              </a:rPr>
              <a:t>Sesión 05 de 15 diciembre de 2025. </a:t>
            </a:r>
            <a:endParaRPr lang="es-E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D1383B6B-B2F4-4C9C-86BB-94282F702BFF}"/>
              </a:ext>
            </a:extLst>
          </p:cNvPr>
          <p:cNvSpPr/>
          <p:nvPr/>
        </p:nvSpPr>
        <p:spPr>
          <a:xfrm>
            <a:off x="121133" y="1899996"/>
            <a:ext cx="11971964" cy="751609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72466229-D61E-4E9E-A6AD-07CAD1D01B1B}"/>
              </a:ext>
            </a:extLst>
          </p:cNvPr>
          <p:cNvSpPr/>
          <p:nvPr/>
        </p:nvSpPr>
        <p:spPr>
          <a:xfrm>
            <a:off x="121133" y="2092883"/>
            <a:ext cx="3705143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ea typeface="Calibri"/>
                <a:cs typeface="Calibri"/>
              </a:rPr>
              <a:t> </a:t>
            </a:r>
            <a:r>
              <a:rPr lang="en-US" sz="2000" b="1" dirty="0" err="1">
                <a:ea typeface="Calibri"/>
                <a:cs typeface="Calibri"/>
              </a:rPr>
              <a:t>Presentación</a:t>
            </a:r>
            <a:r>
              <a:rPr lang="en-US" sz="2000" b="1" dirty="0">
                <a:ea typeface="Calibri"/>
                <a:cs typeface="Calibri"/>
              </a:rPr>
              <a:t> a Consejo Regional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FC74A2A-99D9-4117-B68D-C1DDBA2F04D2}"/>
              </a:ext>
            </a:extLst>
          </p:cNvPr>
          <p:cNvSpPr txBox="1"/>
          <p:nvPr/>
        </p:nvSpPr>
        <p:spPr>
          <a:xfrm>
            <a:off x="4618900" y="2046486"/>
            <a:ext cx="49068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Calibri"/>
                <a:cs typeface="Calibri"/>
              </a:rPr>
              <a:t>Enero 2026</a:t>
            </a:r>
            <a:endParaRPr lang="es-E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D1B1945F-FB11-4866-9D87-D9AD59AB63D9}"/>
              </a:ext>
            </a:extLst>
          </p:cNvPr>
          <p:cNvSpPr/>
          <p:nvPr/>
        </p:nvSpPr>
        <p:spPr>
          <a:xfrm>
            <a:off x="121133" y="2815701"/>
            <a:ext cx="11971964" cy="706819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F330E07B-82F8-4129-A6E6-6245CE1A4870}"/>
              </a:ext>
            </a:extLst>
          </p:cNvPr>
          <p:cNvSpPr/>
          <p:nvPr/>
        </p:nvSpPr>
        <p:spPr>
          <a:xfrm>
            <a:off x="121133" y="3008588"/>
            <a:ext cx="392959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ea typeface="Calibri"/>
                <a:cs typeface="Calibri"/>
              </a:rPr>
              <a:t> </a:t>
            </a:r>
            <a:r>
              <a:rPr lang="en-US" sz="2000" b="1" dirty="0" err="1">
                <a:ea typeface="Calibri"/>
                <a:cs typeface="Calibri"/>
              </a:rPr>
              <a:t>Aprobación</a:t>
            </a:r>
            <a:r>
              <a:rPr lang="en-US" sz="2000" b="1" dirty="0">
                <a:ea typeface="Calibri"/>
                <a:cs typeface="Calibri"/>
              </a:rPr>
              <a:t> Consejo Regional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12C3C78-C6CA-4F5F-928D-AC0008F5BEF6}"/>
              </a:ext>
            </a:extLst>
          </p:cNvPr>
          <p:cNvSpPr txBox="1"/>
          <p:nvPr/>
        </p:nvSpPr>
        <p:spPr>
          <a:xfrm>
            <a:off x="4618900" y="3017361"/>
            <a:ext cx="71528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Calibri"/>
                <a:cs typeface="Calibri"/>
              </a:rPr>
              <a:t>Enero 2026</a:t>
            </a:r>
            <a:endParaRPr lang="es-E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EC673096-901D-4432-BF6D-2D56D80C5B0B}"/>
              </a:ext>
            </a:extLst>
          </p:cNvPr>
          <p:cNvSpPr/>
          <p:nvPr/>
        </p:nvSpPr>
        <p:spPr>
          <a:xfrm>
            <a:off x="121134" y="3733786"/>
            <a:ext cx="11971964" cy="935868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5454C9D4-2119-4A9B-8563-047EAC9C0BDE}"/>
              </a:ext>
            </a:extLst>
          </p:cNvPr>
          <p:cNvSpPr/>
          <p:nvPr/>
        </p:nvSpPr>
        <p:spPr>
          <a:xfrm>
            <a:off x="121133" y="4033209"/>
            <a:ext cx="4939139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ea typeface="Calibri"/>
                <a:cs typeface="Calibri"/>
              </a:rPr>
              <a:t> </a:t>
            </a:r>
            <a:r>
              <a:rPr lang="en-US" sz="2000" b="1" dirty="0" err="1">
                <a:ea typeface="Calibri"/>
                <a:cs typeface="Calibri"/>
              </a:rPr>
              <a:t>Oficio</a:t>
            </a:r>
            <a:r>
              <a:rPr lang="en-US" sz="2000" b="1" dirty="0">
                <a:ea typeface="Calibri"/>
                <a:cs typeface="Calibri"/>
              </a:rPr>
              <a:t> a </a:t>
            </a:r>
            <a:r>
              <a:rPr lang="en-US" sz="2000" b="1" dirty="0" err="1">
                <a:ea typeface="Calibri"/>
                <a:cs typeface="Calibri"/>
              </a:rPr>
              <a:t>Delegado</a:t>
            </a:r>
            <a:r>
              <a:rPr lang="en-US" sz="2000" b="1" dirty="0">
                <a:ea typeface="Calibri"/>
                <a:cs typeface="Calibri"/>
              </a:rPr>
              <a:t> </a:t>
            </a:r>
            <a:r>
              <a:rPr lang="en-US" sz="2000" b="1" dirty="0" err="1">
                <a:ea typeface="Calibri"/>
                <a:cs typeface="Calibri"/>
              </a:rPr>
              <a:t>Presidencial</a:t>
            </a:r>
            <a:r>
              <a:rPr lang="en-US" sz="2000" b="1" dirty="0">
                <a:ea typeface="Calibri"/>
                <a:cs typeface="Calibri"/>
              </a:rPr>
              <a:t> Regional 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5804D25-03CA-4218-A37B-95EFB440DB93}"/>
              </a:ext>
            </a:extLst>
          </p:cNvPr>
          <p:cNvSpPr txBox="1"/>
          <p:nvPr/>
        </p:nvSpPr>
        <p:spPr>
          <a:xfrm>
            <a:off x="4638489" y="4000764"/>
            <a:ext cx="293725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Calibri"/>
                <a:cs typeface="Calibri"/>
              </a:rPr>
              <a:t>Febrero 2026</a:t>
            </a:r>
            <a:endParaRPr lang="es-E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64BD79BA-4C3B-4530-942C-AFAEE870C792}"/>
              </a:ext>
            </a:extLst>
          </p:cNvPr>
          <p:cNvSpPr/>
          <p:nvPr/>
        </p:nvSpPr>
        <p:spPr>
          <a:xfrm>
            <a:off x="2085931" y="4887245"/>
            <a:ext cx="7439809" cy="1668143"/>
          </a:xfrm>
          <a:prstGeom prst="roundRect">
            <a:avLst>
              <a:gd name="adj" fmla="val 8701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400" b="1" dirty="0"/>
              <a:t>45 días para publicar la Resolución de aprobación en el Diario Oficial una vez enviado el oficio 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B59C13D4-0CC8-44EE-A318-E2522A647DDF}"/>
              </a:ext>
            </a:extLst>
          </p:cNvPr>
          <p:cNvSpPr/>
          <p:nvPr/>
        </p:nvSpPr>
        <p:spPr>
          <a:xfrm>
            <a:off x="4749553" y="6067634"/>
            <a:ext cx="1890365" cy="4247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ea typeface="Calibri"/>
                <a:cs typeface="Calibri"/>
              </a:rPr>
              <a:t> </a:t>
            </a:r>
            <a:endParaRPr lang="en-US" sz="2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8059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2F1266D-8FEB-4E8D-B627-644FC4725D08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8CA05381-B3FC-4847-B09C-2381680FD5CF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Actualización de la conformación de los integrantes CORECC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17FBF0-0FDE-4EDE-B9B0-F9D36DB8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85271CF3-9884-4F04-8CFD-E9B16BBECE7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76A91-1826-410C-B483-07240694E308}"/>
              </a:ext>
            </a:extLst>
          </p:cNvPr>
          <p:cNvSpPr txBox="1"/>
          <p:nvPr/>
        </p:nvSpPr>
        <p:spPr>
          <a:xfrm>
            <a:off x="436770" y="2340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9F1940D-8FE0-4EC3-978C-FCC5FB004DE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E42DA62-ECB9-41ED-A026-8B054A7DC132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82AAF3C-662C-46DF-8881-104527E5189C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CE9DEF75-8C84-4ACF-98A7-0A459B194C21}"/>
              </a:ext>
            </a:extLst>
          </p:cNvPr>
          <p:cNvSpPr/>
          <p:nvPr/>
        </p:nvSpPr>
        <p:spPr>
          <a:xfrm>
            <a:off x="122136" y="897365"/>
            <a:ext cx="10955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DS.15 del Ministerio de Medio Ambiente que establece CONFORMACIÓN Y FUNCIONAMIENTO DEL EQUIPO TÉCNICO INTERMINISTERIAL PARA EL CAMBIO CLIMÁTICO Y DE LOS COMITÉS REGIONALES PARA EL CAMBIO CLIMÁTICO.</a:t>
            </a:r>
            <a:endParaRPr lang="es-CL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0EDD60E-47B2-49D6-BC5C-E8BFF9E7EF78}"/>
              </a:ext>
            </a:extLst>
          </p:cNvPr>
          <p:cNvSpPr/>
          <p:nvPr/>
        </p:nvSpPr>
        <p:spPr>
          <a:xfrm>
            <a:off x="347993" y="1997751"/>
            <a:ext cx="109925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solidFill>
                  <a:schemeClr val="tx2"/>
                </a:solidFill>
                <a:latin typeface="Segoe Sans"/>
              </a:rPr>
              <a:t>Representantes Municipales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/>
                </a:solidFill>
                <a:latin typeface="Segoe Sans"/>
              </a:rPr>
              <a:t>2 alcaldes/as por provincia (total 6) entre quienes manifiesten intención.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/>
                </a:solidFill>
                <a:latin typeface="Segoe Sans"/>
              </a:rPr>
              <a:t>Votación es por cada provincia entre alcaldes/as.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/>
                </a:solidFill>
                <a:latin typeface="Segoe Sans"/>
              </a:rPr>
              <a:t>En caso de empate una nueva votación, en caso de nuevo empate o falta de postulantes: sorteo.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/>
                </a:solidFill>
                <a:latin typeface="Segoe Sans"/>
              </a:rPr>
              <a:t>Duración hasta termino de periodo municipal. (2028)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/>
                </a:solidFill>
                <a:latin typeface="Segoe Sans"/>
              </a:rPr>
              <a:t>Subrogancias según procedimiento aprobado sesión anterior (funcionario de más alto grado después del juez de policía local (que generalmente es el administrador municipal) o nombramiento de otro funcionario</a:t>
            </a:r>
          </a:p>
          <a:p>
            <a:r>
              <a:rPr lang="es-ES" dirty="0">
                <a:solidFill>
                  <a:schemeClr val="tx2"/>
                </a:solidFill>
                <a:latin typeface="Segoe Sans"/>
              </a:rPr>
              <a:t> por decreto </a:t>
            </a:r>
            <a:r>
              <a:rPr lang="es-ES" dirty="0" err="1">
                <a:solidFill>
                  <a:schemeClr val="tx2"/>
                </a:solidFill>
                <a:latin typeface="Segoe Sans"/>
              </a:rPr>
              <a:t>alcaldicio</a:t>
            </a:r>
            <a:r>
              <a:rPr lang="es-ES" dirty="0">
                <a:solidFill>
                  <a:schemeClr val="tx2"/>
                </a:solidFill>
                <a:latin typeface="Segoe Sans"/>
              </a:rPr>
              <a:t>)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1D6CBAA5-ECD3-4DE4-95AB-82DF27DE848C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23A10F7C-16C1-431E-8069-83FE29CAC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268D2E22-342C-498E-93C4-1B6729CA4F4C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E75C82DF-BCF4-4243-AB11-6A8110A2F4FB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5C0AA1A1-53E5-47F5-BE4A-653AC814030B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196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2F1266D-8FEB-4E8D-B627-644FC4725D08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8CA05381-B3FC-4847-B09C-2381680FD5CF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Actualización de la conformación de los integrantes CORECC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17FBF0-0FDE-4EDE-B9B0-F9D36DB8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85271CF3-9884-4F04-8CFD-E9B16BBECE7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76A91-1826-410C-B483-07240694E308}"/>
              </a:ext>
            </a:extLst>
          </p:cNvPr>
          <p:cNvSpPr txBox="1"/>
          <p:nvPr/>
        </p:nvSpPr>
        <p:spPr>
          <a:xfrm>
            <a:off x="436770" y="2340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9F1940D-8FE0-4EC3-978C-FCC5FB004DE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E42DA62-ECB9-41ED-A026-8B054A7DC132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82AAF3C-662C-46DF-8881-104527E5189C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0EDD60E-47B2-49D6-BC5C-E8BFF9E7EF78}"/>
              </a:ext>
            </a:extLst>
          </p:cNvPr>
          <p:cNvSpPr/>
          <p:nvPr/>
        </p:nvSpPr>
        <p:spPr>
          <a:xfrm>
            <a:off x="122136" y="988635"/>
            <a:ext cx="10992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tx2"/>
                </a:solidFill>
                <a:latin typeface="Segoe Sans"/>
              </a:rPr>
              <a:t>Manifestación de interés mediante oficio entre el 6 de octubre y 14 noviembre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1D6CBAA5-ECD3-4DE4-95AB-82DF27DE848C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23A10F7C-16C1-431E-8069-83FE29CAC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268D2E22-342C-498E-93C4-1B6729CA4F4C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E75C82DF-BCF4-4243-AB11-6A8110A2F4FB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5C0AA1A1-53E5-47F5-BE4A-653AC814030B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783B81A-FB9E-4078-8991-4E6326A8D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756528"/>
              </p:ext>
            </p:extLst>
          </p:nvPr>
        </p:nvGraphicFramePr>
        <p:xfrm>
          <a:off x="213065" y="1662766"/>
          <a:ext cx="11745155" cy="2927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485">
                  <a:extLst>
                    <a:ext uri="{9D8B030D-6E8A-4147-A177-3AD203B41FA5}">
                      <a16:colId xmlns:a16="http://schemas.microsoft.com/office/drawing/2014/main" val="509470613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2899235494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940527977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851662599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260514173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300060882"/>
                    </a:ext>
                  </a:extLst>
                </a:gridCol>
              </a:tblGrid>
              <a:tr h="731977">
                <a:tc>
                  <a:txBody>
                    <a:bodyPr/>
                    <a:lstStyle/>
                    <a:p>
                      <a:r>
                        <a:rPr lang="es-CL" dirty="0"/>
                        <a:t>Provincia</a:t>
                      </a:r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246935"/>
                  </a:ext>
                </a:extLst>
              </a:tr>
              <a:tr h="731977">
                <a:tc>
                  <a:txBody>
                    <a:bodyPr/>
                    <a:lstStyle/>
                    <a:p>
                      <a:r>
                        <a:rPr lang="es-CL" b="1" dirty="0"/>
                        <a:t>Concepción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San Pedro de la Paz</a:t>
                      </a:r>
                    </a:p>
                  </a:txBody>
                  <a:tcPr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Hualpén</a:t>
                      </a:r>
                    </a:p>
                  </a:txBody>
                  <a:tcPr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Santa Juana</a:t>
                      </a:r>
                    </a:p>
                  </a:txBody>
                  <a:tcPr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Concepción</a:t>
                      </a:r>
                    </a:p>
                  </a:txBody>
                  <a:tcPr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Penco</a:t>
                      </a:r>
                    </a:p>
                  </a:txBody>
                  <a:tcPr anchor="ctr"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06176"/>
                  </a:ext>
                </a:extLst>
              </a:tr>
              <a:tr h="731977">
                <a:tc>
                  <a:txBody>
                    <a:bodyPr/>
                    <a:lstStyle/>
                    <a:p>
                      <a:r>
                        <a:rPr lang="es-CL" b="1" dirty="0"/>
                        <a:t>Biobío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Alto Biobío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Antuco</a:t>
                      </a:r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57361"/>
                  </a:ext>
                </a:extLst>
              </a:tr>
              <a:tr h="731977">
                <a:tc>
                  <a:txBody>
                    <a:bodyPr/>
                    <a:lstStyle/>
                    <a:p>
                      <a:r>
                        <a:rPr lang="es-CL" b="1" dirty="0"/>
                        <a:t>Arauco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Curanilahue</a:t>
                      </a:r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44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200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2F1266D-8FEB-4E8D-B627-644FC4725D08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8CA05381-B3FC-4847-B09C-2381680FD5CF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Actualización de la conformación de los integrantes CORECC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17FBF0-0FDE-4EDE-B9B0-F9D36DB8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85271CF3-9884-4F04-8CFD-E9B16BBECE7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76A91-1826-410C-B483-07240694E308}"/>
              </a:ext>
            </a:extLst>
          </p:cNvPr>
          <p:cNvSpPr txBox="1"/>
          <p:nvPr/>
        </p:nvSpPr>
        <p:spPr>
          <a:xfrm>
            <a:off x="436770" y="2340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9F1940D-8FE0-4EC3-978C-FCC5FB004DE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E42DA62-ECB9-41ED-A026-8B054A7DC132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82AAF3C-662C-46DF-8881-104527E5189C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CE9DEF75-8C84-4ACF-98A7-0A459B194C21}"/>
              </a:ext>
            </a:extLst>
          </p:cNvPr>
          <p:cNvSpPr/>
          <p:nvPr/>
        </p:nvSpPr>
        <p:spPr>
          <a:xfrm>
            <a:off x="122136" y="897365"/>
            <a:ext cx="10955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DS.15 del Ministerio de Medio Ambiente que establece CONFORMACIÓN Y FUNCIONAMIENTO DEL EQUIPO TÉCNICO INTERMINISTERIAL PARA EL CAMBIO CLIMÁTICO Y DE LOS COMITÉS REGIONALES PARA EL CAMBIO CLIMÁTICO.</a:t>
            </a:r>
            <a:endParaRPr lang="es-CL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60EDD60E-47B2-49D6-BC5C-E8BFF9E7EF78}"/>
              </a:ext>
            </a:extLst>
          </p:cNvPr>
          <p:cNvSpPr/>
          <p:nvPr/>
        </p:nvSpPr>
        <p:spPr>
          <a:xfrm>
            <a:off x="347993" y="1997751"/>
            <a:ext cx="109925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solidFill>
                  <a:schemeClr val="tx2"/>
                </a:solidFill>
                <a:latin typeface="Segoe Sans"/>
              </a:rPr>
              <a:t>Representantes Asociación de Municipalidades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/>
                </a:solidFill>
                <a:latin typeface="Segoe Sans"/>
              </a:rPr>
              <a:t>La asociación de municipalidades con mayor número de miembros en la región puede presentar a un alcalde/</a:t>
            </a:r>
            <a:r>
              <a:rPr lang="es-ES" dirty="0" err="1">
                <a:solidFill>
                  <a:schemeClr val="tx2"/>
                </a:solidFill>
                <a:latin typeface="Segoe Sans"/>
              </a:rPr>
              <a:t>sa</a:t>
            </a:r>
            <a:r>
              <a:rPr lang="es-ES" dirty="0">
                <a:solidFill>
                  <a:schemeClr val="tx2"/>
                </a:solidFill>
                <a:latin typeface="Segoe Sans"/>
              </a:rPr>
              <a:t> adicional como representante en el CORECC, lo que será informado por oficio durante el periodo de actualización de representantes de las municipalidades.</a:t>
            </a:r>
          </a:p>
          <a:p>
            <a:pPr>
              <a:buFont typeface="Arial" panose="020B0604020202020204" pitchFamily="34" charset="0"/>
              <a:buChar char="•"/>
            </a:pPr>
            <a:endParaRPr lang="es-ES" dirty="0">
              <a:solidFill>
                <a:schemeClr val="tx2"/>
              </a:solidFill>
              <a:latin typeface="Segoe Sans"/>
            </a:endParaRPr>
          </a:p>
          <a:p>
            <a:endParaRPr lang="es-ES" b="1" dirty="0">
              <a:solidFill>
                <a:schemeClr val="tx2"/>
              </a:solidFill>
              <a:latin typeface="Segoe Sans"/>
            </a:endParaRPr>
          </a:p>
          <a:p>
            <a:r>
              <a:rPr lang="es-ES" b="1" dirty="0">
                <a:solidFill>
                  <a:schemeClr val="tx2"/>
                </a:solidFill>
                <a:latin typeface="Segoe Sans"/>
              </a:rPr>
              <a:t>AMRBB</a:t>
            </a:r>
          </a:p>
          <a:p>
            <a:r>
              <a:rPr lang="es-ES" dirty="0">
                <a:solidFill>
                  <a:schemeClr val="tx2"/>
                </a:solidFill>
                <a:latin typeface="Segoe Sans"/>
              </a:rPr>
              <a:t>Nomina mediante oficio al municipio de </a:t>
            </a:r>
            <a:r>
              <a:rPr lang="es-ES" b="1" dirty="0">
                <a:solidFill>
                  <a:schemeClr val="tx2"/>
                </a:solidFill>
                <a:latin typeface="Segoe Sans"/>
              </a:rPr>
              <a:t>San Rosendo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1D6CBAA5-ECD3-4DE4-95AB-82DF27DE848C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23A10F7C-16C1-431E-8069-83FE29CAC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268D2E22-342C-498E-93C4-1B6729CA4F4C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E75C82DF-BCF4-4243-AB11-6A8110A2F4FB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5C0AA1A1-53E5-47F5-BE4A-653AC814030B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6979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2F1266D-8FEB-4E8D-B627-644FC4725D08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8CA05381-B3FC-4847-B09C-2381680FD5CF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Actualización de la conformación de los integrantes CORECC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17FBF0-0FDE-4EDE-B9B0-F9D36DB8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85271CF3-9884-4F04-8CFD-E9B16BBECE7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76A91-1826-410C-B483-07240694E308}"/>
              </a:ext>
            </a:extLst>
          </p:cNvPr>
          <p:cNvSpPr txBox="1"/>
          <p:nvPr/>
        </p:nvSpPr>
        <p:spPr>
          <a:xfrm>
            <a:off x="436770" y="2340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9F1940D-8FE0-4EC3-978C-FCC5FB004DE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E42DA62-ECB9-41ED-A026-8B054A7DC132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82AAF3C-662C-46DF-8881-104527E5189C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CE9DEF75-8C84-4ACF-98A7-0A459B194C21}"/>
              </a:ext>
            </a:extLst>
          </p:cNvPr>
          <p:cNvSpPr/>
          <p:nvPr/>
        </p:nvSpPr>
        <p:spPr>
          <a:xfrm>
            <a:off x="122136" y="897365"/>
            <a:ext cx="10955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DS.15 del Ministerio de Medio Ambiente que establece CONFORMACIÓN Y FUNCIONAMIENTO DEL EQUIPO TÉCNICO INTERMINISTERIAL PARA EL CAMBIO CLIMÁTICO Y DE LOS COMITÉS REGIONALES PARA EL CAMBIO CLIMÁTICO.</a:t>
            </a:r>
            <a:endParaRPr lang="es-CL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09FA1A4-215D-4A1C-96A6-B2566C61E2BD}"/>
              </a:ext>
            </a:extLst>
          </p:cNvPr>
          <p:cNvSpPr/>
          <p:nvPr/>
        </p:nvSpPr>
        <p:spPr>
          <a:xfrm>
            <a:off x="197074" y="1976224"/>
            <a:ext cx="11345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solidFill>
                  <a:srgbClr val="7030A0"/>
                </a:solidFill>
                <a:latin typeface="Segoe Sans"/>
              </a:rPr>
              <a:t>Representantes de la Sociedad Civil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2 representantes por ciclo de 2 años.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Categorías rotativas (según sorteo de 14 abril 2025).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Inicia </a:t>
            </a:r>
            <a:r>
              <a:rPr lang="es-ES" b="1" dirty="0">
                <a:solidFill>
                  <a:srgbClr val="7030A0"/>
                </a:solidFill>
                <a:latin typeface="Segoe Sans"/>
              </a:rPr>
              <a:t>Organizaciones locales </a:t>
            </a:r>
            <a:r>
              <a:rPr lang="es-ES" dirty="0">
                <a:solidFill>
                  <a:srgbClr val="7030A0"/>
                </a:solidFill>
                <a:latin typeface="Segoe Sans"/>
              </a:rPr>
              <a:t>e </a:t>
            </a:r>
            <a:r>
              <a:rPr lang="es-ES" b="1" dirty="0">
                <a:solidFill>
                  <a:srgbClr val="7030A0"/>
                </a:solidFill>
                <a:latin typeface="Segoe Sans"/>
              </a:rPr>
              <a:t>Instituciones académicas </a:t>
            </a:r>
            <a:r>
              <a:rPr lang="es-ES" dirty="0">
                <a:solidFill>
                  <a:srgbClr val="7030A0"/>
                </a:solidFill>
                <a:latin typeface="Segoe Sans"/>
              </a:rPr>
              <a:t>(2026-2027)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Requisitos: personalidad jurídica, antigüedad, no vinculación orgánica.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Elección presencial, validación de identidad y representación legal.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En caso de empate: decide presidencia.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7030A0"/>
                </a:solidFill>
                <a:latin typeface="Segoe Sans"/>
              </a:rPr>
              <a:t>El cumplimiento de los requisitos fue verificado por el Gobierno Regional.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B74873AC-1DB3-4C74-B43C-1A5BD8BF857B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A3BAC821-D64D-4695-A2A1-7295CC157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35F708D1-8582-4517-B093-43A537E0220A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6A56C4C2-0DA0-4159-AD94-999C62401F56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FE55D6C7-9B3C-43A7-82FA-6C13D1EDF3C6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4947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2F1266D-8FEB-4E8D-B627-644FC4725D08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8CA05381-B3FC-4847-B09C-2381680FD5CF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200" b="1" dirty="0">
                <a:solidFill>
                  <a:srgbClr val="0B4581"/>
                </a:solidFill>
                <a:latin typeface="Verdana"/>
                <a:ea typeface="Verdana"/>
                <a:cs typeface="+mj-cs"/>
              </a:rPr>
              <a:t>Actualización de la conformación de los integrantes CORECC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17FBF0-0FDE-4EDE-B9B0-F9D36DB8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85271CF3-9884-4F04-8CFD-E9B16BBECE7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76A91-1826-410C-B483-07240694E308}"/>
              </a:ext>
            </a:extLst>
          </p:cNvPr>
          <p:cNvSpPr txBox="1"/>
          <p:nvPr/>
        </p:nvSpPr>
        <p:spPr>
          <a:xfrm>
            <a:off x="436770" y="2340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9F1940D-8FE0-4EC3-978C-FCC5FB004DE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E42DA62-ECB9-41ED-A026-8B054A7DC132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B82AAF3C-662C-46DF-8881-104527E5189C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3" name="Group 2">
            <a:extLst>
              <a:ext uri="{FF2B5EF4-FFF2-40B4-BE49-F238E27FC236}">
                <a16:creationId xmlns:a16="http://schemas.microsoft.com/office/drawing/2014/main" id="{B74873AC-1DB3-4C74-B43C-1A5BD8BF857B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A3BAC821-D64D-4695-A2A1-7295CC157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35F708D1-8582-4517-B093-43A537E0220A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6A56C4C2-0DA0-4159-AD94-999C62401F56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FE55D6C7-9B3C-43A7-82FA-6C13D1EDF3C6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CC32CB14-C36F-49BD-B4BC-09ECC2C0E4B3}"/>
              </a:ext>
            </a:extLst>
          </p:cNvPr>
          <p:cNvSpPr/>
          <p:nvPr/>
        </p:nvSpPr>
        <p:spPr>
          <a:xfrm>
            <a:off x="0" y="884632"/>
            <a:ext cx="10484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Nómina de Organizaciones de la Sociedad Civil </a:t>
            </a:r>
            <a:r>
              <a:rPr lang="es-CL" dirty="0"/>
              <a:t>Conforme a Ley 21.455 y Decretos N°15 y N°16 del Ministerio del Medio Ambiente.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D5473D1-4EDE-4038-9764-0366CED3C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732033"/>
              </p:ext>
            </p:extLst>
          </p:nvPr>
        </p:nvGraphicFramePr>
        <p:xfrm>
          <a:off x="239697" y="1696748"/>
          <a:ext cx="11452194" cy="15849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726097">
                  <a:extLst>
                    <a:ext uri="{9D8B030D-6E8A-4147-A177-3AD203B41FA5}">
                      <a16:colId xmlns:a16="http://schemas.microsoft.com/office/drawing/2014/main" val="66868220"/>
                    </a:ext>
                  </a:extLst>
                </a:gridCol>
                <a:gridCol w="5726097">
                  <a:extLst>
                    <a:ext uri="{9D8B030D-6E8A-4147-A177-3AD203B41FA5}">
                      <a16:colId xmlns:a16="http://schemas.microsoft.com/office/drawing/2014/main" val="21968724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Organizaciones Locales</a:t>
                      </a:r>
                      <a:endParaRPr kumimoji="0" lang="es-C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Fundación El Árbol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Junta de Vecinos N° 16 R II Remodelación Concepción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Fundación </a:t>
                      </a:r>
                      <a:r>
                        <a:rPr kumimoji="0" lang="es-CL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Ngen</a:t>
                      </a: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CL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Pichikura</a:t>
                      </a:r>
                      <a:endParaRPr kumimoji="0" lang="es-C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Red de Observadores de Aves y Vida Silvestre de Tirúa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Instituciones académicas</a:t>
                      </a:r>
                      <a:endParaRPr kumimoji="0" lang="es-CL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Universidad Católica de la Santísima Concepción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Universidad de Concepción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Universidad del Bío-Bío</a:t>
                      </a:r>
                    </a:p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212701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350A4DE-0FCD-4A1A-B169-7A67ED830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988016"/>
              </p:ext>
            </p:extLst>
          </p:nvPr>
        </p:nvGraphicFramePr>
        <p:xfrm>
          <a:off x="193947" y="3921404"/>
          <a:ext cx="11804106" cy="86026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34702">
                  <a:extLst>
                    <a:ext uri="{9D8B030D-6E8A-4147-A177-3AD203B41FA5}">
                      <a16:colId xmlns:a16="http://schemas.microsoft.com/office/drawing/2014/main" val="1968697836"/>
                    </a:ext>
                  </a:extLst>
                </a:gridCol>
                <a:gridCol w="3934702">
                  <a:extLst>
                    <a:ext uri="{9D8B030D-6E8A-4147-A177-3AD203B41FA5}">
                      <a16:colId xmlns:a16="http://schemas.microsoft.com/office/drawing/2014/main" val="620204052"/>
                    </a:ext>
                  </a:extLst>
                </a:gridCol>
                <a:gridCol w="3934702">
                  <a:extLst>
                    <a:ext uri="{9D8B030D-6E8A-4147-A177-3AD203B41FA5}">
                      <a16:colId xmlns:a16="http://schemas.microsoft.com/office/drawing/2014/main" val="1398361951"/>
                    </a:ext>
                  </a:extLst>
                </a:gridCol>
              </a:tblGrid>
              <a:tr h="860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Organizaciones no gubernamentales (ONG)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s-CL" sz="1600" b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Corporación Desarrollo </a:t>
                      </a:r>
                      <a:r>
                        <a:rPr kumimoji="0" lang="es-CL" sz="1600" b="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ConCiencia</a:t>
                      </a:r>
                      <a:endParaRPr kumimoji="0" lang="es-CL" sz="1600" b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Asociaciones empresariales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b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Sin postulaciones</a:t>
                      </a:r>
                      <a:endParaRPr lang="es-CL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Asociaciones de sindicatos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L" sz="1600" b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Sin postulaciones</a:t>
                      </a:r>
                      <a:endParaRPr kumimoji="0" lang="es-CL" sz="16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494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319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570F4-9C3D-F63E-6B50-BABB8B463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5F98CBF5-1C93-36D2-5CD7-124E375D38BB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59C42CAA-05D3-AB07-8FB9-60EF1FA55870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L" sz="2200" b="1" dirty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Proceso elección </a:t>
            </a:r>
            <a:endParaRPr lang="en-US" sz="2200" b="1" dirty="0">
              <a:solidFill>
                <a:srgbClr val="0B4581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AFB9D4-8544-98FB-62B5-8B326BDA4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1E88A6FE-9839-55F8-6760-164FE08C1BA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9" name="Group 2">
            <a:extLst>
              <a:ext uri="{FF2B5EF4-FFF2-40B4-BE49-F238E27FC236}">
                <a16:creationId xmlns:a16="http://schemas.microsoft.com/office/drawing/2014/main" id="{40922C8B-0C4F-A728-902C-898ADBE5C7CA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EA402127-AF52-6914-0522-B5B52449D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E920DDAA-AB41-EC0B-044F-5B9D86F3B352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C7ACADE3-2429-CFC9-7F55-C51D4B0DC449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FF30F2B1-7D0B-10B7-0E63-385F61DB29A1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F057F68-8D05-FAD2-F2F9-784F278B9F7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8451B0F-4D17-322F-4119-EEF1E6D77481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AB566EC3-E24D-3038-AB75-B4B0C63D16F4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D2FEA088-DF6D-E99C-E96D-077865758242}"/>
              </a:ext>
            </a:extLst>
          </p:cNvPr>
          <p:cNvSpPr/>
          <p:nvPr/>
        </p:nvSpPr>
        <p:spPr>
          <a:xfrm>
            <a:off x="110018" y="1544760"/>
            <a:ext cx="11971964" cy="2993061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145047C-78D1-F564-4B52-F8B0C53395C5}"/>
              </a:ext>
            </a:extLst>
          </p:cNvPr>
          <p:cNvSpPr/>
          <p:nvPr/>
        </p:nvSpPr>
        <p:spPr>
          <a:xfrm>
            <a:off x="3219464" y="1903166"/>
            <a:ext cx="5369784" cy="714103"/>
          </a:xfrm>
          <a:prstGeom prst="roundRect">
            <a:avLst>
              <a:gd name="adj" fmla="val 75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F78F45B-503E-F8A6-5215-6F9182BDD005}"/>
              </a:ext>
            </a:extLst>
          </p:cNvPr>
          <p:cNvSpPr txBox="1"/>
          <p:nvPr/>
        </p:nvSpPr>
        <p:spPr>
          <a:xfrm>
            <a:off x="3729828" y="2055471"/>
            <a:ext cx="457967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MUNICIPALIDADES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7DF1785-CD04-48F8-B245-298B3AFC6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578415"/>
              </p:ext>
            </p:extLst>
          </p:nvPr>
        </p:nvGraphicFramePr>
        <p:xfrm>
          <a:off x="981663" y="3211556"/>
          <a:ext cx="10228670" cy="73197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45734">
                  <a:extLst>
                    <a:ext uri="{9D8B030D-6E8A-4147-A177-3AD203B41FA5}">
                      <a16:colId xmlns:a16="http://schemas.microsoft.com/office/drawing/2014/main" val="2387251556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2317031600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3746457584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2459023192"/>
                    </a:ext>
                  </a:extLst>
                </a:gridCol>
                <a:gridCol w="2045734">
                  <a:extLst>
                    <a:ext uri="{9D8B030D-6E8A-4147-A177-3AD203B41FA5}">
                      <a16:colId xmlns:a16="http://schemas.microsoft.com/office/drawing/2014/main" val="1442025477"/>
                    </a:ext>
                  </a:extLst>
                </a:gridCol>
              </a:tblGrid>
              <a:tr h="731977"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San Pedro de la Paz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Hualpén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Santa Juana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Concepción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Penco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4709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661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570F4-9C3D-F63E-6B50-BABB8B463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5F98CBF5-1C93-36D2-5CD7-124E375D38BB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59C42CAA-05D3-AB07-8FB9-60EF1FA55870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L" sz="2200" b="1" dirty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Proceso elección </a:t>
            </a:r>
            <a:endParaRPr lang="en-US" sz="2200" b="1" dirty="0">
              <a:solidFill>
                <a:srgbClr val="0B4581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AFB9D4-8544-98FB-62B5-8B326BDA4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1E88A6FE-9839-55F8-6760-164FE08C1BA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9" name="Group 2">
            <a:extLst>
              <a:ext uri="{FF2B5EF4-FFF2-40B4-BE49-F238E27FC236}">
                <a16:creationId xmlns:a16="http://schemas.microsoft.com/office/drawing/2014/main" id="{40922C8B-0C4F-A728-902C-898ADBE5C7CA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EA402127-AF52-6914-0522-B5B52449D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E920DDAA-AB41-EC0B-044F-5B9D86F3B352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C7ACADE3-2429-CFC9-7F55-C51D4B0DC449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FF30F2B1-7D0B-10B7-0E63-385F61DB29A1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F057F68-8D05-FAD2-F2F9-784F278B9F7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8451B0F-4D17-322F-4119-EEF1E6D77481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AB566EC3-E24D-3038-AB75-B4B0C63D16F4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D2FEA088-DF6D-E99C-E96D-077865758242}"/>
              </a:ext>
            </a:extLst>
          </p:cNvPr>
          <p:cNvSpPr/>
          <p:nvPr/>
        </p:nvSpPr>
        <p:spPr>
          <a:xfrm>
            <a:off x="110018" y="1544760"/>
            <a:ext cx="11971964" cy="2993061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86100" lvl="6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Fundación El Árbol</a:t>
            </a:r>
          </a:p>
          <a:p>
            <a:pPr marL="3086100" lvl="6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Junta de Vecinos N° 16 R II Remodelación Concepción</a:t>
            </a:r>
          </a:p>
          <a:p>
            <a:pPr marL="3086100" lvl="6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Fundación </a:t>
            </a:r>
            <a:r>
              <a:rPr lang="es-CL" dirty="0" err="1">
                <a:solidFill>
                  <a:prstClr val="black"/>
                </a:solidFill>
              </a:rPr>
              <a:t>Ngen</a:t>
            </a:r>
            <a:r>
              <a:rPr lang="es-CL" dirty="0">
                <a:solidFill>
                  <a:prstClr val="black"/>
                </a:solidFill>
              </a:rPr>
              <a:t> </a:t>
            </a:r>
            <a:r>
              <a:rPr lang="es-CL" dirty="0" err="1">
                <a:solidFill>
                  <a:prstClr val="black"/>
                </a:solidFill>
              </a:rPr>
              <a:t>Pichikura</a:t>
            </a:r>
            <a:endParaRPr lang="es-CL" dirty="0">
              <a:solidFill>
                <a:prstClr val="black"/>
              </a:solidFill>
            </a:endParaRPr>
          </a:p>
          <a:p>
            <a:pPr marL="3086100" lvl="6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Red de Observadores de Aves y Vida Silvestre de Tirúa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145047C-78D1-F564-4B52-F8B0C53395C5}"/>
              </a:ext>
            </a:extLst>
          </p:cNvPr>
          <p:cNvSpPr/>
          <p:nvPr/>
        </p:nvSpPr>
        <p:spPr>
          <a:xfrm>
            <a:off x="2695682" y="1322751"/>
            <a:ext cx="5369784" cy="714103"/>
          </a:xfrm>
          <a:prstGeom prst="roundRect">
            <a:avLst>
              <a:gd name="adj" fmla="val 75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F78F45B-503E-F8A6-5215-6F9182BDD005}"/>
              </a:ext>
            </a:extLst>
          </p:cNvPr>
          <p:cNvSpPr txBox="1"/>
          <p:nvPr/>
        </p:nvSpPr>
        <p:spPr>
          <a:xfrm>
            <a:off x="3206046" y="1475056"/>
            <a:ext cx="457967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ORGANIZACIONES LOCALES</a:t>
            </a:r>
          </a:p>
        </p:txBody>
      </p:sp>
    </p:spTree>
    <p:extLst>
      <p:ext uri="{BB962C8B-B14F-4D97-AF65-F5344CB8AC3E}">
        <p14:creationId xmlns:p14="http://schemas.microsoft.com/office/powerpoint/2010/main" val="3512358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570F4-9C3D-F63E-6B50-BABB8B463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5F98CBF5-1C93-36D2-5CD7-124E375D38BB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59C42CAA-05D3-AB07-8FB9-60EF1FA55870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L" sz="2200" b="1" dirty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Proceso elección </a:t>
            </a:r>
            <a:endParaRPr lang="en-US" sz="2200" b="1" dirty="0">
              <a:solidFill>
                <a:srgbClr val="0B4581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AFB9D4-8544-98FB-62B5-8B326BDA4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1E88A6FE-9839-55F8-6760-164FE08C1BA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9" name="Group 2">
            <a:extLst>
              <a:ext uri="{FF2B5EF4-FFF2-40B4-BE49-F238E27FC236}">
                <a16:creationId xmlns:a16="http://schemas.microsoft.com/office/drawing/2014/main" id="{40922C8B-0C4F-A728-902C-898ADBE5C7CA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EA402127-AF52-6914-0522-B5B52449D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E920DDAA-AB41-EC0B-044F-5B9D86F3B352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C7ACADE3-2429-CFC9-7F55-C51D4B0DC449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FF30F2B1-7D0B-10B7-0E63-385F61DB29A1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F057F68-8D05-FAD2-F2F9-784F278B9F78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8451B0F-4D17-322F-4119-EEF1E6D77481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AB566EC3-E24D-3038-AB75-B4B0C63D16F4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D2FEA088-DF6D-E99C-E96D-077865758242}"/>
              </a:ext>
            </a:extLst>
          </p:cNvPr>
          <p:cNvSpPr/>
          <p:nvPr/>
        </p:nvSpPr>
        <p:spPr>
          <a:xfrm>
            <a:off x="110018" y="1544760"/>
            <a:ext cx="11971964" cy="2993061"/>
          </a:xfrm>
          <a:prstGeom prst="roundRect">
            <a:avLst>
              <a:gd name="adj" fmla="val 8701"/>
            </a:avLst>
          </a:prstGeom>
          <a:solidFill>
            <a:srgbClr val="F9F9F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43300" lvl="7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Universidad Católica de la Santísima Concepción</a:t>
            </a:r>
          </a:p>
          <a:p>
            <a:pPr marL="3543300" lvl="7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Universidad de Concepción</a:t>
            </a:r>
          </a:p>
          <a:p>
            <a:pPr marL="3543300" lvl="7" indent="-342900">
              <a:buFont typeface="+mj-lt"/>
              <a:buAutoNum type="arabicPeriod"/>
              <a:defRPr/>
            </a:pPr>
            <a:r>
              <a:rPr lang="es-CL" dirty="0">
                <a:solidFill>
                  <a:prstClr val="black"/>
                </a:solidFill>
              </a:rPr>
              <a:t>Universidad del Bío-Bío</a:t>
            </a:r>
          </a:p>
          <a:p>
            <a:pPr algn="ctr"/>
            <a:endParaRPr lang="es-CL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145047C-78D1-F564-4B52-F8B0C53395C5}"/>
              </a:ext>
            </a:extLst>
          </p:cNvPr>
          <p:cNvSpPr/>
          <p:nvPr/>
        </p:nvSpPr>
        <p:spPr>
          <a:xfrm>
            <a:off x="3086300" y="1322751"/>
            <a:ext cx="5369784" cy="714103"/>
          </a:xfrm>
          <a:prstGeom prst="roundRect">
            <a:avLst>
              <a:gd name="adj" fmla="val 75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F78F45B-503E-F8A6-5215-6F9182BDD005}"/>
              </a:ext>
            </a:extLst>
          </p:cNvPr>
          <p:cNvSpPr txBox="1"/>
          <p:nvPr/>
        </p:nvSpPr>
        <p:spPr>
          <a:xfrm>
            <a:off x="3596664" y="1475056"/>
            <a:ext cx="457967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INSTITUCIONES ACADEMICAS</a:t>
            </a:r>
          </a:p>
        </p:txBody>
      </p:sp>
    </p:spTree>
    <p:extLst>
      <p:ext uri="{BB962C8B-B14F-4D97-AF65-F5344CB8AC3E}">
        <p14:creationId xmlns:p14="http://schemas.microsoft.com/office/powerpoint/2010/main" val="380806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ctángulo 6">
            <a:extLst>
              <a:ext uri="{FF2B5EF4-FFF2-40B4-BE49-F238E27FC236}">
                <a16:creationId xmlns:a16="http://schemas.microsoft.com/office/drawing/2014/main" id="{8A53C2E4-B22C-43C5-AC6A-9778529C3D63}"/>
              </a:ext>
            </a:extLst>
          </p:cNvPr>
          <p:cNvSpPr/>
          <p:nvPr/>
        </p:nvSpPr>
        <p:spPr>
          <a:xfrm>
            <a:off x="642222" y="1037697"/>
            <a:ext cx="35141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5° SESIÓN CORECC</a:t>
            </a:r>
            <a:endParaRPr lang="es-CL" sz="240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63250AB-66F1-49F5-AAA5-3011BC43887F}"/>
              </a:ext>
            </a:extLst>
          </p:cNvPr>
          <p:cNvGrpSpPr/>
          <p:nvPr/>
        </p:nvGrpSpPr>
        <p:grpSpPr>
          <a:xfrm>
            <a:off x="767681" y="1731544"/>
            <a:ext cx="314510" cy="400110"/>
            <a:chOff x="377221" y="1627966"/>
            <a:chExt cx="314510" cy="400110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22171C6B-63A4-44B5-9AAA-F44A9B5DA10C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2000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E5C174B-755B-40D4-8F56-C4CBDD3887C4}"/>
                </a:ext>
              </a:extLst>
            </p:cNvPr>
            <p:cNvSpPr txBox="1"/>
            <p:nvPr/>
          </p:nvSpPr>
          <p:spPr>
            <a:xfrm>
              <a:off x="377221" y="1627966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E595DAE9-30A8-45D2-9A8E-65D8540D4D98}"/>
              </a:ext>
            </a:extLst>
          </p:cNvPr>
          <p:cNvGrpSpPr/>
          <p:nvPr/>
        </p:nvGrpSpPr>
        <p:grpSpPr>
          <a:xfrm>
            <a:off x="767681" y="2301774"/>
            <a:ext cx="314510" cy="400110"/>
            <a:chOff x="380528" y="1630882"/>
            <a:chExt cx="314510" cy="400110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8937FB2C-C97C-43AB-A210-D9B502B912E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2000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3FB8AA41-1D08-4A2D-9F44-F798C60B3788}"/>
                </a:ext>
              </a:extLst>
            </p:cNvPr>
            <p:cNvSpPr txBox="1"/>
            <p:nvPr/>
          </p:nvSpPr>
          <p:spPr>
            <a:xfrm>
              <a:off x="380528" y="1630882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BA15DAA-DCA1-424E-B74C-FB54327F36EC}"/>
              </a:ext>
            </a:extLst>
          </p:cNvPr>
          <p:cNvSpPr/>
          <p:nvPr/>
        </p:nvSpPr>
        <p:spPr>
          <a:xfrm>
            <a:off x="1174699" y="1697938"/>
            <a:ext cx="69359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>
                <a:solidFill>
                  <a:prstClr val="black"/>
                </a:solidFill>
              </a:rPr>
              <a:t>Presentación Seremi de Agricultura sobre modificación solicitada</a:t>
            </a:r>
            <a:endParaRPr lang="es-CL" sz="2000" dirty="0">
              <a:solidFill>
                <a:prstClr val="black"/>
              </a:solidFill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54CE101-CDD5-4733-BB84-1B67411BAFA5}"/>
              </a:ext>
            </a:extLst>
          </p:cNvPr>
          <p:cNvSpPr/>
          <p:nvPr/>
        </p:nvSpPr>
        <p:spPr>
          <a:xfrm>
            <a:off x="1174700" y="2284778"/>
            <a:ext cx="98868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2000" dirty="0"/>
              <a:t>Actualización de la conformación de los integrantes CORECC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Presentación del proceso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Elección representantes de los Municipios (Provincia Concepción)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Elección representantes de la Sociedad civil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Organizaciones locales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</a:rPr>
              <a:t>Instituciones académicas</a:t>
            </a:r>
            <a:endParaRPr lang="es-CL" sz="2000" dirty="0">
              <a:solidFill>
                <a:prstClr val="black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7825A223-2CE1-44F2-9BF3-2FBBFD028977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4" name="Marcador de texto 1">
            <a:extLst>
              <a:ext uri="{FF2B5EF4-FFF2-40B4-BE49-F238E27FC236}">
                <a16:creationId xmlns:a16="http://schemas.microsoft.com/office/drawing/2014/main" id="{4293EBCA-CD04-41BA-906D-4A92FE76F159}"/>
              </a:ext>
            </a:extLst>
          </p:cNvPr>
          <p:cNvSpPr>
            <a:spLocks noGrp="1"/>
          </p:cNvSpPr>
          <p:nvPr/>
        </p:nvSpPr>
        <p:spPr>
          <a:xfrm>
            <a:off x="712923" y="208506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TABLA</a:t>
            </a:r>
            <a:r>
              <a:rPr lang="en-US" sz="2400" b="1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F5C9C410-8133-4B9A-BAF1-6EFE20AA3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23" y="63186"/>
            <a:ext cx="414599" cy="733804"/>
          </a:xfrm>
          <a:prstGeom prst="rect">
            <a:avLst/>
          </a:prstGeom>
        </p:spPr>
      </p:pic>
      <p:grpSp>
        <p:nvGrpSpPr>
          <p:cNvPr id="36" name="Grupo 35">
            <a:extLst>
              <a:ext uri="{FF2B5EF4-FFF2-40B4-BE49-F238E27FC236}">
                <a16:creationId xmlns:a16="http://schemas.microsoft.com/office/drawing/2014/main" id="{B6CDE2C9-0378-4C4F-AC40-90037397FC66}"/>
              </a:ext>
            </a:extLst>
          </p:cNvPr>
          <p:cNvGrpSpPr/>
          <p:nvPr/>
        </p:nvGrpSpPr>
        <p:grpSpPr>
          <a:xfrm>
            <a:off x="768545" y="4211831"/>
            <a:ext cx="314510" cy="400110"/>
            <a:chOff x="386448" y="1625483"/>
            <a:chExt cx="314510" cy="400110"/>
          </a:xfrm>
        </p:grpSpPr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956F121C-EC8D-48CE-84F2-66DB9C50C58C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2000"/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9E5B8462-0F41-41C5-82C7-C25D26D63792}"/>
                </a:ext>
              </a:extLst>
            </p:cNvPr>
            <p:cNvSpPr txBox="1"/>
            <p:nvPr/>
          </p:nvSpPr>
          <p:spPr>
            <a:xfrm>
              <a:off x="386448" y="1625483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55" name="Rectángulo 54">
            <a:extLst>
              <a:ext uri="{FF2B5EF4-FFF2-40B4-BE49-F238E27FC236}">
                <a16:creationId xmlns:a16="http://schemas.microsoft.com/office/drawing/2014/main" id="{55E73FA2-6B9F-4B4E-A0BB-AE0E37A97FA7}"/>
              </a:ext>
            </a:extLst>
          </p:cNvPr>
          <p:cNvSpPr/>
          <p:nvPr/>
        </p:nvSpPr>
        <p:spPr>
          <a:xfrm>
            <a:off x="1174699" y="4220822"/>
            <a:ext cx="89791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CL" sz="2000" dirty="0">
                <a:solidFill>
                  <a:prstClr val="black"/>
                </a:solidFill>
              </a:rPr>
              <a:t>Varios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637359E0-8757-43D0-B0BB-BD9A931A0C16}"/>
              </a:ext>
            </a:extLst>
          </p:cNvPr>
          <p:cNvSpPr/>
          <p:nvPr/>
        </p:nvSpPr>
        <p:spPr>
          <a:xfrm>
            <a:off x="642222" y="1598023"/>
            <a:ext cx="10700601" cy="3250202"/>
          </a:xfrm>
          <a:prstGeom prst="roundRect">
            <a:avLst>
              <a:gd name="adj" fmla="val 4176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1143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2F1266D-8FEB-4E8D-B627-644FC4725D08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Marcador de texto 1">
            <a:extLst>
              <a:ext uri="{FF2B5EF4-FFF2-40B4-BE49-F238E27FC236}">
                <a16:creationId xmlns:a16="http://schemas.microsoft.com/office/drawing/2014/main" id="{8CA05381-B3FC-4847-B09C-2381680FD5CF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L" sz="2200" b="1" dirty="0">
                <a:solidFill>
                  <a:srgbClr val="0B4581"/>
                </a:solidFill>
                <a:latin typeface="Verdana"/>
                <a:ea typeface="Verdana"/>
              </a:rPr>
              <a:t>Varios</a:t>
            </a:r>
            <a:endParaRPr lang="en-US" sz="2200" b="1" dirty="0">
              <a:solidFill>
                <a:srgbClr val="0B4581"/>
              </a:solidFill>
              <a:latin typeface="Verdana"/>
              <a:ea typeface="Verdana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917FBF0-0FDE-4EDE-B9B0-F9D36DB8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85271CF3-9884-4F04-8CFD-E9B16BBECE7D}"/>
              </a:ext>
            </a:extLst>
          </p:cNvPr>
          <p:cNvSpPr/>
          <p:nvPr/>
        </p:nvSpPr>
        <p:spPr>
          <a:xfrm>
            <a:off x="436770" y="261705"/>
            <a:ext cx="330861" cy="3308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29" name="Group 2">
            <a:extLst>
              <a:ext uri="{FF2B5EF4-FFF2-40B4-BE49-F238E27FC236}">
                <a16:creationId xmlns:a16="http://schemas.microsoft.com/office/drawing/2014/main" id="{029F7A35-F80F-41E8-8A12-EEC730F5A381}"/>
              </a:ext>
            </a:extLst>
          </p:cNvPr>
          <p:cNvGrpSpPr/>
          <p:nvPr/>
        </p:nvGrpSpPr>
        <p:grpSpPr>
          <a:xfrm>
            <a:off x="-1" y="5433670"/>
            <a:ext cx="12192001" cy="1424330"/>
            <a:chOff x="0" y="0"/>
            <a:chExt cx="24794758" cy="4101523"/>
          </a:xfrm>
        </p:grpSpPr>
        <p:pic>
          <p:nvPicPr>
            <p:cNvPr id="30" name="Picture 3">
              <a:extLst>
                <a:ext uri="{FF2B5EF4-FFF2-40B4-BE49-F238E27FC236}">
                  <a16:creationId xmlns:a16="http://schemas.microsoft.com/office/drawing/2014/main" id="{4CD69C25-25DE-4491-9799-66DE67B8B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7000"/>
            </a:blip>
            <a:srcRect t="79" b="79"/>
            <a:stretch>
              <a:fillRect/>
            </a:stretch>
          </p:blipFill>
          <p:spPr>
            <a:xfrm>
              <a:off x="0" y="0"/>
              <a:ext cx="24794758" cy="4101523"/>
            </a:xfrm>
            <a:prstGeom prst="rect">
              <a:avLst/>
            </a:prstGeom>
          </p:spPr>
        </p:pic>
      </p:grpSp>
      <p:grpSp>
        <p:nvGrpSpPr>
          <p:cNvPr id="31" name="Group 4">
            <a:extLst>
              <a:ext uri="{FF2B5EF4-FFF2-40B4-BE49-F238E27FC236}">
                <a16:creationId xmlns:a16="http://schemas.microsoft.com/office/drawing/2014/main" id="{E58A9AB9-621A-47B2-9F46-4A35733E50CE}"/>
              </a:ext>
            </a:extLst>
          </p:cNvPr>
          <p:cNvGrpSpPr/>
          <p:nvPr/>
        </p:nvGrpSpPr>
        <p:grpSpPr>
          <a:xfrm>
            <a:off x="-2" y="5128871"/>
            <a:ext cx="12192001" cy="304799"/>
            <a:chOff x="0" y="0"/>
            <a:chExt cx="4978867" cy="140189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6EFE180B-D37A-458A-8A63-29DF056C1952}"/>
                </a:ext>
              </a:extLst>
            </p:cNvPr>
            <p:cNvSpPr/>
            <p:nvPr/>
          </p:nvSpPr>
          <p:spPr>
            <a:xfrm>
              <a:off x="0" y="0"/>
              <a:ext cx="4978867" cy="140189"/>
            </a:xfrm>
            <a:custGeom>
              <a:avLst/>
              <a:gdLst/>
              <a:ahLst/>
              <a:cxnLst/>
              <a:rect l="l" t="t" r="r" b="b"/>
              <a:pathLst>
                <a:path w="4978867" h="140189">
                  <a:moveTo>
                    <a:pt x="0" y="0"/>
                  </a:moveTo>
                  <a:lnTo>
                    <a:pt x="4978867" y="0"/>
                  </a:lnTo>
                  <a:lnTo>
                    <a:pt x="4978867" y="140189"/>
                  </a:lnTo>
                  <a:lnTo>
                    <a:pt x="0" y="140189"/>
                  </a:lnTo>
                  <a:close/>
                </a:path>
              </a:pathLst>
            </a:custGeom>
            <a:solidFill>
              <a:srgbClr val="054A87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6">
              <a:extLst>
                <a:ext uri="{FF2B5EF4-FFF2-40B4-BE49-F238E27FC236}">
                  <a16:creationId xmlns:a16="http://schemas.microsoft.com/office/drawing/2014/main" id="{699D8F6A-0C77-4EF2-B02A-709BC0172448}"/>
                </a:ext>
              </a:extLst>
            </p:cNvPr>
            <p:cNvSpPr txBox="1"/>
            <p:nvPr/>
          </p:nvSpPr>
          <p:spPr>
            <a:xfrm>
              <a:off x="0" y="-9525"/>
              <a:ext cx="4978867" cy="1497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8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76A91-1826-410C-B483-07240694E308}"/>
              </a:ext>
            </a:extLst>
          </p:cNvPr>
          <p:cNvSpPr txBox="1"/>
          <p:nvPr/>
        </p:nvSpPr>
        <p:spPr>
          <a:xfrm>
            <a:off x="436770" y="23402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07F9DA8-25F0-43F6-839E-EF2E72BDED11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52F00F82-C065-4208-9733-C683ECB454DE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C93983C1-E206-422E-A81E-9E28F1CBAD3E}"/>
                </a:ext>
              </a:extLst>
            </p:cNvPr>
            <p:cNvSpPr txBox="1"/>
            <p:nvPr/>
          </p:nvSpPr>
          <p:spPr>
            <a:xfrm>
              <a:off x="401194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D278343-0017-48F8-A115-B968AA3A2A11}"/>
              </a:ext>
            </a:extLst>
          </p:cNvPr>
          <p:cNvSpPr txBox="1"/>
          <p:nvPr/>
        </p:nvSpPr>
        <p:spPr>
          <a:xfrm>
            <a:off x="506027" y="1445988"/>
            <a:ext cx="7537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dirty="0"/>
              <a:t>Se da la palabra a los miembros del CORECC que lo solicite.</a:t>
            </a:r>
          </a:p>
        </p:txBody>
      </p:sp>
    </p:spTree>
    <p:extLst>
      <p:ext uri="{BB962C8B-B14F-4D97-AF65-F5344CB8AC3E}">
        <p14:creationId xmlns:p14="http://schemas.microsoft.com/office/powerpoint/2010/main" val="226352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32" y="1638"/>
            <a:ext cx="12192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8432" y="202904"/>
            <a:ext cx="1054880" cy="145046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67193" y="2169224"/>
            <a:ext cx="8595348" cy="55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GOBIERNO REGIONAL DEL BIOBÍO</a:t>
            </a:r>
            <a:endParaRPr lang="es-ES" sz="3800" b="1">
              <a:solidFill>
                <a:prstClr val="white"/>
              </a:solidFill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BC8A8DF-0EE0-4740-89D9-97F0D6DF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841" y="3750410"/>
            <a:ext cx="4014491" cy="34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ea typeface="ヒラギノ角ゴ Pro W3" charset="-128"/>
                <a:cs typeface="Verdana"/>
              </a:rPr>
              <a:t>15 DE DICIEMBRE DE 2025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Verdana" pitchFamily="34" charset="0"/>
              <a:ea typeface="ヒラギノ角ゴ Pro W3" charset="-128"/>
              <a:cs typeface="Verdana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E57987B-C37F-44E5-B1A1-F2029DAD3C84}"/>
              </a:ext>
            </a:extLst>
          </p:cNvPr>
          <p:cNvCxnSpPr>
            <a:cxnSpLocks/>
          </p:cNvCxnSpPr>
          <p:nvPr/>
        </p:nvCxnSpPr>
        <p:spPr>
          <a:xfrm>
            <a:off x="-25461" y="2726889"/>
            <a:ext cx="711066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3AF04A84-7D8E-40AE-A9D5-0FC430DED88A}"/>
              </a:ext>
            </a:extLst>
          </p:cNvPr>
          <p:cNvSpPr/>
          <p:nvPr/>
        </p:nvSpPr>
        <p:spPr>
          <a:xfrm>
            <a:off x="389467" y="4843676"/>
            <a:ext cx="7772400" cy="304057"/>
          </a:xfrm>
          <a:prstGeom prst="rect">
            <a:avLst/>
          </a:prstGeom>
          <a:solidFill>
            <a:srgbClr val="092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606EC72-EF96-483C-8B81-9AF67A0E31E8}"/>
              </a:ext>
            </a:extLst>
          </p:cNvPr>
          <p:cNvSpPr/>
          <p:nvPr/>
        </p:nvSpPr>
        <p:spPr>
          <a:xfrm>
            <a:off x="1770536" y="2900096"/>
            <a:ext cx="416710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solidFill>
                  <a:prstClr val="white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 </a:t>
            </a:r>
            <a:r>
              <a:rPr lang="es-ES" sz="3800" b="1" dirty="0">
                <a:solidFill>
                  <a:prstClr val="white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5°SESIÓN CORECC</a:t>
            </a:r>
            <a:endParaRPr lang="es-CL" sz="3800" b="1" dirty="0">
              <a:solidFill>
                <a:prstClr val="white"/>
              </a:solidFill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59">
            <a:extLst>
              <a:ext uri="{FF2B5EF4-FFF2-40B4-BE49-F238E27FC236}">
                <a16:creationId xmlns:a16="http://schemas.microsoft.com/office/drawing/2014/main" id="{84A03ABD-25B6-488E-9EC5-91087414672C}"/>
              </a:ext>
            </a:extLst>
          </p:cNvPr>
          <p:cNvSpPr/>
          <p:nvPr/>
        </p:nvSpPr>
        <p:spPr>
          <a:xfrm>
            <a:off x="113331" y="4414237"/>
            <a:ext cx="1460283" cy="381901"/>
          </a:xfrm>
          <a:custGeom>
            <a:avLst/>
            <a:gdLst/>
            <a:ahLst/>
            <a:cxnLst/>
            <a:rect l="l" t="t" r="r" b="b"/>
            <a:pathLst>
              <a:path w="1661160" h="742314">
                <a:moveTo>
                  <a:pt x="1537461" y="0"/>
                </a:moveTo>
                <a:lnTo>
                  <a:pt x="123698" y="0"/>
                </a:lnTo>
                <a:lnTo>
                  <a:pt x="75550" y="9719"/>
                </a:lnTo>
                <a:lnTo>
                  <a:pt x="36231" y="36226"/>
                </a:lnTo>
                <a:lnTo>
                  <a:pt x="9721" y="75545"/>
                </a:lnTo>
                <a:lnTo>
                  <a:pt x="0" y="123697"/>
                </a:lnTo>
                <a:lnTo>
                  <a:pt x="0" y="618489"/>
                </a:lnTo>
                <a:lnTo>
                  <a:pt x="9721" y="666637"/>
                </a:lnTo>
                <a:lnTo>
                  <a:pt x="36231" y="705956"/>
                </a:lnTo>
                <a:lnTo>
                  <a:pt x="75550" y="732466"/>
                </a:lnTo>
                <a:lnTo>
                  <a:pt x="123698" y="742187"/>
                </a:lnTo>
                <a:lnTo>
                  <a:pt x="1537461" y="742187"/>
                </a:lnTo>
                <a:lnTo>
                  <a:pt x="1585614" y="732466"/>
                </a:lnTo>
                <a:lnTo>
                  <a:pt x="1624933" y="705956"/>
                </a:lnTo>
                <a:lnTo>
                  <a:pt x="1651440" y="666637"/>
                </a:lnTo>
                <a:lnTo>
                  <a:pt x="1661159" y="618489"/>
                </a:lnTo>
                <a:lnTo>
                  <a:pt x="1661159" y="123697"/>
                </a:lnTo>
                <a:lnTo>
                  <a:pt x="1651440" y="75545"/>
                </a:lnTo>
                <a:lnTo>
                  <a:pt x="1624933" y="36226"/>
                </a:lnTo>
                <a:lnTo>
                  <a:pt x="1585614" y="9719"/>
                </a:lnTo>
                <a:lnTo>
                  <a:pt x="1537461" y="0"/>
                </a:lnTo>
                <a:close/>
              </a:path>
            </a:pathLst>
          </a:custGeom>
          <a:solidFill>
            <a:srgbClr val="E1B5D6"/>
          </a:solidFill>
          <a:ln>
            <a:noFill/>
          </a:ln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ES"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Mapa Actores </a:t>
            </a:r>
          </a:p>
          <a:p>
            <a:pPr algn="ctr">
              <a:lnSpc>
                <a:spcPct val="150000"/>
              </a:lnSpc>
            </a:pPr>
            <a:endParaRPr sz="1300" b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4" name="object 4">
            <a:extLst>
              <a:ext uri="{FF2B5EF4-FFF2-40B4-BE49-F238E27FC236}">
                <a16:creationId xmlns:a16="http://schemas.microsoft.com/office/drawing/2014/main" id="{75A98065-959F-4BE8-AA42-2606AE082B5E}"/>
              </a:ext>
            </a:extLst>
          </p:cNvPr>
          <p:cNvSpPr/>
          <p:nvPr/>
        </p:nvSpPr>
        <p:spPr>
          <a:xfrm>
            <a:off x="178592" y="1480043"/>
            <a:ext cx="11327264" cy="938761"/>
          </a:xfrm>
          <a:custGeom>
            <a:avLst/>
            <a:gdLst/>
            <a:ahLst/>
            <a:cxnLst/>
            <a:rect l="l" t="t" r="r" b="b"/>
            <a:pathLst>
              <a:path w="10083165" h="2931160">
                <a:moveTo>
                  <a:pt x="8617458" y="0"/>
                </a:moveTo>
                <a:lnTo>
                  <a:pt x="8617458" y="732663"/>
                </a:lnTo>
                <a:lnTo>
                  <a:pt x="0" y="732663"/>
                </a:lnTo>
                <a:lnTo>
                  <a:pt x="0" y="2197989"/>
                </a:lnTo>
                <a:lnTo>
                  <a:pt x="8617458" y="2197989"/>
                </a:lnTo>
                <a:lnTo>
                  <a:pt x="8617458" y="2930651"/>
                </a:lnTo>
                <a:lnTo>
                  <a:pt x="10082784" y="1465326"/>
                </a:lnTo>
                <a:lnTo>
                  <a:pt x="8617458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75" name="object 5">
            <a:extLst>
              <a:ext uri="{FF2B5EF4-FFF2-40B4-BE49-F238E27FC236}">
                <a16:creationId xmlns:a16="http://schemas.microsoft.com/office/drawing/2014/main" id="{914DE365-F532-463B-BE4F-0130E099861E}"/>
              </a:ext>
            </a:extLst>
          </p:cNvPr>
          <p:cNvSpPr/>
          <p:nvPr/>
        </p:nvSpPr>
        <p:spPr>
          <a:xfrm>
            <a:off x="114549" y="1387226"/>
            <a:ext cx="1464518" cy="1206727"/>
          </a:xfrm>
          <a:custGeom>
            <a:avLst/>
            <a:gdLst/>
            <a:ahLst/>
            <a:cxnLst/>
            <a:rect l="l" t="t" r="r" b="b"/>
            <a:pathLst>
              <a:path w="1713230" h="1172210">
                <a:moveTo>
                  <a:pt x="1517649" y="0"/>
                </a:moveTo>
                <a:lnTo>
                  <a:pt x="195326" y="0"/>
                </a:lnTo>
                <a:lnTo>
                  <a:pt x="150540" y="5161"/>
                </a:lnTo>
                <a:lnTo>
                  <a:pt x="109427" y="19862"/>
                </a:lnTo>
                <a:lnTo>
                  <a:pt x="73160" y="42927"/>
                </a:lnTo>
                <a:lnTo>
                  <a:pt x="42911" y="73181"/>
                </a:lnTo>
                <a:lnTo>
                  <a:pt x="19853" y="109449"/>
                </a:lnTo>
                <a:lnTo>
                  <a:pt x="5158" y="150556"/>
                </a:lnTo>
                <a:lnTo>
                  <a:pt x="0" y="195325"/>
                </a:lnTo>
                <a:lnTo>
                  <a:pt x="0" y="976629"/>
                </a:lnTo>
                <a:lnTo>
                  <a:pt x="5158" y="1021399"/>
                </a:lnTo>
                <a:lnTo>
                  <a:pt x="19853" y="1062506"/>
                </a:lnTo>
                <a:lnTo>
                  <a:pt x="42911" y="1098774"/>
                </a:lnTo>
                <a:lnTo>
                  <a:pt x="73160" y="1129028"/>
                </a:lnTo>
                <a:lnTo>
                  <a:pt x="109427" y="1152093"/>
                </a:lnTo>
                <a:lnTo>
                  <a:pt x="150540" y="1166794"/>
                </a:lnTo>
                <a:lnTo>
                  <a:pt x="195326" y="1171955"/>
                </a:lnTo>
                <a:lnTo>
                  <a:pt x="1517649" y="1171955"/>
                </a:lnTo>
                <a:lnTo>
                  <a:pt x="1562419" y="1166794"/>
                </a:lnTo>
                <a:lnTo>
                  <a:pt x="1603526" y="1152093"/>
                </a:lnTo>
                <a:lnTo>
                  <a:pt x="1639794" y="1129028"/>
                </a:lnTo>
                <a:lnTo>
                  <a:pt x="1670048" y="1098774"/>
                </a:lnTo>
                <a:lnTo>
                  <a:pt x="1693113" y="1062506"/>
                </a:lnTo>
                <a:lnTo>
                  <a:pt x="1707814" y="1021399"/>
                </a:lnTo>
                <a:lnTo>
                  <a:pt x="1712976" y="976629"/>
                </a:lnTo>
                <a:lnTo>
                  <a:pt x="1712976" y="195325"/>
                </a:lnTo>
                <a:lnTo>
                  <a:pt x="1707814" y="150556"/>
                </a:lnTo>
                <a:lnTo>
                  <a:pt x="1693113" y="109449"/>
                </a:lnTo>
                <a:lnTo>
                  <a:pt x="1670048" y="73181"/>
                </a:lnTo>
                <a:lnTo>
                  <a:pt x="1639794" y="42927"/>
                </a:lnTo>
                <a:lnTo>
                  <a:pt x="1603526" y="19862"/>
                </a:lnTo>
                <a:lnTo>
                  <a:pt x="1562419" y="5161"/>
                </a:lnTo>
                <a:lnTo>
                  <a:pt x="1517649" y="0"/>
                </a:lnTo>
                <a:close/>
              </a:path>
            </a:pathLst>
          </a:custGeom>
          <a:solidFill>
            <a:srgbClr val="C46AAD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256F32D-CEC1-449E-99E5-DB51D1DE9716}"/>
              </a:ext>
            </a:extLst>
          </p:cNvPr>
          <p:cNvSpPr txBox="1"/>
          <p:nvPr/>
        </p:nvSpPr>
        <p:spPr>
          <a:xfrm>
            <a:off x="197554" y="1747262"/>
            <a:ext cx="1358265" cy="347403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065" marR="5080" indent="-635" algn="ctr">
              <a:lnSpc>
                <a:spcPct val="91500"/>
              </a:lnSpc>
              <a:spcBef>
                <a:spcPts val="280"/>
              </a:spcBef>
            </a:pPr>
            <a:r>
              <a:rPr lang="es-CL" sz="1100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ACTIVIDADES </a:t>
            </a:r>
            <a:r>
              <a:rPr lang="es-CL" sz="1100" spc="-1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 </a:t>
            </a:r>
            <a:r>
              <a:rPr lang="es-CL" sz="110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P</a:t>
            </a:r>
            <a:r>
              <a:rPr lang="es-CL" sz="1100" spc="-2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R</a:t>
            </a:r>
            <a:r>
              <a:rPr lang="es-CL" sz="1100" spc="-3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E</a:t>
            </a:r>
            <a:r>
              <a:rPr lang="es-CL" sz="1100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VI</a:t>
            </a:r>
            <a:r>
              <a:rPr lang="es-CL" sz="1100" spc="-1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A</a:t>
            </a:r>
            <a:r>
              <a:rPr lang="es-CL" sz="110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S</a:t>
            </a:r>
            <a:r>
              <a:rPr lang="es-CL" sz="1100" spc="-60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 </a:t>
            </a:r>
            <a:endParaRPr lang="es-CL" sz="1100"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01033C20-557E-433B-9005-F97097B37DA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9058" y="1393409"/>
            <a:ext cx="1712975" cy="1201084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F3F0E267-03B4-41FA-90B7-B4EE5D4B2807}"/>
              </a:ext>
            </a:extLst>
          </p:cNvPr>
          <p:cNvSpPr txBox="1"/>
          <p:nvPr/>
        </p:nvSpPr>
        <p:spPr>
          <a:xfrm>
            <a:off x="2043603" y="1611716"/>
            <a:ext cx="1351915" cy="657231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ETAPA Nº1</a:t>
            </a:r>
          </a:p>
          <a:p>
            <a:pPr marR="5080" algn="ctr"/>
            <a:endParaRPr lang="es-ES" sz="600" b="1" spc="-15"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INICIO </a:t>
            </a: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ANTEPREOYECTO</a:t>
            </a:r>
          </a:p>
        </p:txBody>
      </p:sp>
      <p:pic>
        <p:nvPicPr>
          <p:cNvPr id="9" name="object 9">
            <a:extLst>
              <a:ext uri="{FF2B5EF4-FFF2-40B4-BE49-F238E27FC236}">
                <a16:creationId xmlns:a16="http://schemas.microsoft.com/office/drawing/2014/main" id="{17480434-6D49-4F57-B69E-94BF056D3B0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45064" y="1392421"/>
            <a:ext cx="1863852" cy="1200586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515E6EC-7AD2-4E62-8BF2-17A8BD4FA734}"/>
              </a:ext>
            </a:extLst>
          </p:cNvPr>
          <p:cNvSpPr txBox="1"/>
          <p:nvPr/>
        </p:nvSpPr>
        <p:spPr>
          <a:xfrm>
            <a:off x="4122735" y="1639956"/>
            <a:ext cx="1399980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ETAPA Nº2</a:t>
            </a:r>
          </a:p>
          <a:p>
            <a:pPr marR="5080" algn="ctr"/>
            <a:endParaRPr lang="es-ES" sz="600" b="1" spc="-15"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ANTEPROYECTO</a:t>
            </a:r>
          </a:p>
        </p:txBody>
      </p:sp>
      <p:pic>
        <p:nvPicPr>
          <p:cNvPr id="11" name="object 11">
            <a:extLst>
              <a:ext uri="{FF2B5EF4-FFF2-40B4-BE49-F238E27FC236}">
                <a16:creationId xmlns:a16="http://schemas.microsoft.com/office/drawing/2014/main" id="{1B089A18-C178-43B4-8DC6-7E18942A1B3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93841" y="1388213"/>
            <a:ext cx="1712975" cy="1205739"/>
          </a:xfrm>
          <a:prstGeom prst="rect">
            <a:avLst/>
          </a:prstGeom>
        </p:spPr>
      </p:pic>
      <p:pic>
        <p:nvPicPr>
          <p:cNvPr id="13" name="object 13">
            <a:extLst>
              <a:ext uri="{FF2B5EF4-FFF2-40B4-BE49-F238E27FC236}">
                <a16:creationId xmlns:a16="http://schemas.microsoft.com/office/drawing/2014/main" id="{E5FF85FC-3D28-42AA-A8DE-36125D0330C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3328" y="1393409"/>
            <a:ext cx="1712976" cy="1197800"/>
          </a:xfrm>
          <a:prstGeom prst="rect">
            <a:avLst/>
          </a:prstGeom>
        </p:spPr>
      </p:pic>
      <p:pic>
        <p:nvPicPr>
          <p:cNvPr id="15" name="object 15">
            <a:extLst>
              <a:ext uri="{FF2B5EF4-FFF2-40B4-BE49-F238E27FC236}">
                <a16:creationId xmlns:a16="http://schemas.microsoft.com/office/drawing/2014/main" id="{4A2A3C6B-3D0F-43F6-9CE2-9710954A16E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91292" y="1393408"/>
            <a:ext cx="1712976" cy="1197613"/>
          </a:xfrm>
          <a:prstGeom prst="rect">
            <a:avLst/>
          </a:prstGeom>
        </p:spPr>
      </p:pic>
      <p:grpSp>
        <p:nvGrpSpPr>
          <p:cNvPr id="17" name="object 17">
            <a:extLst>
              <a:ext uri="{FF2B5EF4-FFF2-40B4-BE49-F238E27FC236}">
                <a16:creationId xmlns:a16="http://schemas.microsoft.com/office/drawing/2014/main" id="{A86BE907-AC50-43B3-9FD8-15C174F4102F}"/>
              </a:ext>
            </a:extLst>
          </p:cNvPr>
          <p:cNvGrpSpPr/>
          <p:nvPr/>
        </p:nvGrpSpPr>
        <p:grpSpPr>
          <a:xfrm>
            <a:off x="1889056" y="2877948"/>
            <a:ext cx="1712978" cy="315595"/>
            <a:chOff x="2226564" y="3403091"/>
            <a:chExt cx="1691639" cy="315595"/>
          </a:xfrm>
        </p:grpSpPr>
        <p:sp>
          <p:nvSpPr>
            <p:cNvPr id="72" name="object 18">
              <a:extLst>
                <a:ext uri="{FF2B5EF4-FFF2-40B4-BE49-F238E27FC236}">
                  <a16:creationId xmlns:a16="http://schemas.microsoft.com/office/drawing/2014/main" id="{65A4228E-29B3-48F5-B168-DDE2F777F37B}"/>
                </a:ext>
              </a:extLst>
            </p:cNvPr>
            <p:cNvSpPr/>
            <p:nvPr/>
          </p:nvSpPr>
          <p:spPr>
            <a:xfrm>
              <a:off x="2226564" y="3403091"/>
              <a:ext cx="1691639" cy="315595"/>
            </a:xfrm>
            <a:custGeom>
              <a:avLst/>
              <a:gdLst/>
              <a:ahLst/>
              <a:cxnLst/>
              <a:rect l="l" t="t" r="r" b="b"/>
              <a:pathLst>
                <a:path w="1691639" h="315595">
                  <a:moveTo>
                    <a:pt x="1639062" y="0"/>
                  </a:moveTo>
                  <a:lnTo>
                    <a:pt x="52578" y="0"/>
                  </a:lnTo>
                  <a:lnTo>
                    <a:pt x="32093" y="4125"/>
                  </a:lnTo>
                  <a:lnTo>
                    <a:pt x="15382" y="15382"/>
                  </a:lnTo>
                  <a:lnTo>
                    <a:pt x="4125" y="32093"/>
                  </a:lnTo>
                  <a:lnTo>
                    <a:pt x="0" y="52578"/>
                  </a:lnTo>
                  <a:lnTo>
                    <a:pt x="0" y="262890"/>
                  </a:lnTo>
                  <a:lnTo>
                    <a:pt x="4125" y="283374"/>
                  </a:lnTo>
                  <a:lnTo>
                    <a:pt x="15382" y="300085"/>
                  </a:lnTo>
                  <a:lnTo>
                    <a:pt x="32093" y="311342"/>
                  </a:lnTo>
                  <a:lnTo>
                    <a:pt x="52578" y="315468"/>
                  </a:lnTo>
                  <a:lnTo>
                    <a:pt x="1639062" y="315468"/>
                  </a:lnTo>
                  <a:lnTo>
                    <a:pt x="1659546" y="311342"/>
                  </a:lnTo>
                  <a:lnTo>
                    <a:pt x="1676257" y="300085"/>
                  </a:lnTo>
                  <a:lnTo>
                    <a:pt x="1687514" y="283374"/>
                  </a:lnTo>
                  <a:lnTo>
                    <a:pt x="1691639" y="262890"/>
                  </a:lnTo>
                  <a:lnTo>
                    <a:pt x="1691639" y="52578"/>
                  </a:lnTo>
                  <a:lnTo>
                    <a:pt x="1687514" y="32093"/>
                  </a:lnTo>
                  <a:lnTo>
                    <a:pt x="1676257" y="15382"/>
                  </a:lnTo>
                  <a:lnTo>
                    <a:pt x="1659546" y="4125"/>
                  </a:lnTo>
                  <a:lnTo>
                    <a:pt x="16390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73" name="object 19">
              <a:extLst>
                <a:ext uri="{FF2B5EF4-FFF2-40B4-BE49-F238E27FC236}">
                  <a16:creationId xmlns:a16="http://schemas.microsoft.com/office/drawing/2014/main" id="{E45B1A6E-A473-4763-B6C9-E665F4E881C9}"/>
                </a:ext>
              </a:extLst>
            </p:cNvPr>
            <p:cNvSpPr/>
            <p:nvPr/>
          </p:nvSpPr>
          <p:spPr>
            <a:xfrm>
              <a:off x="2226564" y="3403091"/>
              <a:ext cx="1691639" cy="315595"/>
            </a:xfrm>
            <a:custGeom>
              <a:avLst/>
              <a:gdLst/>
              <a:ahLst/>
              <a:cxnLst/>
              <a:rect l="l" t="t" r="r" b="b"/>
              <a:pathLst>
                <a:path w="1691639" h="315595">
                  <a:moveTo>
                    <a:pt x="0" y="52578"/>
                  </a:moveTo>
                  <a:lnTo>
                    <a:pt x="4125" y="32093"/>
                  </a:lnTo>
                  <a:lnTo>
                    <a:pt x="15382" y="15382"/>
                  </a:lnTo>
                  <a:lnTo>
                    <a:pt x="32093" y="4125"/>
                  </a:lnTo>
                  <a:lnTo>
                    <a:pt x="52578" y="0"/>
                  </a:lnTo>
                  <a:lnTo>
                    <a:pt x="1639062" y="0"/>
                  </a:lnTo>
                  <a:lnTo>
                    <a:pt x="1659546" y="4125"/>
                  </a:lnTo>
                  <a:lnTo>
                    <a:pt x="1676257" y="15382"/>
                  </a:lnTo>
                  <a:lnTo>
                    <a:pt x="1687514" y="32093"/>
                  </a:lnTo>
                  <a:lnTo>
                    <a:pt x="1691639" y="52578"/>
                  </a:lnTo>
                  <a:lnTo>
                    <a:pt x="1691639" y="262890"/>
                  </a:lnTo>
                  <a:lnTo>
                    <a:pt x="1687514" y="283374"/>
                  </a:lnTo>
                  <a:lnTo>
                    <a:pt x="1676257" y="300085"/>
                  </a:lnTo>
                  <a:lnTo>
                    <a:pt x="1659546" y="311342"/>
                  </a:lnTo>
                  <a:lnTo>
                    <a:pt x="1639062" y="315468"/>
                  </a:lnTo>
                  <a:lnTo>
                    <a:pt x="52578" y="315468"/>
                  </a:lnTo>
                  <a:lnTo>
                    <a:pt x="32093" y="311342"/>
                  </a:lnTo>
                  <a:lnTo>
                    <a:pt x="15382" y="300085"/>
                  </a:lnTo>
                  <a:lnTo>
                    <a:pt x="4125" y="283374"/>
                  </a:lnTo>
                  <a:lnTo>
                    <a:pt x="0" y="262890"/>
                  </a:lnTo>
                  <a:lnTo>
                    <a:pt x="0" y="52578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18" name="object 20">
            <a:extLst>
              <a:ext uri="{FF2B5EF4-FFF2-40B4-BE49-F238E27FC236}">
                <a16:creationId xmlns:a16="http://schemas.microsoft.com/office/drawing/2014/main" id="{E2E70AE6-5577-411D-A136-AE1E7543EAA7}"/>
              </a:ext>
            </a:extLst>
          </p:cNvPr>
          <p:cNvSpPr txBox="1"/>
          <p:nvPr/>
        </p:nvSpPr>
        <p:spPr>
          <a:xfrm>
            <a:off x="2065585" y="2918538"/>
            <a:ext cx="1337945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Resolución</a:t>
            </a:r>
            <a:r>
              <a:rPr sz="1250" b="1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250" b="1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>
                <a:solidFill>
                  <a:srgbClr val="FFFFFF"/>
                </a:solidFill>
                <a:latin typeface="Calibri"/>
                <a:cs typeface="Calibri"/>
              </a:rPr>
              <a:t>inicio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19" name="object 21">
            <a:extLst>
              <a:ext uri="{FF2B5EF4-FFF2-40B4-BE49-F238E27FC236}">
                <a16:creationId xmlns:a16="http://schemas.microsoft.com/office/drawing/2014/main" id="{AECA4003-C58A-4026-92DB-BB50F6786E55}"/>
              </a:ext>
            </a:extLst>
          </p:cNvPr>
          <p:cNvGrpSpPr/>
          <p:nvPr/>
        </p:nvGrpSpPr>
        <p:grpSpPr>
          <a:xfrm>
            <a:off x="1889055" y="3259519"/>
            <a:ext cx="1708785" cy="647282"/>
            <a:chOff x="2226564" y="3756659"/>
            <a:chExt cx="1708785" cy="815341"/>
          </a:xfrm>
        </p:grpSpPr>
        <p:sp>
          <p:nvSpPr>
            <p:cNvPr id="70" name="object 22">
              <a:extLst>
                <a:ext uri="{FF2B5EF4-FFF2-40B4-BE49-F238E27FC236}">
                  <a16:creationId xmlns:a16="http://schemas.microsoft.com/office/drawing/2014/main" id="{C59E6FA0-5887-46E1-9A26-81E5EEF7BC64}"/>
                </a:ext>
              </a:extLst>
            </p:cNvPr>
            <p:cNvSpPr/>
            <p:nvPr/>
          </p:nvSpPr>
          <p:spPr>
            <a:xfrm>
              <a:off x="2226564" y="3756659"/>
              <a:ext cx="1708785" cy="815340"/>
            </a:xfrm>
            <a:custGeom>
              <a:avLst/>
              <a:gdLst/>
              <a:ahLst/>
              <a:cxnLst/>
              <a:rect l="l" t="t" r="r" b="b"/>
              <a:pathLst>
                <a:path w="1708785" h="955675">
                  <a:moveTo>
                    <a:pt x="1549146" y="0"/>
                  </a:moveTo>
                  <a:lnTo>
                    <a:pt x="159258" y="0"/>
                  </a:lnTo>
                  <a:lnTo>
                    <a:pt x="108898" y="8113"/>
                  </a:lnTo>
                  <a:lnTo>
                    <a:pt x="65178" y="30711"/>
                  </a:lnTo>
                  <a:lnTo>
                    <a:pt x="30711" y="65178"/>
                  </a:lnTo>
                  <a:lnTo>
                    <a:pt x="8113" y="108898"/>
                  </a:lnTo>
                  <a:lnTo>
                    <a:pt x="0" y="159257"/>
                  </a:lnTo>
                  <a:lnTo>
                    <a:pt x="0" y="796289"/>
                  </a:lnTo>
                  <a:lnTo>
                    <a:pt x="8113" y="846649"/>
                  </a:lnTo>
                  <a:lnTo>
                    <a:pt x="30711" y="890369"/>
                  </a:lnTo>
                  <a:lnTo>
                    <a:pt x="65178" y="924836"/>
                  </a:lnTo>
                  <a:lnTo>
                    <a:pt x="108898" y="947434"/>
                  </a:lnTo>
                  <a:lnTo>
                    <a:pt x="159258" y="955547"/>
                  </a:lnTo>
                  <a:lnTo>
                    <a:pt x="1549146" y="955547"/>
                  </a:lnTo>
                  <a:lnTo>
                    <a:pt x="1599505" y="947434"/>
                  </a:lnTo>
                  <a:lnTo>
                    <a:pt x="1643225" y="924836"/>
                  </a:lnTo>
                  <a:lnTo>
                    <a:pt x="1677692" y="890369"/>
                  </a:lnTo>
                  <a:lnTo>
                    <a:pt x="1700290" y="846649"/>
                  </a:lnTo>
                  <a:lnTo>
                    <a:pt x="1708403" y="796289"/>
                  </a:lnTo>
                  <a:lnTo>
                    <a:pt x="1708403" y="159257"/>
                  </a:lnTo>
                  <a:lnTo>
                    <a:pt x="1700290" y="108898"/>
                  </a:lnTo>
                  <a:lnTo>
                    <a:pt x="1677692" y="65178"/>
                  </a:lnTo>
                  <a:lnTo>
                    <a:pt x="1643225" y="30711"/>
                  </a:lnTo>
                  <a:lnTo>
                    <a:pt x="1599505" y="8113"/>
                  </a:lnTo>
                  <a:lnTo>
                    <a:pt x="154914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L" sz="1250" b="1" spc="-5">
                  <a:solidFill>
                    <a:srgbClr val="FFFFFF"/>
                  </a:solidFill>
                  <a:latin typeface="Calibri"/>
                  <a:cs typeface="Calibri"/>
                </a:rPr>
                <a:t>Apertura</a:t>
              </a:r>
              <a:r>
                <a:rPr lang="es-CL" sz="1250" b="1" spc="-45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lang="es-CL" sz="1250" b="1" spc="-10">
                  <a:solidFill>
                    <a:srgbClr val="FFFFFF"/>
                  </a:solidFill>
                  <a:latin typeface="Calibri"/>
                  <a:cs typeface="Calibri"/>
                </a:rPr>
                <a:t>expediente </a:t>
              </a:r>
              <a:r>
                <a:rPr lang="es-CL" sz="1250" b="1" spc="-265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lang="es-CL" sz="1250" b="1" spc="-5">
                  <a:solidFill>
                    <a:srgbClr val="FFFFFF"/>
                  </a:solidFill>
                  <a:latin typeface="Calibri"/>
                  <a:cs typeface="Calibri"/>
                </a:rPr>
                <a:t>público</a:t>
              </a:r>
              <a:r>
                <a:rPr lang="es-CL" sz="1250" b="1" spc="5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endParaRPr lang="es-CL" sz="1250" b="1" spc="5">
                <a:solidFill>
                  <a:srgbClr val="FFFFFF"/>
                </a:solidFill>
                <a:latin typeface="Times New Roman"/>
                <a:cs typeface="Times New Roman"/>
              </a:endParaRPr>
            </a:p>
            <a:p>
              <a:pPr algn="ctr"/>
              <a:r>
                <a:rPr lang="es-CL" sz="1250" b="1" spc="5">
                  <a:solidFill>
                    <a:srgbClr val="FFFFFF"/>
                  </a:solidFill>
                  <a:latin typeface="Times New Roman"/>
                  <a:cs typeface="Times New Roman"/>
                </a:rPr>
                <a:t>I</a:t>
              </a:r>
              <a:r>
                <a:rPr lang="es-CL" sz="1250" b="1" spc="-5">
                  <a:solidFill>
                    <a:srgbClr val="FFFFFF"/>
                  </a:solidFill>
                  <a:latin typeface="Calibri"/>
                  <a:cs typeface="Calibri"/>
                </a:rPr>
                <a:t>nformación </a:t>
              </a:r>
              <a:r>
                <a:rPr lang="es-CL" sz="1250" b="1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lang="es-CL" sz="1250" b="1" spc="-15">
                  <a:solidFill>
                    <a:srgbClr val="FFFFFF"/>
                  </a:solidFill>
                  <a:latin typeface="Calibri"/>
                  <a:cs typeface="Calibri"/>
                </a:rPr>
                <a:t>relevante</a:t>
              </a:r>
              <a:endParaRPr lang="es-CL" sz="1250">
                <a:latin typeface="Calibri"/>
                <a:cs typeface="Calibri"/>
              </a:endParaRPr>
            </a:p>
            <a:p>
              <a:pPr algn="ctr"/>
              <a:endParaRPr/>
            </a:p>
          </p:txBody>
        </p:sp>
        <p:sp>
          <p:nvSpPr>
            <p:cNvPr id="71" name="object 23">
              <a:extLst>
                <a:ext uri="{FF2B5EF4-FFF2-40B4-BE49-F238E27FC236}">
                  <a16:creationId xmlns:a16="http://schemas.microsoft.com/office/drawing/2014/main" id="{77848780-FA5C-4F32-8002-D53B166A949D}"/>
                </a:ext>
              </a:extLst>
            </p:cNvPr>
            <p:cNvSpPr/>
            <p:nvPr/>
          </p:nvSpPr>
          <p:spPr>
            <a:xfrm>
              <a:off x="2226564" y="3756659"/>
              <a:ext cx="1708785" cy="815341"/>
            </a:xfrm>
            <a:custGeom>
              <a:avLst/>
              <a:gdLst/>
              <a:ahLst/>
              <a:cxnLst/>
              <a:rect l="l" t="t" r="r" b="b"/>
              <a:pathLst>
                <a:path w="1708785" h="955675">
                  <a:moveTo>
                    <a:pt x="0" y="159257"/>
                  </a:moveTo>
                  <a:lnTo>
                    <a:pt x="8113" y="108898"/>
                  </a:lnTo>
                  <a:lnTo>
                    <a:pt x="30711" y="65178"/>
                  </a:lnTo>
                  <a:lnTo>
                    <a:pt x="65178" y="30711"/>
                  </a:lnTo>
                  <a:lnTo>
                    <a:pt x="108898" y="8113"/>
                  </a:lnTo>
                  <a:lnTo>
                    <a:pt x="159258" y="0"/>
                  </a:lnTo>
                  <a:lnTo>
                    <a:pt x="1549146" y="0"/>
                  </a:lnTo>
                  <a:lnTo>
                    <a:pt x="1599505" y="8113"/>
                  </a:lnTo>
                  <a:lnTo>
                    <a:pt x="1643225" y="30711"/>
                  </a:lnTo>
                  <a:lnTo>
                    <a:pt x="1677692" y="65178"/>
                  </a:lnTo>
                  <a:lnTo>
                    <a:pt x="1700290" y="108898"/>
                  </a:lnTo>
                  <a:lnTo>
                    <a:pt x="1708403" y="159257"/>
                  </a:lnTo>
                  <a:lnTo>
                    <a:pt x="1708403" y="796289"/>
                  </a:lnTo>
                  <a:lnTo>
                    <a:pt x="1700290" y="846649"/>
                  </a:lnTo>
                  <a:lnTo>
                    <a:pt x="1677692" y="890369"/>
                  </a:lnTo>
                  <a:lnTo>
                    <a:pt x="1643225" y="924836"/>
                  </a:lnTo>
                  <a:lnTo>
                    <a:pt x="1599505" y="947434"/>
                  </a:lnTo>
                  <a:lnTo>
                    <a:pt x="1549146" y="955547"/>
                  </a:lnTo>
                  <a:lnTo>
                    <a:pt x="159258" y="955547"/>
                  </a:lnTo>
                  <a:lnTo>
                    <a:pt x="108898" y="947434"/>
                  </a:lnTo>
                  <a:lnTo>
                    <a:pt x="65178" y="924836"/>
                  </a:lnTo>
                  <a:lnTo>
                    <a:pt x="30711" y="890369"/>
                  </a:lnTo>
                  <a:lnTo>
                    <a:pt x="8113" y="846649"/>
                  </a:lnTo>
                  <a:lnTo>
                    <a:pt x="0" y="796289"/>
                  </a:lnTo>
                  <a:lnTo>
                    <a:pt x="0" y="159257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68" name="object 30">
            <a:extLst>
              <a:ext uri="{FF2B5EF4-FFF2-40B4-BE49-F238E27FC236}">
                <a16:creationId xmlns:a16="http://schemas.microsoft.com/office/drawing/2014/main" id="{8602EA5C-7C4C-43EA-8DED-A4421DF477B5}"/>
              </a:ext>
            </a:extLst>
          </p:cNvPr>
          <p:cNvSpPr/>
          <p:nvPr/>
        </p:nvSpPr>
        <p:spPr>
          <a:xfrm>
            <a:off x="124073" y="2877074"/>
            <a:ext cx="1460283" cy="1336092"/>
          </a:xfrm>
          <a:custGeom>
            <a:avLst/>
            <a:gdLst/>
            <a:ahLst/>
            <a:cxnLst/>
            <a:rect l="l" t="t" r="r" b="b"/>
            <a:pathLst>
              <a:path w="1661160" h="1382395">
                <a:moveTo>
                  <a:pt x="1430782" y="0"/>
                </a:moveTo>
                <a:lnTo>
                  <a:pt x="230378" y="0"/>
                </a:lnTo>
                <a:lnTo>
                  <a:pt x="183950" y="4679"/>
                </a:lnTo>
                <a:lnTo>
                  <a:pt x="140706" y="18101"/>
                </a:lnTo>
                <a:lnTo>
                  <a:pt x="101573" y="39339"/>
                </a:lnTo>
                <a:lnTo>
                  <a:pt x="67478" y="67468"/>
                </a:lnTo>
                <a:lnTo>
                  <a:pt x="39346" y="101562"/>
                </a:lnTo>
                <a:lnTo>
                  <a:pt x="18105" y="140696"/>
                </a:lnTo>
                <a:lnTo>
                  <a:pt x="4680" y="183943"/>
                </a:lnTo>
                <a:lnTo>
                  <a:pt x="0" y="230377"/>
                </a:lnTo>
                <a:lnTo>
                  <a:pt x="0" y="1151889"/>
                </a:lnTo>
                <a:lnTo>
                  <a:pt x="4680" y="1198324"/>
                </a:lnTo>
                <a:lnTo>
                  <a:pt x="18105" y="1241571"/>
                </a:lnTo>
                <a:lnTo>
                  <a:pt x="39346" y="1280705"/>
                </a:lnTo>
                <a:lnTo>
                  <a:pt x="67478" y="1314799"/>
                </a:lnTo>
                <a:lnTo>
                  <a:pt x="101573" y="1342928"/>
                </a:lnTo>
                <a:lnTo>
                  <a:pt x="140706" y="1364166"/>
                </a:lnTo>
                <a:lnTo>
                  <a:pt x="183950" y="1377588"/>
                </a:lnTo>
                <a:lnTo>
                  <a:pt x="230378" y="1382267"/>
                </a:lnTo>
                <a:lnTo>
                  <a:pt x="1430782" y="1382267"/>
                </a:lnTo>
                <a:lnTo>
                  <a:pt x="1477216" y="1377588"/>
                </a:lnTo>
                <a:lnTo>
                  <a:pt x="1520463" y="1364166"/>
                </a:lnTo>
                <a:lnTo>
                  <a:pt x="1559597" y="1342928"/>
                </a:lnTo>
                <a:lnTo>
                  <a:pt x="1593691" y="1314799"/>
                </a:lnTo>
                <a:lnTo>
                  <a:pt x="1621820" y="1280705"/>
                </a:lnTo>
                <a:lnTo>
                  <a:pt x="1643058" y="1241571"/>
                </a:lnTo>
                <a:lnTo>
                  <a:pt x="1656480" y="1198324"/>
                </a:lnTo>
                <a:lnTo>
                  <a:pt x="1661159" y="1151889"/>
                </a:lnTo>
                <a:lnTo>
                  <a:pt x="1661159" y="230377"/>
                </a:lnTo>
                <a:lnTo>
                  <a:pt x="1656480" y="183943"/>
                </a:lnTo>
                <a:lnTo>
                  <a:pt x="1643058" y="140696"/>
                </a:lnTo>
                <a:lnTo>
                  <a:pt x="1621820" y="101562"/>
                </a:lnTo>
                <a:lnTo>
                  <a:pt x="1593691" y="67468"/>
                </a:lnTo>
                <a:lnTo>
                  <a:pt x="1559597" y="39339"/>
                </a:lnTo>
                <a:lnTo>
                  <a:pt x="1520463" y="18101"/>
                </a:lnTo>
                <a:lnTo>
                  <a:pt x="1477216" y="4679"/>
                </a:lnTo>
                <a:lnTo>
                  <a:pt x="1430782" y="0"/>
                </a:lnTo>
                <a:close/>
              </a:path>
            </a:pathLst>
          </a:custGeom>
          <a:solidFill>
            <a:srgbClr val="E1B5D6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1" name="object 32">
            <a:extLst>
              <a:ext uri="{FF2B5EF4-FFF2-40B4-BE49-F238E27FC236}">
                <a16:creationId xmlns:a16="http://schemas.microsoft.com/office/drawing/2014/main" id="{40A3911D-6F13-4C5A-BB26-62543B922A50}"/>
              </a:ext>
            </a:extLst>
          </p:cNvPr>
          <p:cNvSpPr txBox="1"/>
          <p:nvPr/>
        </p:nvSpPr>
        <p:spPr>
          <a:xfrm>
            <a:off x="207079" y="2984127"/>
            <a:ext cx="1303477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635"/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Recolección de  antecedentes y  desarrollo de  estudios científicos  y técnicos</a:t>
            </a:r>
          </a:p>
        </p:txBody>
      </p:sp>
      <p:grpSp>
        <p:nvGrpSpPr>
          <p:cNvPr id="22" name="object 33">
            <a:extLst>
              <a:ext uri="{FF2B5EF4-FFF2-40B4-BE49-F238E27FC236}">
                <a16:creationId xmlns:a16="http://schemas.microsoft.com/office/drawing/2014/main" id="{29304686-EDD7-46B6-B680-97F544D5B504}"/>
              </a:ext>
            </a:extLst>
          </p:cNvPr>
          <p:cNvGrpSpPr/>
          <p:nvPr/>
        </p:nvGrpSpPr>
        <p:grpSpPr>
          <a:xfrm>
            <a:off x="3860081" y="3527180"/>
            <a:ext cx="1848833" cy="742315"/>
            <a:chOff x="4223003" y="4018788"/>
            <a:chExt cx="1772920" cy="742315"/>
          </a:xfrm>
        </p:grpSpPr>
        <p:sp>
          <p:nvSpPr>
            <p:cNvPr id="66" name="object 34">
              <a:extLst>
                <a:ext uri="{FF2B5EF4-FFF2-40B4-BE49-F238E27FC236}">
                  <a16:creationId xmlns:a16="http://schemas.microsoft.com/office/drawing/2014/main" id="{8B63F843-98EE-47A8-9537-252A272FBDEC}"/>
                </a:ext>
              </a:extLst>
            </p:cNvPr>
            <p:cNvSpPr/>
            <p:nvPr/>
          </p:nvSpPr>
          <p:spPr>
            <a:xfrm>
              <a:off x="4223003" y="4018788"/>
              <a:ext cx="1772920" cy="742315"/>
            </a:xfrm>
            <a:custGeom>
              <a:avLst/>
              <a:gdLst/>
              <a:ahLst/>
              <a:cxnLst/>
              <a:rect l="l" t="t" r="r" b="b"/>
              <a:pathLst>
                <a:path w="1772920" h="742314">
                  <a:moveTo>
                    <a:pt x="1648714" y="0"/>
                  </a:moveTo>
                  <a:lnTo>
                    <a:pt x="123698" y="0"/>
                  </a:lnTo>
                  <a:lnTo>
                    <a:pt x="75545" y="9719"/>
                  </a:lnTo>
                  <a:lnTo>
                    <a:pt x="36226" y="36226"/>
                  </a:lnTo>
                  <a:lnTo>
                    <a:pt x="9719" y="75545"/>
                  </a:lnTo>
                  <a:lnTo>
                    <a:pt x="0" y="123698"/>
                  </a:lnTo>
                  <a:lnTo>
                    <a:pt x="0" y="618489"/>
                  </a:lnTo>
                  <a:lnTo>
                    <a:pt x="9719" y="666642"/>
                  </a:lnTo>
                  <a:lnTo>
                    <a:pt x="36226" y="705961"/>
                  </a:lnTo>
                  <a:lnTo>
                    <a:pt x="75545" y="732468"/>
                  </a:lnTo>
                  <a:lnTo>
                    <a:pt x="123698" y="742188"/>
                  </a:lnTo>
                  <a:lnTo>
                    <a:pt x="1648714" y="742188"/>
                  </a:lnTo>
                  <a:lnTo>
                    <a:pt x="1696866" y="732468"/>
                  </a:lnTo>
                  <a:lnTo>
                    <a:pt x="1736185" y="705961"/>
                  </a:lnTo>
                  <a:lnTo>
                    <a:pt x="1762692" y="666642"/>
                  </a:lnTo>
                  <a:lnTo>
                    <a:pt x="1772412" y="618489"/>
                  </a:lnTo>
                  <a:lnTo>
                    <a:pt x="1772412" y="123698"/>
                  </a:lnTo>
                  <a:lnTo>
                    <a:pt x="1762692" y="75545"/>
                  </a:lnTo>
                  <a:lnTo>
                    <a:pt x="1736185" y="36226"/>
                  </a:lnTo>
                  <a:lnTo>
                    <a:pt x="1696866" y="9719"/>
                  </a:lnTo>
                  <a:lnTo>
                    <a:pt x="164871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67" name="object 35">
              <a:extLst>
                <a:ext uri="{FF2B5EF4-FFF2-40B4-BE49-F238E27FC236}">
                  <a16:creationId xmlns:a16="http://schemas.microsoft.com/office/drawing/2014/main" id="{CB923C20-2886-4244-B13D-6ADB93C8A8D9}"/>
                </a:ext>
              </a:extLst>
            </p:cNvPr>
            <p:cNvSpPr/>
            <p:nvPr/>
          </p:nvSpPr>
          <p:spPr>
            <a:xfrm>
              <a:off x="4223003" y="4018788"/>
              <a:ext cx="1772920" cy="742315"/>
            </a:xfrm>
            <a:custGeom>
              <a:avLst/>
              <a:gdLst/>
              <a:ahLst/>
              <a:cxnLst/>
              <a:rect l="l" t="t" r="r" b="b"/>
              <a:pathLst>
                <a:path w="1772920" h="742314">
                  <a:moveTo>
                    <a:pt x="0" y="123698"/>
                  </a:moveTo>
                  <a:lnTo>
                    <a:pt x="9719" y="75545"/>
                  </a:lnTo>
                  <a:lnTo>
                    <a:pt x="36226" y="36226"/>
                  </a:lnTo>
                  <a:lnTo>
                    <a:pt x="75545" y="9719"/>
                  </a:lnTo>
                  <a:lnTo>
                    <a:pt x="123698" y="0"/>
                  </a:lnTo>
                  <a:lnTo>
                    <a:pt x="1648714" y="0"/>
                  </a:lnTo>
                  <a:lnTo>
                    <a:pt x="1696866" y="9719"/>
                  </a:lnTo>
                  <a:lnTo>
                    <a:pt x="1736185" y="36226"/>
                  </a:lnTo>
                  <a:lnTo>
                    <a:pt x="1762692" y="75545"/>
                  </a:lnTo>
                  <a:lnTo>
                    <a:pt x="1772412" y="123698"/>
                  </a:lnTo>
                  <a:lnTo>
                    <a:pt x="1772412" y="618489"/>
                  </a:lnTo>
                  <a:lnTo>
                    <a:pt x="1762692" y="666642"/>
                  </a:lnTo>
                  <a:lnTo>
                    <a:pt x="1736185" y="705961"/>
                  </a:lnTo>
                  <a:lnTo>
                    <a:pt x="1696866" y="732468"/>
                  </a:lnTo>
                  <a:lnTo>
                    <a:pt x="1648714" y="742188"/>
                  </a:lnTo>
                  <a:lnTo>
                    <a:pt x="123698" y="742188"/>
                  </a:lnTo>
                  <a:lnTo>
                    <a:pt x="75545" y="732468"/>
                  </a:lnTo>
                  <a:lnTo>
                    <a:pt x="36226" y="705961"/>
                  </a:lnTo>
                  <a:lnTo>
                    <a:pt x="9719" y="666642"/>
                  </a:lnTo>
                  <a:lnTo>
                    <a:pt x="0" y="618489"/>
                  </a:lnTo>
                  <a:lnTo>
                    <a:pt x="0" y="123698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23" name="object 36">
            <a:extLst>
              <a:ext uri="{FF2B5EF4-FFF2-40B4-BE49-F238E27FC236}">
                <a16:creationId xmlns:a16="http://schemas.microsoft.com/office/drawing/2014/main" id="{1E52BFB7-FED9-49FD-8A1F-79DD16DB2028}"/>
              </a:ext>
            </a:extLst>
          </p:cNvPr>
          <p:cNvSpPr txBox="1"/>
          <p:nvPr/>
        </p:nvSpPr>
        <p:spPr>
          <a:xfrm>
            <a:off x="3961314" y="3678673"/>
            <a:ext cx="1559681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13335" algn="ctr">
              <a:lnSpc>
                <a:spcPct val="100000"/>
              </a:lnSpc>
              <a:spcBef>
                <a:spcPts val="95"/>
              </a:spcBef>
            </a:pP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Resolución</a:t>
            </a:r>
            <a:r>
              <a:rPr lang="es-CL" sz="1250" b="1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aprobación</a:t>
            </a:r>
            <a:r>
              <a:rPr sz="1250" b="1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ES" sz="1250" b="1" spc="-1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50" b="1" spc="-15">
                <a:solidFill>
                  <a:srgbClr val="FFFFFF"/>
                </a:solidFill>
                <a:latin typeface="Calibri"/>
                <a:cs typeface="Calibri"/>
              </a:rPr>
              <a:t>nteproyecto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4" name="object 39">
            <a:extLst>
              <a:ext uri="{FF2B5EF4-FFF2-40B4-BE49-F238E27FC236}">
                <a16:creationId xmlns:a16="http://schemas.microsoft.com/office/drawing/2014/main" id="{5B41E7BD-C371-4923-A62D-267DE76914D2}"/>
              </a:ext>
            </a:extLst>
          </p:cNvPr>
          <p:cNvSpPr/>
          <p:nvPr/>
        </p:nvSpPr>
        <p:spPr>
          <a:xfrm>
            <a:off x="7993328" y="2873606"/>
            <a:ext cx="1712287" cy="785067"/>
          </a:xfrm>
          <a:custGeom>
            <a:avLst/>
            <a:gdLst/>
            <a:ahLst/>
            <a:cxnLst/>
            <a:rect l="l" t="t" r="r" b="b"/>
            <a:pathLst>
              <a:path w="1771015" h="528954">
                <a:moveTo>
                  <a:pt x="1682750" y="0"/>
                </a:moveTo>
                <a:lnTo>
                  <a:pt x="88137" y="0"/>
                </a:lnTo>
                <a:lnTo>
                  <a:pt x="53846" y="6931"/>
                </a:lnTo>
                <a:lnTo>
                  <a:pt x="25828" y="25828"/>
                </a:lnTo>
                <a:lnTo>
                  <a:pt x="6931" y="53846"/>
                </a:lnTo>
                <a:lnTo>
                  <a:pt x="0" y="88137"/>
                </a:lnTo>
                <a:lnTo>
                  <a:pt x="0" y="440689"/>
                </a:lnTo>
                <a:lnTo>
                  <a:pt x="6931" y="474981"/>
                </a:lnTo>
                <a:lnTo>
                  <a:pt x="25828" y="502999"/>
                </a:lnTo>
                <a:lnTo>
                  <a:pt x="53846" y="521896"/>
                </a:lnTo>
                <a:lnTo>
                  <a:pt x="88137" y="528827"/>
                </a:lnTo>
                <a:lnTo>
                  <a:pt x="1682750" y="528827"/>
                </a:lnTo>
                <a:lnTo>
                  <a:pt x="1717041" y="521896"/>
                </a:lnTo>
                <a:lnTo>
                  <a:pt x="1745059" y="502999"/>
                </a:lnTo>
                <a:lnTo>
                  <a:pt x="1763956" y="474981"/>
                </a:lnTo>
                <a:lnTo>
                  <a:pt x="1770887" y="440689"/>
                </a:lnTo>
                <a:lnTo>
                  <a:pt x="1770887" y="88137"/>
                </a:lnTo>
                <a:lnTo>
                  <a:pt x="1763956" y="53846"/>
                </a:lnTo>
                <a:lnTo>
                  <a:pt x="1745059" y="25828"/>
                </a:lnTo>
                <a:lnTo>
                  <a:pt x="1717041" y="6931"/>
                </a:lnTo>
                <a:lnTo>
                  <a:pt x="16827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5" name="object 40">
            <a:extLst>
              <a:ext uri="{FF2B5EF4-FFF2-40B4-BE49-F238E27FC236}">
                <a16:creationId xmlns:a16="http://schemas.microsoft.com/office/drawing/2014/main" id="{17863C93-54CB-42FD-B381-DA5B002310C1}"/>
              </a:ext>
            </a:extLst>
          </p:cNvPr>
          <p:cNvSpPr txBox="1"/>
          <p:nvPr/>
        </p:nvSpPr>
        <p:spPr>
          <a:xfrm>
            <a:off x="8050651" y="2925092"/>
            <a:ext cx="1419225" cy="6020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Elaboración</a:t>
            </a:r>
            <a:r>
              <a:rPr sz="1250" b="1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es-CL" sz="1250" b="1" spc="-30">
              <a:solidFill>
                <a:srgbClr val="FFFFFF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L" sz="1250" b="1" spc="-10">
                <a:solidFill>
                  <a:srgbClr val="FFFFFF"/>
                </a:solidFill>
                <a:latin typeface="Calibri"/>
                <a:cs typeface="Calibri"/>
              </a:rPr>
              <a:t>Proyecto</a:t>
            </a:r>
            <a:endParaRPr sz="125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lang="es-CL" sz="1250" b="1" spc="-5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efinitivo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6" name="object 41">
            <a:extLst>
              <a:ext uri="{FF2B5EF4-FFF2-40B4-BE49-F238E27FC236}">
                <a16:creationId xmlns:a16="http://schemas.microsoft.com/office/drawing/2014/main" id="{541FB838-718D-429B-833A-87663A2C2954}"/>
              </a:ext>
            </a:extLst>
          </p:cNvPr>
          <p:cNvSpPr/>
          <p:nvPr/>
        </p:nvSpPr>
        <p:spPr>
          <a:xfrm>
            <a:off x="3841666" y="2868019"/>
            <a:ext cx="1867249" cy="528955"/>
          </a:xfrm>
          <a:custGeom>
            <a:avLst/>
            <a:gdLst/>
            <a:ahLst/>
            <a:cxnLst/>
            <a:rect l="l" t="t" r="r" b="b"/>
            <a:pathLst>
              <a:path w="1772920" h="528954">
                <a:moveTo>
                  <a:pt x="1684274" y="0"/>
                </a:moveTo>
                <a:lnTo>
                  <a:pt x="88137" y="0"/>
                </a:lnTo>
                <a:lnTo>
                  <a:pt x="53846" y="6931"/>
                </a:lnTo>
                <a:lnTo>
                  <a:pt x="25828" y="25828"/>
                </a:lnTo>
                <a:lnTo>
                  <a:pt x="6931" y="53846"/>
                </a:lnTo>
                <a:lnTo>
                  <a:pt x="0" y="88137"/>
                </a:lnTo>
                <a:lnTo>
                  <a:pt x="0" y="440689"/>
                </a:lnTo>
                <a:lnTo>
                  <a:pt x="6931" y="474981"/>
                </a:lnTo>
                <a:lnTo>
                  <a:pt x="25828" y="502999"/>
                </a:lnTo>
                <a:lnTo>
                  <a:pt x="53846" y="521896"/>
                </a:lnTo>
                <a:lnTo>
                  <a:pt x="88137" y="528827"/>
                </a:lnTo>
                <a:lnTo>
                  <a:pt x="1684274" y="528827"/>
                </a:lnTo>
                <a:lnTo>
                  <a:pt x="1718565" y="521896"/>
                </a:lnTo>
                <a:lnTo>
                  <a:pt x="1746583" y="502999"/>
                </a:lnTo>
                <a:lnTo>
                  <a:pt x="1765480" y="474981"/>
                </a:lnTo>
                <a:lnTo>
                  <a:pt x="1772412" y="440689"/>
                </a:lnTo>
                <a:lnTo>
                  <a:pt x="1772412" y="88137"/>
                </a:lnTo>
                <a:lnTo>
                  <a:pt x="1765480" y="53846"/>
                </a:lnTo>
                <a:lnTo>
                  <a:pt x="1746583" y="25828"/>
                </a:lnTo>
                <a:lnTo>
                  <a:pt x="1718565" y="6931"/>
                </a:lnTo>
                <a:lnTo>
                  <a:pt x="168427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7" name="object 42">
            <a:extLst>
              <a:ext uri="{FF2B5EF4-FFF2-40B4-BE49-F238E27FC236}">
                <a16:creationId xmlns:a16="http://schemas.microsoft.com/office/drawing/2014/main" id="{39A5326E-303D-455E-8812-CE3CD9CC3B3A}"/>
              </a:ext>
            </a:extLst>
          </p:cNvPr>
          <p:cNvSpPr txBox="1"/>
          <p:nvPr/>
        </p:nvSpPr>
        <p:spPr>
          <a:xfrm>
            <a:off x="3859603" y="3007644"/>
            <a:ext cx="2354324" cy="2045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660">
              <a:lnSpc>
                <a:spcPct val="100000"/>
              </a:lnSpc>
              <a:spcBef>
                <a:spcPts val="95"/>
              </a:spcBef>
            </a:pPr>
            <a:r>
              <a:rPr sz="1250" b="1" spc="-5">
                <a:solidFill>
                  <a:srgbClr val="FFFFFF"/>
                </a:solidFill>
                <a:latin typeface="Calibri"/>
                <a:cs typeface="Calibri"/>
              </a:rPr>
              <a:t>Elaboración</a:t>
            </a:r>
            <a:r>
              <a:rPr lang="es-CL" sz="1250" b="1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50" b="1" spc="-15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1250" b="1" spc="-1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25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250" b="1" spc="-15">
                <a:solidFill>
                  <a:srgbClr val="FFFFFF"/>
                </a:solidFill>
                <a:latin typeface="Calibri"/>
                <a:cs typeface="Calibri"/>
              </a:rPr>
              <a:t>ro</a:t>
            </a:r>
            <a:r>
              <a:rPr sz="1250" b="1" spc="-2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250" b="1" spc="-1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25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250" b="1" spc="-1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25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8" name="object 53">
            <a:extLst>
              <a:ext uri="{FF2B5EF4-FFF2-40B4-BE49-F238E27FC236}">
                <a16:creationId xmlns:a16="http://schemas.microsoft.com/office/drawing/2014/main" id="{21038DED-5150-4961-909B-17222F920E05}"/>
              </a:ext>
            </a:extLst>
          </p:cNvPr>
          <p:cNvSpPr/>
          <p:nvPr/>
        </p:nvSpPr>
        <p:spPr>
          <a:xfrm>
            <a:off x="5991409" y="4140665"/>
            <a:ext cx="1714300" cy="1254293"/>
          </a:xfrm>
          <a:custGeom>
            <a:avLst/>
            <a:gdLst/>
            <a:ahLst/>
            <a:cxnLst/>
            <a:rect l="l" t="t" r="r" b="b"/>
            <a:pathLst>
              <a:path w="1910079" h="2005964">
                <a:moveTo>
                  <a:pt x="1591309" y="0"/>
                </a:moveTo>
                <a:lnTo>
                  <a:pt x="318261" y="0"/>
                </a:lnTo>
                <a:lnTo>
                  <a:pt x="271232" y="3450"/>
                </a:lnTo>
                <a:lnTo>
                  <a:pt x="226344" y="13475"/>
                </a:lnTo>
                <a:lnTo>
                  <a:pt x="184092" y="29580"/>
                </a:lnTo>
                <a:lnTo>
                  <a:pt x="144966" y="51274"/>
                </a:lnTo>
                <a:lnTo>
                  <a:pt x="109460" y="78065"/>
                </a:lnTo>
                <a:lnTo>
                  <a:pt x="78065" y="109460"/>
                </a:lnTo>
                <a:lnTo>
                  <a:pt x="51274" y="144966"/>
                </a:lnTo>
                <a:lnTo>
                  <a:pt x="29580" y="184092"/>
                </a:lnTo>
                <a:lnTo>
                  <a:pt x="13475" y="226344"/>
                </a:lnTo>
                <a:lnTo>
                  <a:pt x="3450" y="271232"/>
                </a:lnTo>
                <a:lnTo>
                  <a:pt x="0" y="318262"/>
                </a:lnTo>
                <a:lnTo>
                  <a:pt x="0" y="1687322"/>
                </a:lnTo>
                <a:lnTo>
                  <a:pt x="3450" y="1734351"/>
                </a:lnTo>
                <a:lnTo>
                  <a:pt x="13475" y="1779239"/>
                </a:lnTo>
                <a:lnTo>
                  <a:pt x="29580" y="1821491"/>
                </a:lnTo>
                <a:lnTo>
                  <a:pt x="51274" y="1860617"/>
                </a:lnTo>
                <a:lnTo>
                  <a:pt x="78065" y="1896123"/>
                </a:lnTo>
                <a:lnTo>
                  <a:pt x="109460" y="1927518"/>
                </a:lnTo>
                <a:lnTo>
                  <a:pt x="144966" y="1954309"/>
                </a:lnTo>
                <a:lnTo>
                  <a:pt x="184092" y="1976003"/>
                </a:lnTo>
                <a:lnTo>
                  <a:pt x="226344" y="1992108"/>
                </a:lnTo>
                <a:lnTo>
                  <a:pt x="271232" y="2002133"/>
                </a:lnTo>
                <a:lnTo>
                  <a:pt x="318261" y="2005584"/>
                </a:lnTo>
                <a:lnTo>
                  <a:pt x="1591309" y="2005584"/>
                </a:lnTo>
                <a:lnTo>
                  <a:pt x="1638339" y="2002133"/>
                </a:lnTo>
                <a:lnTo>
                  <a:pt x="1683227" y="1992108"/>
                </a:lnTo>
                <a:lnTo>
                  <a:pt x="1725479" y="1976003"/>
                </a:lnTo>
                <a:lnTo>
                  <a:pt x="1764605" y="1954309"/>
                </a:lnTo>
                <a:lnTo>
                  <a:pt x="1800111" y="1927518"/>
                </a:lnTo>
                <a:lnTo>
                  <a:pt x="1831506" y="1896123"/>
                </a:lnTo>
                <a:lnTo>
                  <a:pt x="1858297" y="1860617"/>
                </a:lnTo>
                <a:lnTo>
                  <a:pt x="1879991" y="1821491"/>
                </a:lnTo>
                <a:lnTo>
                  <a:pt x="1896096" y="1779239"/>
                </a:lnTo>
                <a:lnTo>
                  <a:pt x="1906121" y="1734351"/>
                </a:lnTo>
                <a:lnTo>
                  <a:pt x="1909572" y="1687322"/>
                </a:lnTo>
                <a:lnTo>
                  <a:pt x="1909572" y="318262"/>
                </a:lnTo>
                <a:lnTo>
                  <a:pt x="1906121" y="271232"/>
                </a:lnTo>
                <a:lnTo>
                  <a:pt x="1896096" y="226344"/>
                </a:lnTo>
                <a:lnTo>
                  <a:pt x="1879991" y="184092"/>
                </a:lnTo>
                <a:lnTo>
                  <a:pt x="1858297" y="144966"/>
                </a:lnTo>
                <a:lnTo>
                  <a:pt x="1831506" y="109460"/>
                </a:lnTo>
                <a:lnTo>
                  <a:pt x="1800111" y="78065"/>
                </a:lnTo>
                <a:lnTo>
                  <a:pt x="1764605" y="51274"/>
                </a:lnTo>
                <a:lnTo>
                  <a:pt x="1725479" y="29580"/>
                </a:lnTo>
                <a:lnTo>
                  <a:pt x="1683227" y="13475"/>
                </a:lnTo>
                <a:lnTo>
                  <a:pt x="1638339" y="3450"/>
                </a:lnTo>
                <a:lnTo>
                  <a:pt x="159130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9" name="object 54">
            <a:extLst>
              <a:ext uri="{FF2B5EF4-FFF2-40B4-BE49-F238E27FC236}">
                <a16:creationId xmlns:a16="http://schemas.microsoft.com/office/drawing/2014/main" id="{C07CCEF0-5EBC-4E5F-A0E8-92B346FFB729}"/>
              </a:ext>
            </a:extLst>
          </p:cNvPr>
          <p:cNvSpPr txBox="1"/>
          <p:nvPr/>
        </p:nvSpPr>
        <p:spPr>
          <a:xfrm>
            <a:off x="6085538" y="3969134"/>
            <a:ext cx="1522730" cy="151708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-3810">
              <a:lnSpc>
                <a:spcPct val="100299"/>
              </a:lnSpc>
              <a:spcBef>
                <a:spcPts val="90"/>
              </a:spcBef>
            </a:pPr>
            <a:endParaRPr lang="es-ES" sz="1250" b="1" spc="-5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5080" indent="-3810">
              <a:lnSpc>
                <a:spcPct val="100299"/>
              </a:lnSpc>
              <a:spcBef>
                <a:spcPts val="90"/>
              </a:spcBef>
            </a:pPr>
            <a:r>
              <a:rPr lang="es-ES" sz="1200" b="1" spc="-5">
                <a:solidFill>
                  <a:srgbClr val="FFFFFF"/>
                </a:solidFill>
                <a:latin typeface="Calibri"/>
                <a:cs typeface="Calibri"/>
              </a:rPr>
              <a:t>  Opinión</a:t>
            </a:r>
            <a:endParaRPr sz="1200" b="1">
              <a:latin typeface="Calibri"/>
              <a:cs typeface="Calibri"/>
            </a:endParaRPr>
          </a:p>
          <a:p>
            <a:pPr marL="90170" marR="83820" indent="-2540">
              <a:lnSpc>
                <a:spcPct val="100000"/>
              </a:lnSpc>
            </a:pPr>
            <a:r>
              <a:rPr lang="es-ES" sz="1200" b="1" spc="-10">
                <a:solidFill>
                  <a:srgbClr val="FFFFFF"/>
                </a:solidFill>
                <a:latin typeface="Calibri"/>
                <a:cs typeface="Calibri"/>
              </a:rPr>
              <a:t>Consejo Consultivo  Regional</a:t>
            </a:r>
          </a:p>
          <a:p>
            <a:pPr marL="90170" marR="83820" indent="-2540">
              <a:lnSpc>
                <a:spcPct val="100000"/>
              </a:lnSpc>
            </a:pPr>
            <a:r>
              <a:rPr lang="es-ES" sz="1200" b="1" spc="-10">
                <a:solidFill>
                  <a:srgbClr val="FFFFFF"/>
                </a:solidFill>
                <a:latin typeface="Calibri"/>
                <a:cs typeface="Calibri"/>
              </a:rPr>
              <a:t>Mesas Territoriales.</a:t>
            </a:r>
          </a:p>
          <a:p>
            <a:pPr marL="90170" marR="83820" indent="-2540">
              <a:lnSpc>
                <a:spcPct val="100000"/>
              </a:lnSpc>
            </a:pPr>
            <a:r>
              <a:rPr lang="es-ES" sz="1200" b="1" spc="-10">
                <a:solidFill>
                  <a:srgbClr val="FFFFFF"/>
                </a:solidFill>
                <a:latin typeface="Calibri"/>
                <a:cs typeface="Calibri"/>
              </a:rPr>
              <a:t>Municipios</a:t>
            </a:r>
          </a:p>
          <a:p>
            <a:pPr marL="90170" marR="83820" indent="-2540">
              <a:lnSpc>
                <a:spcPct val="100000"/>
              </a:lnSpc>
            </a:pPr>
            <a:r>
              <a:rPr lang="es-ES" sz="1200" b="1" spc="-10">
                <a:solidFill>
                  <a:srgbClr val="FFFFFF"/>
                </a:solidFill>
                <a:latin typeface="Calibri"/>
                <a:cs typeface="Calibri"/>
              </a:rPr>
              <a:t>Presentación al CORE</a:t>
            </a:r>
          </a:p>
          <a:p>
            <a:pPr marL="90170" marR="83820" indent="-2540">
              <a:lnSpc>
                <a:spcPct val="100000"/>
              </a:lnSpc>
            </a:pPr>
            <a:endParaRPr lang="es-ES" sz="1250" b="1" spc="-1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31" name="Abrir llave 30">
            <a:extLst>
              <a:ext uri="{FF2B5EF4-FFF2-40B4-BE49-F238E27FC236}">
                <a16:creationId xmlns:a16="http://schemas.microsoft.com/office/drawing/2014/main" id="{3FDEB929-03A8-524E-910D-EA37FF3EEEA2}"/>
              </a:ext>
            </a:extLst>
          </p:cNvPr>
          <p:cNvSpPr/>
          <p:nvPr/>
        </p:nvSpPr>
        <p:spPr>
          <a:xfrm rot="16200000">
            <a:off x="2549075" y="4799866"/>
            <a:ext cx="400050" cy="16974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L"/>
          </a:p>
        </p:txBody>
      </p:sp>
      <p:sp>
        <p:nvSpPr>
          <p:cNvPr id="32" name="Abrir llave 31">
            <a:extLst>
              <a:ext uri="{FF2B5EF4-FFF2-40B4-BE49-F238E27FC236}">
                <a16:creationId xmlns:a16="http://schemas.microsoft.com/office/drawing/2014/main" id="{7520368C-9C0E-5C4B-86D1-72754AB96E67}"/>
              </a:ext>
            </a:extLst>
          </p:cNvPr>
          <p:cNvSpPr/>
          <p:nvPr/>
        </p:nvSpPr>
        <p:spPr>
          <a:xfrm rot="16200000">
            <a:off x="4575478" y="4710758"/>
            <a:ext cx="400050" cy="185980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L"/>
          </a:p>
        </p:txBody>
      </p:sp>
      <p:sp>
        <p:nvSpPr>
          <p:cNvPr id="33" name="Abrir llave 32">
            <a:extLst>
              <a:ext uri="{FF2B5EF4-FFF2-40B4-BE49-F238E27FC236}">
                <a16:creationId xmlns:a16="http://schemas.microsoft.com/office/drawing/2014/main" id="{38DCB5C5-9E1F-754D-BEEA-E7B880848A64}"/>
              </a:ext>
            </a:extLst>
          </p:cNvPr>
          <p:cNvSpPr/>
          <p:nvPr/>
        </p:nvSpPr>
        <p:spPr>
          <a:xfrm rot="16200000">
            <a:off x="6643625" y="4786548"/>
            <a:ext cx="400050" cy="17241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L"/>
          </a:p>
        </p:txBody>
      </p:sp>
      <p:sp>
        <p:nvSpPr>
          <p:cNvPr id="34" name="Abrir llave 33">
            <a:extLst>
              <a:ext uri="{FF2B5EF4-FFF2-40B4-BE49-F238E27FC236}">
                <a16:creationId xmlns:a16="http://schemas.microsoft.com/office/drawing/2014/main" id="{8CE66EB0-D292-614B-BD4A-CB6CC421A31D}"/>
              </a:ext>
            </a:extLst>
          </p:cNvPr>
          <p:cNvSpPr/>
          <p:nvPr/>
        </p:nvSpPr>
        <p:spPr>
          <a:xfrm rot="16200000">
            <a:off x="8649449" y="4783995"/>
            <a:ext cx="400050" cy="17122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L"/>
          </a:p>
        </p:txBody>
      </p:sp>
      <p:sp>
        <p:nvSpPr>
          <p:cNvPr id="35" name="Rectángulo redondeado 50">
            <a:extLst>
              <a:ext uri="{FF2B5EF4-FFF2-40B4-BE49-F238E27FC236}">
                <a16:creationId xmlns:a16="http://schemas.microsoft.com/office/drawing/2014/main" id="{B8250855-6FED-7F40-8C52-BB01C9B3BB0F}"/>
              </a:ext>
            </a:extLst>
          </p:cNvPr>
          <p:cNvSpPr/>
          <p:nvPr/>
        </p:nvSpPr>
        <p:spPr>
          <a:xfrm>
            <a:off x="2306036" y="6021494"/>
            <a:ext cx="947991" cy="3224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L" b="1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36" name="Rectángulo redondeado 51">
            <a:extLst>
              <a:ext uri="{FF2B5EF4-FFF2-40B4-BE49-F238E27FC236}">
                <a16:creationId xmlns:a16="http://schemas.microsoft.com/office/drawing/2014/main" id="{CBF18FEA-EAE1-BD46-ABF2-8F83BEDE421B}"/>
              </a:ext>
            </a:extLst>
          </p:cNvPr>
          <p:cNvSpPr/>
          <p:nvPr/>
        </p:nvSpPr>
        <p:spPr>
          <a:xfrm>
            <a:off x="4316601" y="6038036"/>
            <a:ext cx="947991" cy="3163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>
                <a:solidFill>
                  <a:schemeClr val="tx1"/>
                </a:solidFill>
              </a:rPr>
              <a:t>90</a:t>
            </a:r>
            <a:endParaRPr lang="es-CL" b="1">
              <a:solidFill>
                <a:schemeClr val="tx1"/>
              </a:solidFill>
            </a:endParaRPr>
          </a:p>
        </p:txBody>
      </p:sp>
      <p:sp>
        <p:nvSpPr>
          <p:cNvPr id="37" name="Rectángulo redondeado 52">
            <a:extLst>
              <a:ext uri="{FF2B5EF4-FFF2-40B4-BE49-F238E27FC236}">
                <a16:creationId xmlns:a16="http://schemas.microsoft.com/office/drawing/2014/main" id="{0A6294DE-954E-4143-8E45-59846E6BCF14}"/>
              </a:ext>
            </a:extLst>
          </p:cNvPr>
          <p:cNvSpPr/>
          <p:nvPr/>
        </p:nvSpPr>
        <p:spPr>
          <a:xfrm>
            <a:off x="6376332" y="6027788"/>
            <a:ext cx="947991" cy="3368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>
                <a:solidFill>
                  <a:schemeClr val="tx1"/>
                </a:solidFill>
              </a:rPr>
              <a:t>30</a:t>
            </a:r>
            <a:endParaRPr lang="es-CL" b="1">
              <a:solidFill>
                <a:schemeClr val="tx1"/>
              </a:solidFill>
            </a:endParaRPr>
          </a:p>
        </p:txBody>
      </p:sp>
      <p:sp>
        <p:nvSpPr>
          <p:cNvPr id="38" name="Rectángulo redondeado 53">
            <a:extLst>
              <a:ext uri="{FF2B5EF4-FFF2-40B4-BE49-F238E27FC236}">
                <a16:creationId xmlns:a16="http://schemas.microsoft.com/office/drawing/2014/main" id="{FEEFFC3A-6A7E-C044-829D-5E84F1B8D5C6}"/>
              </a:ext>
            </a:extLst>
          </p:cNvPr>
          <p:cNvSpPr/>
          <p:nvPr/>
        </p:nvSpPr>
        <p:spPr>
          <a:xfrm>
            <a:off x="8381178" y="6021494"/>
            <a:ext cx="1008216" cy="3284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>
                <a:solidFill>
                  <a:schemeClr val="tx1"/>
                </a:solidFill>
              </a:rPr>
              <a:t>45</a:t>
            </a:r>
            <a:endParaRPr lang="es-CL" b="1">
              <a:solidFill>
                <a:schemeClr val="tx1"/>
              </a:solidFill>
            </a:endParaRPr>
          </a:p>
        </p:txBody>
      </p:sp>
      <p:sp>
        <p:nvSpPr>
          <p:cNvPr id="39" name="Rectángulo redondeado 54">
            <a:extLst>
              <a:ext uri="{FF2B5EF4-FFF2-40B4-BE49-F238E27FC236}">
                <a16:creationId xmlns:a16="http://schemas.microsoft.com/office/drawing/2014/main" id="{EC7263B6-4AC6-AD4D-BC50-016EC829F5B9}"/>
              </a:ext>
            </a:extLst>
          </p:cNvPr>
          <p:cNvSpPr/>
          <p:nvPr/>
        </p:nvSpPr>
        <p:spPr>
          <a:xfrm>
            <a:off x="10429210" y="6042548"/>
            <a:ext cx="947991" cy="3073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b="1">
                <a:solidFill>
                  <a:schemeClr val="tx1"/>
                </a:solidFill>
              </a:rPr>
              <a:t>45</a:t>
            </a:r>
            <a:endParaRPr lang="es-CL" b="1">
              <a:solidFill>
                <a:schemeClr val="tx1"/>
              </a:solidFill>
            </a:endParaRPr>
          </a:p>
        </p:txBody>
      </p:sp>
      <p:grpSp>
        <p:nvGrpSpPr>
          <p:cNvPr id="40" name="object 25">
            <a:extLst>
              <a:ext uri="{FF2B5EF4-FFF2-40B4-BE49-F238E27FC236}">
                <a16:creationId xmlns:a16="http://schemas.microsoft.com/office/drawing/2014/main" id="{7985845C-C296-224A-A4AE-160CB6540440}"/>
              </a:ext>
            </a:extLst>
          </p:cNvPr>
          <p:cNvGrpSpPr/>
          <p:nvPr/>
        </p:nvGrpSpPr>
        <p:grpSpPr>
          <a:xfrm>
            <a:off x="1890548" y="4032170"/>
            <a:ext cx="1698144" cy="445119"/>
            <a:chOff x="2241804" y="4750308"/>
            <a:chExt cx="1676400" cy="528955"/>
          </a:xfrm>
        </p:grpSpPr>
        <p:sp>
          <p:nvSpPr>
            <p:cNvPr id="60" name="object 26">
              <a:extLst>
                <a:ext uri="{FF2B5EF4-FFF2-40B4-BE49-F238E27FC236}">
                  <a16:creationId xmlns:a16="http://schemas.microsoft.com/office/drawing/2014/main" id="{D6EBD991-BBD1-4F4D-ABE9-8BC52D838D80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1588261" y="0"/>
                  </a:moveTo>
                  <a:lnTo>
                    <a:pt x="88137" y="0"/>
                  </a:lnTo>
                  <a:lnTo>
                    <a:pt x="53846" y="6931"/>
                  </a:lnTo>
                  <a:lnTo>
                    <a:pt x="25828" y="25828"/>
                  </a:lnTo>
                  <a:lnTo>
                    <a:pt x="6931" y="53846"/>
                  </a:lnTo>
                  <a:lnTo>
                    <a:pt x="0" y="88138"/>
                  </a:lnTo>
                  <a:lnTo>
                    <a:pt x="0" y="440690"/>
                  </a:lnTo>
                  <a:lnTo>
                    <a:pt x="6931" y="474981"/>
                  </a:lnTo>
                  <a:lnTo>
                    <a:pt x="25828" y="502999"/>
                  </a:lnTo>
                  <a:lnTo>
                    <a:pt x="53846" y="521896"/>
                  </a:lnTo>
                  <a:lnTo>
                    <a:pt x="88137" y="528828"/>
                  </a:lnTo>
                  <a:lnTo>
                    <a:pt x="1588261" y="528828"/>
                  </a:lnTo>
                  <a:lnTo>
                    <a:pt x="1622553" y="521896"/>
                  </a:lnTo>
                  <a:lnTo>
                    <a:pt x="1650571" y="502999"/>
                  </a:lnTo>
                  <a:lnTo>
                    <a:pt x="1669468" y="474981"/>
                  </a:lnTo>
                  <a:lnTo>
                    <a:pt x="1676399" y="440690"/>
                  </a:lnTo>
                  <a:lnTo>
                    <a:pt x="1676399" y="88138"/>
                  </a:lnTo>
                  <a:lnTo>
                    <a:pt x="1669468" y="53846"/>
                  </a:lnTo>
                  <a:lnTo>
                    <a:pt x="1650571" y="25828"/>
                  </a:lnTo>
                  <a:lnTo>
                    <a:pt x="1622553" y="6931"/>
                  </a:lnTo>
                  <a:lnTo>
                    <a:pt x="158826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ES" sz="125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Recepción de antecedentes ciudadanía</a:t>
              </a:r>
            </a:p>
          </p:txBody>
        </p:sp>
        <p:sp>
          <p:nvSpPr>
            <p:cNvPr id="61" name="object 27">
              <a:extLst>
                <a:ext uri="{FF2B5EF4-FFF2-40B4-BE49-F238E27FC236}">
                  <a16:creationId xmlns:a16="http://schemas.microsoft.com/office/drawing/2014/main" id="{BE470AF4-5011-E944-91E3-894324A6694E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0" y="88138"/>
                  </a:moveTo>
                  <a:lnTo>
                    <a:pt x="6931" y="53846"/>
                  </a:lnTo>
                  <a:lnTo>
                    <a:pt x="25828" y="25828"/>
                  </a:lnTo>
                  <a:lnTo>
                    <a:pt x="53846" y="6931"/>
                  </a:lnTo>
                  <a:lnTo>
                    <a:pt x="88137" y="0"/>
                  </a:lnTo>
                  <a:lnTo>
                    <a:pt x="1588261" y="0"/>
                  </a:lnTo>
                  <a:lnTo>
                    <a:pt x="1622553" y="6931"/>
                  </a:lnTo>
                  <a:lnTo>
                    <a:pt x="1650571" y="25828"/>
                  </a:lnTo>
                  <a:lnTo>
                    <a:pt x="1669468" y="53846"/>
                  </a:lnTo>
                  <a:lnTo>
                    <a:pt x="1676399" y="88138"/>
                  </a:lnTo>
                  <a:lnTo>
                    <a:pt x="1676399" y="440690"/>
                  </a:lnTo>
                  <a:lnTo>
                    <a:pt x="1669468" y="474981"/>
                  </a:lnTo>
                  <a:lnTo>
                    <a:pt x="1650571" y="502999"/>
                  </a:lnTo>
                  <a:lnTo>
                    <a:pt x="1622553" y="521896"/>
                  </a:lnTo>
                  <a:lnTo>
                    <a:pt x="1588261" y="528828"/>
                  </a:lnTo>
                  <a:lnTo>
                    <a:pt x="88137" y="528828"/>
                  </a:lnTo>
                  <a:lnTo>
                    <a:pt x="53846" y="521896"/>
                  </a:lnTo>
                  <a:lnTo>
                    <a:pt x="25828" y="502999"/>
                  </a:lnTo>
                  <a:lnTo>
                    <a:pt x="6931" y="474981"/>
                  </a:lnTo>
                  <a:lnTo>
                    <a:pt x="0" y="440690"/>
                  </a:lnTo>
                  <a:lnTo>
                    <a:pt x="0" y="88138"/>
                  </a:lnTo>
                  <a:close/>
                </a:path>
              </a:pathLst>
            </a:custGeom>
            <a:ln w="9524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125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1" name="Rectángulo redondeado 58">
            <a:extLst>
              <a:ext uri="{FF2B5EF4-FFF2-40B4-BE49-F238E27FC236}">
                <a16:creationId xmlns:a16="http://schemas.microsoft.com/office/drawing/2014/main" id="{AB7B52E8-714B-A54B-8FE5-D341989580D9}"/>
              </a:ext>
            </a:extLst>
          </p:cNvPr>
          <p:cNvSpPr/>
          <p:nvPr/>
        </p:nvSpPr>
        <p:spPr>
          <a:xfrm>
            <a:off x="90411" y="6080390"/>
            <a:ext cx="1670507" cy="251984"/>
          </a:xfrm>
          <a:prstGeom prst="roundRect">
            <a:avLst/>
          </a:prstGeom>
          <a:solidFill>
            <a:schemeClr val="bg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CL" sz="1100" b="1">
                <a:solidFill>
                  <a:schemeClr val="tx1"/>
                </a:solidFill>
              </a:rPr>
              <a:t>Días hábiles</a:t>
            </a:r>
          </a:p>
        </p:txBody>
      </p:sp>
      <p:grpSp>
        <p:nvGrpSpPr>
          <p:cNvPr id="42" name="object 25">
            <a:extLst>
              <a:ext uri="{FF2B5EF4-FFF2-40B4-BE49-F238E27FC236}">
                <a16:creationId xmlns:a16="http://schemas.microsoft.com/office/drawing/2014/main" id="{D19C0D60-BE7A-424D-B541-DFF91D4F2599}"/>
              </a:ext>
            </a:extLst>
          </p:cNvPr>
          <p:cNvGrpSpPr/>
          <p:nvPr/>
        </p:nvGrpSpPr>
        <p:grpSpPr>
          <a:xfrm>
            <a:off x="5993902" y="3536254"/>
            <a:ext cx="1707139" cy="321770"/>
            <a:chOff x="2241804" y="4750308"/>
            <a:chExt cx="1693358" cy="528955"/>
          </a:xfrm>
        </p:grpSpPr>
        <p:sp>
          <p:nvSpPr>
            <p:cNvPr id="58" name="object 26">
              <a:extLst>
                <a:ext uri="{FF2B5EF4-FFF2-40B4-BE49-F238E27FC236}">
                  <a16:creationId xmlns:a16="http://schemas.microsoft.com/office/drawing/2014/main" id="{61F2F02A-0DF4-064D-B93B-DD2CACB8A51C}"/>
                </a:ext>
              </a:extLst>
            </p:cNvPr>
            <p:cNvSpPr/>
            <p:nvPr/>
          </p:nvSpPr>
          <p:spPr>
            <a:xfrm>
              <a:off x="2241804" y="4750308"/>
              <a:ext cx="1693358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1588261" y="0"/>
                  </a:moveTo>
                  <a:lnTo>
                    <a:pt x="88137" y="0"/>
                  </a:lnTo>
                  <a:lnTo>
                    <a:pt x="53846" y="6931"/>
                  </a:lnTo>
                  <a:lnTo>
                    <a:pt x="25828" y="25828"/>
                  </a:lnTo>
                  <a:lnTo>
                    <a:pt x="6931" y="53846"/>
                  </a:lnTo>
                  <a:lnTo>
                    <a:pt x="0" y="88138"/>
                  </a:lnTo>
                  <a:lnTo>
                    <a:pt x="0" y="440690"/>
                  </a:lnTo>
                  <a:lnTo>
                    <a:pt x="6931" y="474981"/>
                  </a:lnTo>
                  <a:lnTo>
                    <a:pt x="25828" y="502999"/>
                  </a:lnTo>
                  <a:lnTo>
                    <a:pt x="53846" y="521896"/>
                  </a:lnTo>
                  <a:lnTo>
                    <a:pt x="88137" y="528828"/>
                  </a:lnTo>
                  <a:lnTo>
                    <a:pt x="1588261" y="528828"/>
                  </a:lnTo>
                  <a:lnTo>
                    <a:pt x="1622553" y="521896"/>
                  </a:lnTo>
                  <a:lnTo>
                    <a:pt x="1650571" y="502999"/>
                  </a:lnTo>
                  <a:lnTo>
                    <a:pt x="1669468" y="474981"/>
                  </a:lnTo>
                  <a:lnTo>
                    <a:pt x="1676399" y="440690"/>
                  </a:lnTo>
                  <a:lnTo>
                    <a:pt x="1676399" y="88138"/>
                  </a:lnTo>
                  <a:lnTo>
                    <a:pt x="1669468" y="53846"/>
                  </a:lnTo>
                  <a:lnTo>
                    <a:pt x="1650571" y="25828"/>
                  </a:lnTo>
                  <a:lnTo>
                    <a:pt x="1622553" y="6931"/>
                  </a:lnTo>
                  <a:lnTo>
                    <a:pt x="158826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s-ES" sz="125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Consulta Ciudadana</a:t>
              </a:r>
            </a:p>
          </p:txBody>
        </p:sp>
        <p:sp>
          <p:nvSpPr>
            <p:cNvPr id="59" name="object 27">
              <a:extLst>
                <a:ext uri="{FF2B5EF4-FFF2-40B4-BE49-F238E27FC236}">
                  <a16:creationId xmlns:a16="http://schemas.microsoft.com/office/drawing/2014/main" id="{94576135-709E-A346-B4C0-23BC2CAC4BEB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0" y="88138"/>
                  </a:moveTo>
                  <a:lnTo>
                    <a:pt x="6931" y="53846"/>
                  </a:lnTo>
                  <a:lnTo>
                    <a:pt x="25828" y="25828"/>
                  </a:lnTo>
                  <a:lnTo>
                    <a:pt x="53846" y="6931"/>
                  </a:lnTo>
                  <a:lnTo>
                    <a:pt x="88137" y="0"/>
                  </a:lnTo>
                  <a:lnTo>
                    <a:pt x="1588261" y="0"/>
                  </a:lnTo>
                  <a:lnTo>
                    <a:pt x="1622553" y="6931"/>
                  </a:lnTo>
                  <a:lnTo>
                    <a:pt x="1650571" y="25828"/>
                  </a:lnTo>
                  <a:lnTo>
                    <a:pt x="1669468" y="53846"/>
                  </a:lnTo>
                  <a:lnTo>
                    <a:pt x="1676399" y="88138"/>
                  </a:lnTo>
                  <a:lnTo>
                    <a:pt x="1676399" y="440690"/>
                  </a:lnTo>
                  <a:lnTo>
                    <a:pt x="1669468" y="474981"/>
                  </a:lnTo>
                  <a:lnTo>
                    <a:pt x="1650571" y="502999"/>
                  </a:lnTo>
                  <a:lnTo>
                    <a:pt x="1622553" y="521896"/>
                  </a:lnTo>
                  <a:lnTo>
                    <a:pt x="1588261" y="528828"/>
                  </a:lnTo>
                  <a:lnTo>
                    <a:pt x="88137" y="528828"/>
                  </a:lnTo>
                  <a:lnTo>
                    <a:pt x="53846" y="521896"/>
                  </a:lnTo>
                  <a:lnTo>
                    <a:pt x="25828" y="502999"/>
                  </a:lnTo>
                  <a:lnTo>
                    <a:pt x="6931" y="474981"/>
                  </a:lnTo>
                  <a:lnTo>
                    <a:pt x="0" y="440690"/>
                  </a:lnTo>
                  <a:lnTo>
                    <a:pt x="0" y="88138"/>
                  </a:lnTo>
                  <a:close/>
                </a:path>
              </a:pathLst>
            </a:custGeom>
            <a:ln w="9524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125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3" name="object 25">
            <a:extLst>
              <a:ext uri="{FF2B5EF4-FFF2-40B4-BE49-F238E27FC236}">
                <a16:creationId xmlns:a16="http://schemas.microsoft.com/office/drawing/2014/main" id="{9A235E86-2042-B94E-890D-E32F9F99980E}"/>
              </a:ext>
            </a:extLst>
          </p:cNvPr>
          <p:cNvGrpSpPr/>
          <p:nvPr/>
        </p:nvGrpSpPr>
        <p:grpSpPr>
          <a:xfrm>
            <a:off x="6002365" y="2871489"/>
            <a:ext cx="1698676" cy="321770"/>
            <a:chOff x="2241804" y="4750308"/>
            <a:chExt cx="1676400" cy="528955"/>
          </a:xfrm>
        </p:grpSpPr>
        <p:sp>
          <p:nvSpPr>
            <p:cNvPr id="56" name="object 26">
              <a:extLst>
                <a:ext uri="{FF2B5EF4-FFF2-40B4-BE49-F238E27FC236}">
                  <a16:creationId xmlns:a16="http://schemas.microsoft.com/office/drawing/2014/main" id="{7B7EFBB3-31E1-094B-94EF-D4195D6856D5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1588261" y="0"/>
                  </a:moveTo>
                  <a:lnTo>
                    <a:pt x="88137" y="0"/>
                  </a:lnTo>
                  <a:lnTo>
                    <a:pt x="53846" y="6931"/>
                  </a:lnTo>
                  <a:lnTo>
                    <a:pt x="25828" y="25828"/>
                  </a:lnTo>
                  <a:lnTo>
                    <a:pt x="6931" y="53846"/>
                  </a:lnTo>
                  <a:lnTo>
                    <a:pt x="0" y="88138"/>
                  </a:lnTo>
                  <a:lnTo>
                    <a:pt x="0" y="440690"/>
                  </a:lnTo>
                  <a:lnTo>
                    <a:pt x="6931" y="474981"/>
                  </a:lnTo>
                  <a:lnTo>
                    <a:pt x="25828" y="502999"/>
                  </a:lnTo>
                  <a:lnTo>
                    <a:pt x="53846" y="521896"/>
                  </a:lnTo>
                  <a:lnTo>
                    <a:pt x="88137" y="528828"/>
                  </a:lnTo>
                  <a:lnTo>
                    <a:pt x="1588261" y="528828"/>
                  </a:lnTo>
                  <a:lnTo>
                    <a:pt x="1622553" y="521896"/>
                  </a:lnTo>
                  <a:lnTo>
                    <a:pt x="1650571" y="502999"/>
                  </a:lnTo>
                  <a:lnTo>
                    <a:pt x="1669468" y="474981"/>
                  </a:lnTo>
                  <a:lnTo>
                    <a:pt x="1676399" y="440690"/>
                  </a:lnTo>
                  <a:lnTo>
                    <a:pt x="1676399" y="88138"/>
                  </a:lnTo>
                  <a:lnTo>
                    <a:pt x="1669468" y="53846"/>
                  </a:lnTo>
                  <a:lnTo>
                    <a:pt x="1650571" y="25828"/>
                  </a:lnTo>
                  <a:lnTo>
                    <a:pt x="1622553" y="6931"/>
                  </a:lnTo>
                  <a:lnTo>
                    <a:pt x="158826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s-ES" sz="125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Resolución inicio PAC</a:t>
              </a:r>
            </a:p>
          </p:txBody>
        </p:sp>
        <p:sp>
          <p:nvSpPr>
            <p:cNvPr id="57" name="object 27">
              <a:extLst>
                <a:ext uri="{FF2B5EF4-FFF2-40B4-BE49-F238E27FC236}">
                  <a16:creationId xmlns:a16="http://schemas.microsoft.com/office/drawing/2014/main" id="{3B78A10D-06D0-BA45-AD94-68567A6328AD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0" y="88138"/>
                  </a:moveTo>
                  <a:lnTo>
                    <a:pt x="6931" y="53846"/>
                  </a:lnTo>
                  <a:lnTo>
                    <a:pt x="25828" y="25828"/>
                  </a:lnTo>
                  <a:lnTo>
                    <a:pt x="53846" y="6931"/>
                  </a:lnTo>
                  <a:lnTo>
                    <a:pt x="88137" y="0"/>
                  </a:lnTo>
                  <a:lnTo>
                    <a:pt x="1588261" y="0"/>
                  </a:lnTo>
                  <a:lnTo>
                    <a:pt x="1622553" y="6931"/>
                  </a:lnTo>
                  <a:lnTo>
                    <a:pt x="1650571" y="25828"/>
                  </a:lnTo>
                  <a:lnTo>
                    <a:pt x="1669468" y="53846"/>
                  </a:lnTo>
                  <a:lnTo>
                    <a:pt x="1676399" y="88138"/>
                  </a:lnTo>
                  <a:lnTo>
                    <a:pt x="1676399" y="440690"/>
                  </a:lnTo>
                  <a:lnTo>
                    <a:pt x="1669468" y="474981"/>
                  </a:lnTo>
                  <a:lnTo>
                    <a:pt x="1650571" y="502999"/>
                  </a:lnTo>
                  <a:lnTo>
                    <a:pt x="1622553" y="521896"/>
                  </a:lnTo>
                  <a:lnTo>
                    <a:pt x="1588261" y="528828"/>
                  </a:lnTo>
                  <a:lnTo>
                    <a:pt x="88137" y="528828"/>
                  </a:lnTo>
                  <a:lnTo>
                    <a:pt x="53846" y="521896"/>
                  </a:lnTo>
                  <a:lnTo>
                    <a:pt x="25828" y="502999"/>
                  </a:lnTo>
                  <a:lnTo>
                    <a:pt x="6931" y="474981"/>
                  </a:lnTo>
                  <a:lnTo>
                    <a:pt x="0" y="440690"/>
                  </a:lnTo>
                  <a:lnTo>
                    <a:pt x="0" y="88138"/>
                  </a:lnTo>
                  <a:close/>
                </a:path>
              </a:pathLst>
            </a:custGeom>
            <a:ln w="9524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125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4" name="object 39">
            <a:extLst>
              <a:ext uri="{FF2B5EF4-FFF2-40B4-BE49-F238E27FC236}">
                <a16:creationId xmlns:a16="http://schemas.microsoft.com/office/drawing/2014/main" id="{C489F7BE-F9B0-424A-9497-5F54C50AE3E1}"/>
              </a:ext>
            </a:extLst>
          </p:cNvPr>
          <p:cNvSpPr/>
          <p:nvPr/>
        </p:nvSpPr>
        <p:spPr>
          <a:xfrm>
            <a:off x="8003487" y="4175713"/>
            <a:ext cx="1702128" cy="1079167"/>
          </a:xfrm>
          <a:custGeom>
            <a:avLst/>
            <a:gdLst/>
            <a:ahLst/>
            <a:cxnLst/>
            <a:rect l="l" t="t" r="r" b="b"/>
            <a:pathLst>
              <a:path w="1771015" h="528954">
                <a:moveTo>
                  <a:pt x="1682750" y="0"/>
                </a:moveTo>
                <a:lnTo>
                  <a:pt x="88137" y="0"/>
                </a:lnTo>
                <a:lnTo>
                  <a:pt x="53846" y="6931"/>
                </a:lnTo>
                <a:lnTo>
                  <a:pt x="25828" y="25828"/>
                </a:lnTo>
                <a:lnTo>
                  <a:pt x="6931" y="53846"/>
                </a:lnTo>
                <a:lnTo>
                  <a:pt x="0" y="88137"/>
                </a:lnTo>
                <a:lnTo>
                  <a:pt x="0" y="440689"/>
                </a:lnTo>
                <a:lnTo>
                  <a:pt x="6931" y="474981"/>
                </a:lnTo>
                <a:lnTo>
                  <a:pt x="25828" y="502999"/>
                </a:lnTo>
                <a:lnTo>
                  <a:pt x="53846" y="521896"/>
                </a:lnTo>
                <a:lnTo>
                  <a:pt x="88137" y="528827"/>
                </a:lnTo>
                <a:lnTo>
                  <a:pt x="1682750" y="528827"/>
                </a:lnTo>
                <a:lnTo>
                  <a:pt x="1717041" y="521896"/>
                </a:lnTo>
                <a:lnTo>
                  <a:pt x="1745059" y="502999"/>
                </a:lnTo>
                <a:lnTo>
                  <a:pt x="1763956" y="474981"/>
                </a:lnTo>
                <a:lnTo>
                  <a:pt x="1770887" y="440689"/>
                </a:lnTo>
                <a:lnTo>
                  <a:pt x="1770887" y="88137"/>
                </a:lnTo>
                <a:lnTo>
                  <a:pt x="1763956" y="53846"/>
                </a:lnTo>
                <a:lnTo>
                  <a:pt x="1745059" y="25828"/>
                </a:lnTo>
                <a:lnTo>
                  <a:pt x="1717041" y="6931"/>
                </a:lnTo>
                <a:lnTo>
                  <a:pt x="16827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endParaRPr lang="es-ES" sz="13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3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Aprobación por parte del CORECC</a:t>
            </a:r>
            <a:endParaRPr sz="13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" name="object 25">
            <a:extLst>
              <a:ext uri="{FF2B5EF4-FFF2-40B4-BE49-F238E27FC236}">
                <a16:creationId xmlns:a16="http://schemas.microsoft.com/office/drawing/2014/main" id="{6B3A1A24-A196-7B4C-BB63-9DB178DA1EF3}"/>
              </a:ext>
            </a:extLst>
          </p:cNvPr>
          <p:cNvGrpSpPr/>
          <p:nvPr/>
        </p:nvGrpSpPr>
        <p:grpSpPr>
          <a:xfrm>
            <a:off x="1889944" y="5062285"/>
            <a:ext cx="1697489" cy="321770"/>
            <a:chOff x="2241804" y="4750308"/>
            <a:chExt cx="1676400" cy="528955"/>
          </a:xfrm>
        </p:grpSpPr>
        <p:sp>
          <p:nvSpPr>
            <p:cNvPr id="54" name="object 26">
              <a:extLst>
                <a:ext uri="{FF2B5EF4-FFF2-40B4-BE49-F238E27FC236}">
                  <a16:creationId xmlns:a16="http://schemas.microsoft.com/office/drawing/2014/main" id="{1C6A06C7-883A-CA45-8DED-F57EE6477D22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1588261" y="0"/>
                  </a:moveTo>
                  <a:lnTo>
                    <a:pt x="88137" y="0"/>
                  </a:lnTo>
                  <a:lnTo>
                    <a:pt x="53846" y="6931"/>
                  </a:lnTo>
                  <a:lnTo>
                    <a:pt x="25828" y="25828"/>
                  </a:lnTo>
                  <a:lnTo>
                    <a:pt x="6931" y="53846"/>
                  </a:lnTo>
                  <a:lnTo>
                    <a:pt x="0" y="88138"/>
                  </a:lnTo>
                  <a:lnTo>
                    <a:pt x="0" y="440690"/>
                  </a:lnTo>
                  <a:lnTo>
                    <a:pt x="6931" y="474981"/>
                  </a:lnTo>
                  <a:lnTo>
                    <a:pt x="25828" y="502999"/>
                  </a:lnTo>
                  <a:lnTo>
                    <a:pt x="53846" y="521896"/>
                  </a:lnTo>
                  <a:lnTo>
                    <a:pt x="88137" y="528828"/>
                  </a:lnTo>
                  <a:lnTo>
                    <a:pt x="1588261" y="528828"/>
                  </a:lnTo>
                  <a:lnTo>
                    <a:pt x="1622553" y="521896"/>
                  </a:lnTo>
                  <a:lnTo>
                    <a:pt x="1650571" y="502999"/>
                  </a:lnTo>
                  <a:lnTo>
                    <a:pt x="1669468" y="474981"/>
                  </a:lnTo>
                  <a:lnTo>
                    <a:pt x="1676399" y="440690"/>
                  </a:lnTo>
                  <a:lnTo>
                    <a:pt x="1676399" y="88138"/>
                  </a:lnTo>
                  <a:lnTo>
                    <a:pt x="1669468" y="53846"/>
                  </a:lnTo>
                  <a:lnTo>
                    <a:pt x="1650571" y="25828"/>
                  </a:lnTo>
                  <a:lnTo>
                    <a:pt x="1622553" y="6931"/>
                  </a:lnTo>
                  <a:lnTo>
                    <a:pt x="158826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vert="horz"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s-ES" sz="125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Llamado coadyuvantes</a:t>
              </a:r>
            </a:p>
          </p:txBody>
        </p:sp>
        <p:sp>
          <p:nvSpPr>
            <p:cNvPr id="55" name="object 27">
              <a:extLst>
                <a:ext uri="{FF2B5EF4-FFF2-40B4-BE49-F238E27FC236}">
                  <a16:creationId xmlns:a16="http://schemas.microsoft.com/office/drawing/2014/main" id="{057A17E3-5337-9C44-9151-D7CD5D860E21}"/>
                </a:ext>
              </a:extLst>
            </p:cNvPr>
            <p:cNvSpPr/>
            <p:nvPr/>
          </p:nvSpPr>
          <p:spPr>
            <a:xfrm>
              <a:off x="2241804" y="4750308"/>
              <a:ext cx="1676400" cy="528955"/>
            </a:xfrm>
            <a:custGeom>
              <a:avLst/>
              <a:gdLst/>
              <a:ahLst/>
              <a:cxnLst/>
              <a:rect l="l" t="t" r="r" b="b"/>
              <a:pathLst>
                <a:path w="1676400" h="528954">
                  <a:moveTo>
                    <a:pt x="0" y="88138"/>
                  </a:moveTo>
                  <a:lnTo>
                    <a:pt x="6931" y="53846"/>
                  </a:lnTo>
                  <a:lnTo>
                    <a:pt x="25828" y="25828"/>
                  </a:lnTo>
                  <a:lnTo>
                    <a:pt x="53846" y="6931"/>
                  </a:lnTo>
                  <a:lnTo>
                    <a:pt x="88137" y="0"/>
                  </a:lnTo>
                  <a:lnTo>
                    <a:pt x="1588261" y="0"/>
                  </a:lnTo>
                  <a:lnTo>
                    <a:pt x="1622553" y="6931"/>
                  </a:lnTo>
                  <a:lnTo>
                    <a:pt x="1650571" y="25828"/>
                  </a:lnTo>
                  <a:lnTo>
                    <a:pt x="1669468" y="53846"/>
                  </a:lnTo>
                  <a:lnTo>
                    <a:pt x="1676399" y="88138"/>
                  </a:lnTo>
                  <a:lnTo>
                    <a:pt x="1676399" y="440690"/>
                  </a:lnTo>
                  <a:lnTo>
                    <a:pt x="1669468" y="474981"/>
                  </a:lnTo>
                  <a:lnTo>
                    <a:pt x="1650571" y="502999"/>
                  </a:lnTo>
                  <a:lnTo>
                    <a:pt x="1622553" y="521896"/>
                  </a:lnTo>
                  <a:lnTo>
                    <a:pt x="1588261" y="528828"/>
                  </a:lnTo>
                  <a:lnTo>
                    <a:pt x="88137" y="528828"/>
                  </a:lnTo>
                  <a:lnTo>
                    <a:pt x="53846" y="521896"/>
                  </a:lnTo>
                  <a:lnTo>
                    <a:pt x="25828" y="502999"/>
                  </a:lnTo>
                  <a:lnTo>
                    <a:pt x="6931" y="474981"/>
                  </a:lnTo>
                  <a:lnTo>
                    <a:pt x="0" y="440690"/>
                  </a:lnTo>
                  <a:lnTo>
                    <a:pt x="0" y="88138"/>
                  </a:lnTo>
                  <a:close/>
                </a:path>
              </a:pathLst>
            </a:custGeom>
            <a:ln w="9524">
              <a:solidFill>
                <a:srgbClr val="497DBA"/>
              </a:solidFill>
            </a:ln>
          </p:spPr>
          <p:txBody>
            <a:bodyPr wrap="square" lIns="0" tIns="0" rIns="0" bIns="0" rtlCol="0"/>
            <a:lstStyle>
              <a:defPPr>
                <a:defRPr lang="es-C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125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6" name="object 39">
            <a:extLst>
              <a:ext uri="{FF2B5EF4-FFF2-40B4-BE49-F238E27FC236}">
                <a16:creationId xmlns:a16="http://schemas.microsoft.com/office/drawing/2014/main" id="{24A7626C-7ACB-A94C-848D-F4E13DA21575}"/>
              </a:ext>
            </a:extLst>
          </p:cNvPr>
          <p:cNvSpPr/>
          <p:nvPr/>
        </p:nvSpPr>
        <p:spPr>
          <a:xfrm>
            <a:off x="9993847" y="2873131"/>
            <a:ext cx="1701121" cy="638927"/>
          </a:xfrm>
          <a:custGeom>
            <a:avLst/>
            <a:gdLst/>
            <a:ahLst/>
            <a:cxnLst/>
            <a:rect l="l" t="t" r="r" b="b"/>
            <a:pathLst>
              <a:path w="1771015" h="528954">
                <a:moveTo>
                  <a:pt x="1682750" y="0"/>
                </a:moveTo>
                <a:lnTo>
                  <a:pt x="88137" y="0"/>
                </a:lnTo>
                <a:lnTo>
                  <a:pt x="53846" y="6931"/>
                </a:lnTo>
                <a:lnTo>
                  <a:pt x="25828" y="25828"/>
                </a:lnTo>
                <a:lnTo>
                  <a:pt x="6931" y="53846"/>
                </a:lnTo>
                <a:lnTo>
                  <a:pt x="0" y="88137"/>
                </a:lnTo>
                <a:lnTo>
                  <a:pt x="0" y="440689"/>
                </a:lnTo>
                <a:lnTo>
                  <a:pt x="6931" y="474981"/>
                </a:lnTo>
                <a:lnTo>
                  <a:pt x="25828" y="502999"/>
                </a:lnTo>
                <a:lnTo>
                  <a:pt x="53846" y="521896"/>
                </a:lnTo>
                <a:lnTo>
                  <a:pt x="88137" y="528827"/>
                </a:lnTo>
                <a:lnTo>
                  <a:pt x="1682750" y="528827"/>
                </a:lnTo>
                <a:lnTo>
                  <a:pt x="1717041" y="521896"/>
                </a:lnTo>
                <a:lnTo>
                  <a:pt x="1745059" y="502999"/>
                </a:lnTo>
                <a:lnTo>
                  <a:pt x="1763956" y="474981"/>
                </a:lnTo>
                <a:lnTo>
                  <a:pt x="1770887" y="440689"/>
                </a:lnTo>
                <a:lnTo>
                  <a:pt x="1770887" y="88137"/>
                </a:lnTo>
                <a:lnTo>
                  <a:pt x="1763956" y="53846"/>
                </a:lnTo>
                <a:lnTo>
                  <a:pt x="1745059" y="25828"/>
                </a:lnTo>
                <a:lnTo>
                  <a:pt x="1717041" y="6931"/>
                </a:lnTo>
                <a:lnTo>
                  <a:pt x="16827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s-ES" sz="13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Acuerdo favorable del GORE</a:t>
            </a:r>
            <a:endParaRPr sz="13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object 34">
            <a:extLst>
              <a:ext uri="{FF2B5EF4-FFF2-40B4-BE49-F238E27FC236}">
                <a16:creationId xmlns:a16="http://schemas.microsoft.com/office/drawing/2014/main" id="{ABE3BBDF-A8D4-46A6-8317-F9D5868748F4}"/>
              </a:ext>
            </a:extLst>
          </p:cNvPr>
          <p:cNvSpPr/>
          <p:nvPr/>
        </p:nvSpPr>
        <p:spPr>
          <a:xfrm>
            <a:off x="3849115" y="4587908"/>
            <a:ext cx="1859799" cy="804927"/>
          </a:xfrm>
          <a:custGeom>
            <a:avLst/>
            <a:gdLst/>
            <a:ahLst/>
            <a:cxnLst/>
            <a:rect l="l" t="t" r="r" b="b"/>
            <a:pathLst>
              <a:path w="1772920" h="742314">
                <a:moveTo>
                  <a:pt x="1648714" y="0"/>
                </a:moveTo>
                <a:lnTo>
                  <a:pt x="123698" y="0"/>
                </a:lnTo>
                <a:lnTo>
                  <a:pt x="75545" y="9719"/>
                </a:lnTo>
                <a:lnTo>
                  <a:pt x="36226" y="36226"/>
                </a:lnTo>
                <a:lnTo>
                  <a:pt x="9719" y="75545"/>
                </a:lnTo>
                <a:lnTo>
                  <a:pt x="0" y="123698"/>
                </a:lnTo>
                <a:lnTo>
                  <a:pt x="0" y="618489"/>
                </a:lnTo>
                <a:lnTo>
                  <a:pt x="9719" y="666642"/>
                </a:lnTo>
                <a:lnTo>
                  <a:pt x="36226" y="705961"/>
                </a:lnTo>
                <a:lnTo>
                  <a:pt x="75545" y="732468"/>
                </a:lnTo>
                <a:lnTo>
                  <a:pt x="123698" y="742188"/>
                </a:lnTo>
                <a:lnTo>
                  <a:pt x="1648714" y="742188"/>
                </a:lnTo>
                <a:lnTo>
                  <a:pt x="1696866" y="732468"/>
                </a:lnTo>
                <a:lnTo>
                  <a:pt x="1736185" y="705961"/>
                </a:lnTo>
                <a:lnTo>
                  <a:pt x="1762692" y="666642"/>
                </a:lnTo>
                <a:lnTo>
                  <a:pt x="1772412" y="618489"/>
                </a:lnTo>
                <a:lnTo>
                  <a:pt x="1772412" y="123698"/>
                </a:lnTo>
                <a:lnTo>
                  <a:pt x="1762692" y="75545"/>
                </a:lnTo>
                <a:lnTo>
                  <a:pt x="1736185" y="36226"/>
                </a:lnTo>
                <a:lnTo>
                  <a:pt x="1696866" y="9719"/>
                </a:lnTo>
                <a:lnTo>
                  <a:pt x="164871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48" name="object 42">
            <a:extLst>
              <a:ext uri="{FF2B5EF4-FFF2-40B4-BE49-F238E27FC236}">
                <a16:creationId xmlns:a16="http://schemas.microsoft.com/office/drawing/2014/main" id="{AE80BF79-BBF7-420E-A7ED-53EF96362B49}"/>
              </a:ext>
            </a:extLst>
          </p:cNvPr>
          <p:cNvSpPr txBox="1"/>
          <p:nvPr/>
        </p:nvSpPr>
        <p:spPr>
          <a:xfrm>
            <a:off x="3841666" y="4756948"/>
            <a:ext cx="1835812" cy="5892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660" algn="ctr">
              <a:lnSpc>
                <a:spcPct val="100000"/>
              </a:lnSpc>
              <a:spcBef>
                <a:spcPts val="95"/>
              </a:spcBef>
            </a:pPr>
            <a:r>
              <a:rPr lang="es-ES" sz="1250" b="1" spc="-5">
                <a:solidFill>
                  <a:srgbClr val="FFFFFF"/>
                </a:solidFill>
                <a:latin typeface="Calibri"/>
                <a:cs typeface="Calibri"/>
              </a:rPr>
              <a:t>Mecanismos participativos adicionales (voluntario)</a:t>
            </a:r>
            <a:endParaRPr sz="1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</p:txBody>
      </p:sp>
      <p:sp>
        <p:nvSpPr>
          <p:cNvPr id="49" name="object 41">
            <a:extLst>
              <a:ext uri="{FF2B5EF4-FFF2-40B4-BE49-F238E27FC236}">
                <a16:creationId xmlns:a16="http://schemas.microsoft.com/office/drawing/2014/main" id="{8586987A-D46C-4C9D-987C-8AA225FCE62C}"/>
              </a:ext>
            </a:extLst>
          </p:cNvPr>
          <p:cNvSpPr/>
          <p:nvPr/>
        </p:nvSpPr>
        <p:spPr>
          <a:xfrm>
            <a:off x="1889946" y="4588172"/>
            <a:ext cx="1703860" cy="385375"/>
          </a:xfrm>
          <a:custGeom>
            <a:avLst/>
            <a:gdLst/>
            <a:ahLst/>
            <a:cxnLst/>
            <a:rect l="l" t="t" r="r" b="b"/>
            <a:pathLst>
              <a:path w="1772920" h="528954">
                <a:moveTo>
                  <a:pt x="1684274" y="0"/>
                </a:moveTo>
                <a:lnTo>
                  <a:pt x="88137" y="0"/>
                </a:lnTo>
                <a:lnTo>
                  <a:pt x="53846" y="6931"/>
                </a:lnTo>
                <a:lnTo>
                  <a:pt x="25828" y="25828"/>
                </a:lnTo>
                <a:lnTo>
                  <a:pt x="6931" y="53846"/>
                </a:lnTo>
                <a:lnTo>
                  <a:pt x="0" y="88137"/>
                </a:lnTo>
                <a:lnTo>
                  <a:pt x="0" y="440689"/>
                </a:lnTo>
                <a:lnTo>
                  <a:pt x="6931" y="474981"/>
                </a:lnTo>
                <a:lnTo>
                  <a:pt x="25828" y="502999"/>
                </a:lnTo>
                <a:lnTo>
                  <a:pt x="53846" y="521896"/>
                </a:lnTo>
                <a:lnTo>
                  <a:pt x="88137" y="528827"/>
                </a:lnTo>
                <a:lnTo>
                  <a:pt x="1684274" y="528827"/>
                </a:lnTo>
                <a:lnTo>
                  <a:pt x="1718565" y="521896"/>
                </a:lnTo>
                <a:lnTo>
                  <a:pt x="1746583" y="502999"/>
                </a:lnTo>
                <a:lnTo>
                  <a:pt x="1765480" y="474981"/>
                </a:lnTo>
                <a:lnTo>
                  <a:pt x="1772412" y="440689"/>
                </a:lnTo>
                <a:lnTo>
                  <a:pt x="1772412" y="88137"/>
                </a:lnTo>
                <a:lnTo>
                  <a:pt x="1765480" y="53846"/>
                </a:lnTo>
                <a:lnTo>
                  <a:pt x="1746583" y="25828"/>
                </a:lnTo>
                <a:lnTo>
                  <a:pt x="1718565" y="6931"/>
                </a:lnTo>
                <a:lnTo>
                  <a:pt x="168427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200" b="1">
                <a:solidFill>
                  <a:schemeClr val="bg1"/>
                </a:solidFill>
              </a:rPr>
              <a:t>Otros procedimientos PAC (voluntario)</a:t>
            </a:r>
            <a:endParaRPr sz="1200" b="1">
              <a:solidFill>
                <a:schemeClr val="bg1"/>
              </a:solidFill>
            </a:endParaRPr>
          </a:p>
        </p:txBody>
      </p:sp>
      <p:sp>
        <p:nvSpPr>
          <p:cNvPr id="50" name="object 59">
            <a:extLst>
              <a:ext uri="{FF2B5EF4-FFF2-40B4-BE49-F238E27FC236}">
                <a16:creationId xmlns:a16="http://schemas.microsoft.com/office/drawing/2014/main" id="{2AE0FBAF-C522-D334-C5EF-3ABA670F47AE}"/>
              </a:ext>
            </a:extLst>
          </p:cNvPr>
          <p:cNvSpPr/>
          <p:nvPr/>
        </p:nvSpPr>
        <p:spPr>
          <a:xfrm>
            <a:off x="113331" y="4947474"/>
            <a:ext cx="1475790" cy="449295"/>
          </a:xfrm>
          <a:custGeom>
            <a:avLst/>
            <a:gdLst/>
            <a:ahLst/>
            <a:cxnLst/>
            <a:rect l="l" t="t" r="r" b="b"/>
            <a:pathLst>
              <a:path w="1661160" h="742314">
                <a:moveTo>
                  <a:pt x="1537461" y="0"/>
                </a:moveTo>
                <a:lnTo>
                  <a:pt x="123698" y="0"/>
                </a:lnTo>
                <a:lnTo>
                  <a:pt x="75550" y="9719"/>
                </a:lnTo>
                <a:lnTo>
                  <a:pt x="36231" y="36226"/>
                </a:lnTo>
                <a:lnTo>
                  <a:pt x="9721" y="75545"/>
                </a:lnTo>
                <a:lnTo>
                  <a:pt x="0" y="123697"/>
                </a:lnTo>
                <a:lnTo>
                  <a:pt x="0" y="618489"/>
                </a:lnTo>
                <a:lnTo>
                  <a:pt x="9721" y="666637"/>
                </a:lnTo>
                <a:lnTo>
                  <a:pt x="36231" y="705956"/>
                </a:lnTo>
                <a:lnTo>
                  <a:pt x="75550" y="732466"/>
                </a:lnTo>
                <a:lnTo>
                  <a:pt x="123698" y="742187"/>
                </a:lnTo>
                <a:lnTo>
                  <a:pt x="1537461" y="742187"/>
                </a:lnTo>
                <a:lnTo>
                  <a:pt x="1585614" y="732466"/>
                </a:lnTo>
                <a:lnTo>
                  <a:pt x="1624933" y="705956"/>
                </a:lnTo>
                <a:lnTo>
                  <a:pt x="1651440" y="666637"/>
                </a:lnTo>
                <a:lnTo>
                  <a:pt x="1661159" y="618489"/>
                </a:lnTo>
                <a:lnTo>
                  <a:pt x="1661159" y="123697"/>
                </a:lnTo>
                <a:lnTo>
                  <a:pt x="1651440" y="75545"/>
                </a:lnTo>
                <a:lnTo>
                  <a:pt x="1624933" y="36226"/>
                </a:lnTo>
                <a:lnTo>
                  <a:pt x="1585614" y="9719"/>
                </a:lnTo>
                <a:lnTo>
                  <a:pt x="1537461" y="0"/>
                </a:lnTo>
                <a:close/>
              </a:path>
            </a:pathLst>
          </a:custGeom>
          <a:solidFill>
            <a:srgbClr val="E1B5D6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300"/>
              <a:t>PAC Temprana  </a:t>
            </a:r>
            <a:r>
              <a:rPr lang="es-ES" sz="1050"/>
              <a:t>(voluntario)</a:t>
            </a:r>
          </a:p>
          <a:p>
            <a:pPr algn="ctr">
              <a:lnSpc>
                <a:spcPct val="150000"/>
              </a:lnSpc>
            </a:pPr>
            <a:endParaRPr sz="1300" b="1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1" name="Abrir llave 50">
            <a:extLst>
              <a:ext uri="{FF2B5EF4-FFF2-40B4-BE49-F238E27FC236}">
                <a16:creationId xmlns:a16="http://schemas.microsoft.com/office/drawing/2014/main" id="{C1BF76E1-11DF-5B4E-A131-536018E24481}"/>
              </a:ext>
            </a:extLst>
          </p:cNvPr>
          <p:cNvSpPr/>
          <p:nvPr/>
        </p:nvSpPr>
        <p:spPr>
          <a:xfrm rot="16200000">
            <a:off x="10647755" y="4751408"/>
            <a:ext cx="400050" cy="17931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L"/>
          </a:p>
        </p:txBody>
      </p:sp>
      <p:sp>
        <p:nvSpPr>
          <p:cNvPr id="2" name="object 39">
            <a:extLst>
              <a:ext uri="{FF2B5EF4-FFF2-40B4-BE49-F238E27FC236}">
                <a16:creationId xmlns:a16="http://schemas.microsoft.com/office/drawing/2014/main" id="{8770496F-3094-8D3C-4601-9F4479EEC5F6}"/>
              </a:ext>
            </a:extLst>
          </p:cNvPr>
          <p:cNvSpPr/>
          <p:nvPr/>
        </p:nvSpPr>
        <p:spPr>
          <a:xfrm>
            <a:off x="9990728" y="4383771"/>
            <a:ext cx="1706464" cy="638927"/>
          </a:xfrm>
          <a:custGeom>
            <a:avLst/>
            <a:gdLst/>
            <a:ahLst/>
            <a:cxnLst/>
            <a:rect l="l" t="t" r="r" b="b"/>
            <a:pathLst>
              <a:path w="1771015" h="528954">
                <a:moveTo>
                  <a:pt x="1682750" y="0"/>
                </a:moveTo>
                <a:lnTo>
                  <a:pt x="88137" y="0"/>
                </a:lnTo>
                <a:lnTo>
                  <a:pt x="53846" y="6931"/>
                </a:lnTo>
                <a:lnTo>
                  <a:pt x="25828" y="25828"/>
                </a:lnTo>
                <a:lnTo>
                  <a:pt x="6931" y="53846"/>
                </a:lnTo>
                <a:lnTo>
                  <a:pt x="0" y="88137"/>
                </a:lnTo>
                <a:lnTo>
                  <a:pt x="0" y="440689"/>
                </a:lnTo>
                <a:lnTo>
                  <a:pt x="6931" y="474981"/>
                </a:lnTo>
                <a:lnTo>
                  <a:pt x="25828" y="502999"/>
                </a:lnTo>
                <a:lnTo>
                  <a:pt x="53846" y="521896"/>
                </a:lnTo>
                <a:lnTo>
                  <a:pt x="88137" y="528827"/>
                </a:lnTo>
                <a:lnTo>
                  <a:pt x="1682750" y="528827"/>
                </a:lnTo>
                <a:lnTo>
                  <a:pt x="1717041" y="521896"/>
                </a:lnTo>
                <a:lnTo>
                  <a:pt x="1745059" y="502999"/>
                </a:lnTo>
                <a:lnTo>
                  <a:pt x="1763956" y="474981"/>
                </a:lnTo>
                <a:lnTo>
                  <a:pt x="1770887" y="440689"/>
                </a:lnTo>
                <a:lnTo>
                  <a:pt x="1770887" y="88137"/>
                </a:lnTo>
                <a:lnTo>
                  <a:pt x="1763956" y="53846"/>
                </a:lnTo>
                <a:lnTo>
                  <a:pt x="1745059" y="25828"/>
                </a:lnTo>
                <a:lnTo>
                  <a:pt x="1717041" y="6931"/>
                </a:lnTo>
                <a:lnTo>
                  <a:pt x="16827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13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Resolución </a:t>
            </a:r>
          </a:p>
          <a:p>
            <a:pPr algn="ctr"/>
            <a:r>
              <a:rPr lang="es-ES" sz="13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Delegación Presidencial Regional</a:t>
            </a:r>
            <a:endParaRPr sz="13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48C39A40-DC59-A089-1E32-C952C7CE1666}"/>
              </a:ext>
            </a:extLst>
          </p:cNvPr>
          <p:cNvSpPr/>
          <p:nvPr/>
        </p:nvSpPr>
        <p:spPr>
          <a:xfrm>
            <a:off x="7865439" y="988636"/>
            <a:ext cx="1985009" cy="5635342"/>
          </a:xfrm>
          <a:prstGeom prst="roundRect">
            <a:avLst>
              <a:gd name="adj" fmla="val 8986"/>
            </a:avLst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2" name="object 57">
            <a:extLst>
              <a:ext uri="{FF2B5EF4-FFF2-40B4-BE49-F238E27FC236}">
                <a16:creationId xmlns:a16="http://schemas.microsoft.com/office/drawing/2014/main" id="{722CE6F0-43BC-4F62-BFD5-849BBED9EF9C}"/>
              </a:ext>
            </a:extLst>
          </p:cNvPr>
          <p:cNvSpPr/>
          <p:nvPr/>
        </p:nvSpPr>
        <p:spPr>
          <a:xfrm>
            <a:off x="1738059" y="992241"/>
            <a:ext cx="45719" cy="5463084"/>
          </a:xfrm>
          <a:custGeom>
            <a:avLst/>
            <a:gdLst/>
            <a:ahLst/>
            <a:cxnLst/>
            <a:rect l="l" t="t" r="r" b="b"/>
            <a:pathLst>
              <a:path h="5008880">
                <a:moveTo>
                  <a:pt x="0" y="0"/>
                </a:moveTo>
                <a:lnTo>
                  <a:pt x="0" y="5008613"/>
                </a:lnTo>
              </a:path>
            </a:pathLst>
          </a:custGeom>
          <a:ln w="9525">
            <a:solidFill>
              <a:srgbClr val="F83A5C"/>
            </a:solidFill>
            <a:prstDash val="dash"/>
          </a:ln>
        </p:spPr>
        <p:txBody>
          <a:bodyPr wrap="square" lIns="0" tIns="0" rIns="0" bIns="0" rtlCol="0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CONTEXTO GENERAL </a:t>
            </a:r>
            <a:r>
              <a:rPr lang="en-US" sz="24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_ ETAPAS PROCESO ELABORACION PARCC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80" name="object 10">
            <a:extLst>
              <a:ext uri="{FF2B5EF4-FFF2-40B4-BE49-F238E27FC236}">
                <a16:creationId xmlns:a16="http://schemas.microsoft.com/office/drawing/2014/main" id="{73878647-E29C-4A2C-951D-866850CB5C1D}"/>
              </a:ext>
            </a:extLst>
          </p:cNvPr>
          <p:cNvSpPr txBox="1"/>
          <p:nvPr/>
        </p:nvSpPr>
        <p:spPr>
          <a:xfrm>
            <a:off x="6116309" y="1637333"/>
            <a:ext cx="1399980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ETAPA Nº3</a:t>
            </a:r>
          </a:p>
          <a:p>
            <a:pPr marR="5080" algn="ctr"/>
            <a:endParaRPr lang="es-ES" sz="600" b="1" spc="-15"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PARTICIPACIÓN</a:t>
            </a: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CIUDADANA</a:t>
            </a:r>
          </a:p>
        </p:txBody>
      </p:sp>
      <p:sp>
        <p:nvSpPr>
          <p:cNvPr id="81" name="object 10">
            <a:extLst>
              <a:ext uri="{FF2B5EF4-FFF2-40B4-BE49-F238E27FC236}">
                <a16:creationId xmlns:a16="http://schemas.microsoft.com/office/drawing/2014/main" id="{2D15C130-595B-4C6A-99D0-56BC0403F948}"/>
              </a:ext>
            </a:extLst>
          </p:cNvPr>
          <p:cNvSpPr txBox="1"/>
          <p:nvPr/>
        </p:nvSpPr>
        <p:spPr>
          <a:xfrm>
            <a:off x="10183696" y="1635565"/>
            <a:ext cx="1399980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ETAPA Nº5</a:t>
            </a:r>
          </a:p>
          <a:p>
            <a:pPr marR="5080" algn="ctr"/>
            <a:endParaRPr lang="es-ES" sz="600" b="1" spc="-15"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APROBACIÓN</a:t>
            </a:r>
          </a:p>
        </p:txBody>
      </p:sp>
      <p:sp>
        <p:nvSpPr>
          <p:cNvPr id="82" name="object 10">
            <a:extLst>
              <a:ext uri="{FF2B5EF4-FFF2-40B4-BE49-F238E27FC236}">
                <a16:creationId xmlns:a16="http://schemas.microsoft.com/office/drawing/2014/main" id="{BAB14622-A7F0-46EC-88A2-37249085FCD9}"/>
              </a:ext>
            </a:extLst>
          </p:cNvPr>
          <p:cNvSpPr txBox="1"/>
          <p:nvPr/>
        </p:nvSpPr>
        <p:spPr>
          <a:xfrm>
            <a:off x="8104373" y="1634673"/>
            <a:ext cx="1399980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ETAPA Nº4</a:t>
            </a:r>
          </a:p>
          <a:p>
            <a:pPr marR="5080" algn="ctr"/>
            <a:endParaRPr lang="es-ES" sz="600" b="1" spc="-15">
              <a:latin typeface="Verdana" panose="020B0604030504040204" pitchFamily="34" charset="0"/>
              <a:ea typeface="Verdana" panose="020B0604030504040204" pitchFamily="34" charset="0"/>
              <a:cs typeface="Calibri Light"/>
            </a:endParaRP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PROYECTO</a:t>
            </a:r>
          </a:p>
          <a:p>
            <a:pPr marR="5080" algn="ctr"/>
            <a:r>
              <a:rPr lang="es-ES" sz="1100" b="1" spc="-15">
                <a:latin typeface="Verdana" panose="020B0604030504040204" pitchFamily="34" charset="0"/>
                <a:ea typeface="Verdana" panose="020B0604030504040204" pitchFamily="34" charset="0"/>
                <a:cs typeface="Calibri Light"/>
              </a:rPr>
              <a:t>DEFINITIVO</a:t>
            </a:r>
          </a:p>
        </p:txBody>
      </p:sp>
    </p:spTree>
    <p:extLst>
      <p:ext uri="{BB962C8B-B14F-4D97-AF65-F5344CB8AC3E}">
        <p14:creationId xmlns:p14="http://schemas.microsoft.com/office/powerpoint/2010/main" val="92051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A0B17-B5D8-15BD-8D3B-059DCF030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4B427C-3375-495E-A82A-5EE085974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840" y="1950598"/>
            <a:ext cx="4685249" cy="44521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E0BB1487-4555-EFCA-BFD5-8261A41BE33E}"/>
              </a:ext>
            </a:extLst>
          </p:cNvPr>
          <p:cNvSpPr/>
          <p:nvPr/>
        </p:nvSpPr>
        <p:spPr>
          <a:xfrm>
            <a:off x="436770" y="2551529"/>
            <a:ext cx="7078437" cy="10558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6C576AAC-0E4D-042B-64C9-133E0975D813}"/>
              </a:ext>
            </a:extLst>
          </p:cNvPr>
          <p:cNvSpPr/>
          <p:nvPr/>
        </p:nvSpPr>
        <p:spPr>
          <a:xfrm>
            <a:off x="436770" y="3955282"/>
            <a:ext cx="7078437" cy="10558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95C221">
                  <a:shade val="30000"/>
                  <a:satMod val="115000"/>
                </a:srgbClr>
              </a:gs>
              <a:gs pos="50000">
                <a:srgbClr val="95C221">
                  <a:shade val="67500"/>
                  <a:satMod val="115000"/>
                </a:srgbClr>
              </a:gs>
              <a:gs pos="100000">
                <a:srgbClr val="95C221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D2EE7654-8620-5E94-DB1E-5A8313BF4ADA}"/>
              </a:ext>
            </a:extLst>
          </p:cNvPr>
          <p:cNvSpPr/>
          <p:nvPr/>
        </p:nvSpPr>
        <p:spPr>
          <a:xfrm>
            <a:off x="436770" y="1107878"/>
            <a:ext cx="7078437" cy="10558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73F77">
                  <a:shade val="30000"/>
                  <a:satMod val="115000"/>
                </a:srgbClr>
              </a:gs>
              <a:gs pos="50000">
                <a:srgbClr val="173F77">
                  <a:shade val="67500"/>
                  <a:satMod val="115000"/>
                </a:srgbClr>
              </a:gs>
              <a:gs pos="100000">
                <a:srgbClr val="173F77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Oval 1">
            <a:extLst>
              <a:ext uri="{FF2B5EF4-FFF2-40B4-BE49-F238E27FC236}">
                <a16:creationId xmlns:a16="http://schemas.microsoft.com/office/drawing/2014/main" id="{1A7A4C64-3922-8B64-527F-2186200F02B4}"/>
              </a:ext>
            </a:extLst>
          </p:cNvPr>
          <p:cNvSpPr/>
          <p:nvPr/>
        </p:nvSpPr>
        <p:spPr>
          <a:xfrm>
            <a:off x="118362" y="1023469"/>
            <a:ext cx="1224643" cy="1224643"/>
          </a:xfrm>
          <a:prstGeom prst="ellipse">
            <a:avLst/>
          </a:prstGeom>
          <a:solidFill>
            <a:srgbClr val="173F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8D4E86AD-3FB7-11C2-1BAA-D4333AC6C61A}"/>
              </a:ext>
            </a:extLst>
          </p:cNvPr>
          <p:cNvSpPr/>
          <p:nvPr/>
        </p:nvSpPr>
        <p:spPr>
          <a:xfrm>
            <a:off x="6486505" y="2467120"/>
            <a:ext cx="1224643" cy="122464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id="{39758B7E-1D10-6BA0-C209-EA5E1BE676DA}"/>
              </a:ext>
            </a:extLst>
          </p:cNvPr>
          <p:cNvSpPr/>
          <p:nvPr/>
        </p:nvSpPr>
        <p:spPr>
          <a:xfrm>
            <a:off x="118362" y="3870874"/>
            <a:ext cx="1224643" cy="1224643"/>
          </a:xfrm>
          <a:prstGeom prst="ellipse">
            <a:avLst/>
          </a:prstGeom>
          <a:solidFill>
            <a:srgbClr val="95C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9" name="AutoShape 59">
            <a:extLst>
              <a:ext uri="{FF2B5EF4-FFF2-40B4-BE49-F238E27FC236}">
                <a16:creationId xmlns:a16="http://schemas.microsoft.com/office/drawing/2014/main" id="{DD6B9DF3-DD39-72E1-8023-B13BFA5308DB}"/>
              </a:ext>
            </a:extLst>
          </p:cNvPr>
          <p:cNvSpPr>
            <a:spLocks/>
          </p:cNvSpPr>
          <p:nvPr/>
        </p:nvSpPr>
        <p:spPr bwMode="auto">
          <a:xfrm>
            <a:off x="377321" y="1352189"/>
            <a:ext cx="449758" cy="448990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5" tIns="9525" rIns="9525" bIns="9525" anchor="ctr"/>
          <a:lstStyle/>
          <a:p>
            <a:pPr algn="ctr" defTabSz="114300" fontAlgn="base" hangingPunct="0">
              <a:spcBef>
                <a:spcPct val="0"/>
              </a:spcBef>
              <a:spcAft>
                <a:spcPct val="0"/>
              </a:spcAft>
            </a:pPr>
            <a:endParaRPr lang="en-US" sz="75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9BE29C40-38CF-0950-46EA-4AE101410190}"/>
              </a:ext>
            </a:extLst>
          </p:cNvPr>
          <p:cNvSpPr/>
          <p:nvPr/>
        </p:nvSpPr>
        <p:spPr>
          <a:xfrm>
            <a:off x="1550591" y="1193243"/>
            <a:ext cx="561965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Ord. 151 </a:t>
            </a:r>
            <a:r>
              <a:rPr lang="en-US" sz="17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fecha</a:t>
            </a:r>
            <a:r>
              <a:rPr lang="en-US" sz="17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28.07.2025 SEREMI Agricultura</a:t>
            </a: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C5197AC2-E33C-5381-7F52-E79F386C9681}"/>
              </a:ext>
            </a:extLst>
          </p:cNvPr>
          <p:cNvSpPr/>
          <p:nvPr/>
        </p:nvSpPr>
        <p:spPr>
          <a:xfrm>
            <a:off x="1550592" y="1494394"/>
            <a:ext cx="5450265" cy="547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Solicita</a:t>
            </a:r>
            <a:r>
              <a:rPr lang="en-US" sz="12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rectificación</a:t>
            </a:r>
            <a:r>
              <a:rPr lang="en-US" sz="12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</a:t>
            </a:r>
            <a:r>
              <a:rPr lang="en-US" sz="12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montos</a:t>
            </a:r>
            <a:r>
              <a:rPr lang="en-US" sz="12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por </a:t>
            </a:r>
            <a:r>
              <a:rPr lang="en-US" sz="12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actividades</a:t>
            </a:r>
            <a:r>
              <a:rPr lang="en-US" sz="12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del Plan de </a:t>
            </a:r>
            <a:r>
              <a:rPr lang="en-US" sz="12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Acción</a:t>
            </a:r>
            <a:r>
              <a:rPr lang="en-US" sz="12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Regional de Cambio Climático (PARCC)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9713B9-0719-9E61-E82F-9EBD54488CCF}"/>
              </a:ext>
            </a:extLst>
          </p:cNvPr>
          <p:cNvSpPr/>
          <p:nvPr/>
        </p:nvSpPr>
        <p:spPr>
          <a:xfrm>
            <a:off x="1550591" y="4034097"/>
            <a:ext cx="574394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REX. 2112 </a:t>
            </a:r>
            <a:r>
              <a:rPr lang="en-US" sz="17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fecha</a:t>
            </a:r>
            <a:r>
              <a:rPr lang="en-US" sz="17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27.10.2025 Gobierno Regional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3CEE41C-4F40-0BA8-FE41-679A11AFEA16}"/>
              </a:ext>
            </a:extLst>
          </p:cNvPr>
          <p:cNvSpPr/>
          <p:nvPr/>
        </p:nvSpPr>
        <p:spPr>
          <a:xfrm>
            <a:off x="1550592" y="4335247"/>
            <a:ext cx="5344446" cy="471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RETROTRAE elaboración del Plan de Acción Regional para el Cambio Climático de la Región del Biobío a la Cuarta Etapa.</a:t>
            </a:r>
            <a:endParaRPr lang="en-US" sz="10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9FBDAA-8745-244E-39C0-54FB0852D287}"/>
              </a:ext>
            </a:extLst>
          </p:cNvPr>
          <p:cNvSpPr/>
          <p:nvPr/>
        </p:nvSpPr>
        <p:spPr>
          <a:xfrm>
            <a:off x="777328" y="2641595"/>
            <a:ext cx="545026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7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Ord. 6370 </a:t>
            </a:r>
            <a:r>
              <a:rPr lang="en-US" sz="17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fecha</a:t>
            </a:r>
            <a:r>
              <a:rPr lang="en-US" sz="17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07.10.2025 SEREMI Medio Ambiente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5ED4AA-A977-6AF6-56F5-37788F17C8C3}"/>
              </a:ext>
            </a:extLst>
          </p:cNvPr>
          <p:cNvSpPr/>
          <p:nvPr/>
        </p:nvSpPr>
        <p:spPr>
          <a:xfrm>
            <a:off x="777328" y="2938705"/>
            <a:ext cx="5450265" cy="471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Informa </a:t>
            </a:r>
            <a:r>
              <a:rPr lang="en-US" sz="10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procedimiento</a:t>
            </a: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para </a:t>
            </a:r>
            <a:r>
              <a:rPr lang="en-US" sz="10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rectificación</a:t>
            </a: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</a:t>
            </a:r>
            <a:r>
              <a:rPr lang="en-US" sz="10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montos</a:t>
            </a: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por </a:t>
            </a:r>
            <a:r>
              <a:rPr lang="en-US" sz="10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actividad</a:t>
            </a: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del Plan de </a:t>
            </a:r>
            <a:r>
              <a:rPr lang="en-US" sz="10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Acción</a:t>
            </a: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Regional de Cambio Climático (PARCC) de la </a:t>
            </a:r>
            <a:r>
              <a:rPr lang="en-US" sz="1000" dirty="0" err="1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Región</a:t>
            </a:r>
            <a:r>
              <a:rPr lang="en-US" sz="1000" dirty="0">
                <a:solidFill>
                  <a:srgbClr val="FFFF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del Biobío.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66D76CC-0E3E-A91D-4141-ECFCA0B4D687}"/>
              </a:ext>
            </a:extLst>
          </p:cNvPr>
          <p:cNvSpPr txBox="1"/>
          <p:nvPr/>
        </p:nvSpPr>
        <p:spPr>
          <a:xfrm>
            <a:off x="124287" y="131777"/>
            <a:ext cx="10884023" cy="789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1219169" hangingPunct="0">
              <a:lnSpc>
                <a:spcPct val="90000"/>
              </a:lnSpc>
              <a:spcBef>
                <a:spcPts val="2250"/>
              </a:spcBef>
            </a:pPr>
            <a:r>
              <a:rPr lang="es-CL" sz="3200" b="1" dirty="0">
                <a:solidFill>
                  <a:srgbClr val="173F77"/>
                </a:solidFill>
                <a:sym typeface="Helvetica Neue"/>
              </a:rPr>
              <a:t>CONTEXTO GENERAL _ Antecedentes documentales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2636B5C-9B9C-4F76-9739-587F14E55AA9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Marcador de texto 1">
            <a:extLst>
              <a:ext uri="{FF2B5EF4-FFF2-40B4-BE49-F238E27FC236}">
                <a16:creationId xmlns:a16="http://schemas.microsoft.com/office/drawing/2014/main" id="{C0B661F7-4FF3-4867-B4D3-B5CE9651B24B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CONTEXTO GENERAL </a:t>
            </a:r>
            <a:r>
              <a:rPr lang="en-US" sz="24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_ </a:t>
            </a:r>
            <a:r>
              <a:rPr lang="en-US" sz="2400" b="1" dirty="0" err="1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Antecedentes</a:t>
            </a:r>
            <a:r>
              <a:rPr lang="en-US" sz="24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 </a:t>
            </a:r>
            <a:r>
              <a:rPr lang="en-US" sz="2400" b="1" dirty="0" err="1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documentales</a:t>
            </a:r>
            <a:endParaRPr lang="en-US" sz="2400" b="1" dirty="0">
              <a:solidFill>
                <a:srgbClr val="0B4581"/>
              </a:solidFill>
              <a:ea typeface="Verdana" panose="020B0604030504040204" pitchFamily="34" charset="0"/>
              <a:cs typeface="+mj-cs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9BE509D5-0693-423C-96E7-669B238ED439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9B617454-7D5F-4B7E-9333-FADD6CF83062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A4F4D3B9-1E97-458F-A56A-697A0F3380BC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pic>
        <p:nvPicPr>
          <p:cNvPr id="5" name="1Recurso 1@4x.png" descr="1Recurso 1@4x.png">
            <a:extLst>
              <a:ext uri="{FF2B5EF4-FFF2-40B4-BE49-F238E27FC236}">
                <a16:creationId xmlns:a16="http://schemas.microsoft.com/office/drawing/2014/main" id="{9063FF94-2251-E0AB-E576-307BD5E0F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5913" y="336806"/>
            <a:ext cx="855288" cy="1511008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2784">
            <a:extLst>
              <a:ext uri="{FF2B5EF4-FFF2-40B4-BE49-F238E27FC236}">
                <a16:creationId xmlns:a16="http://schemas.microsoft.com/office/drawing/2014/main" id="{5F9ACE11-F802-4ECE-B1A3-DE71B5A96BF4}"/>
              </a:ext>
            </a:extLst>
          </p:cNvPr>
          <p:cNvSpPr/>
          <p:nvPr/>
        </p:nvSpPr>
        <p:spPr>
          <a:xfrm>
            <a:off x="6764683" y="2707817"/>
            <a:ext cx="668285" cy="7432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350">
            <a:extLst>
              <a:ext uri="{FF2B5EF4-FFF2-40B4-BE49-F238E27FC236}">
                <a16:creationId xmlns:a16="http://schemas.microsoft.com/office/drawing/2014/main" id="{26D96017-B1AE-42BB-852C-51E2EE142608}"/>
              </a:ext>
            </a:extLst>
          </p:cNvPr>
          <p:cNvSpPr/>
          <p:nvPr/>
        </p:nvSpPr>
        <p:spPr>
          <a:xfrm>
            <a:off x="292129" y="4266081"/>
            <a:ext cx="877107" cy="6099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96" y="1421"/>
                </a:moveTo>
                <a:cubicBezTo>
                  <a:pt x="1878" y="0"/>
                  <a:pt x="1878" y="0"/>
                  <a:pt x="1878" y="0"/>
                </a:cubicBezTo>
                <a:cubicBezTo>
                  <a:pt x="0" y="10800"/>
                  <a:pt x="0" y="10800"/>
                  <a:pt x="0" y="10800"/>
                </a:cubicBezTo>
                <a:cubicBezTo>
                  <a:pt x="2630" y="11937"/>
                  <a:pt x="2630" y="11937"/>
                  <a:pt x="2630" y="11937"/>
                </a:cubicBezTo>
                <a:cubicBezTo>
                  <a:pt x="3005" y="10232"/>
                  <a:pt x="3005" y="10232"/>
                  <a:pt x="3005" y="10232"/>
                </a:cubicBezTo>
                <a:cubicBezTo>
                  <a:pt x="4508" y="12221"/>
                  <a:pt x="4508" y="12221"/>
                  <a:pt x="4508" y="12221"/>
                </a:cubicBezTo>
                <a:cubicBezTo>
                  <a:pt x="8077" y="7958"/>
                  <a:pt x="8077" y="7958"/>
                  <a:pt x="8077" y="7958"/>
                </a:cubicBezTo>
                <a:cubicBezTo>
                  <a:pt x="10143" y="6821"/>
                  <a:pt x="10143" y="6821"/>
                  <a:pt x="10143" y="6821"/>
                </a:cubicBezTo>
                <a:cubicBezTo>
                  <a:pt x="12584" y="9095"/>
                  <a:pt x="12584" y="9095"/>
                  <a:pt x="12584" y="9095"/>
                </a:cubicBezTo>
                <a:cubicBezTo>
                  <a:pt x="13336" y="7958"/>
                  <a:pt x="13336" y="7958"/>
                  <a:pt x="13336" y="7958"/>
                </a:cubicBezTo>
                <a:cubicBezTo>
                  <a:pt x="11457" y="3695"/>
                  <a:pt x="11457" y="3695"/>
                  <a:pt x="11457" y="3695"/>
                </a:cubicBezTo>
                <a:cubicBezTo>
                  <a:pt x="7889" y="3411"/>
                  <a:pt x="7889" y="3411"/>
                  <a:pt x="7889" y="3411"/>
                </a:cubicBezTo>
                <a:cubicBezTo>
                  <a:pt x="5259" y="3979"/>
                  <a:pt x="5259" y="3979"/>
                  <a:pt x="5259" y="3979"/>
                </a:cubicBezTo>
                <a:cubicBezTo>
                  <a:pt x="4883" y="3695"/>
                  <a:pt x="4883" y="3695"/>
                  <a:pt x="4883" y="3695"/>
                </a:cubicBezTo>
                <a:cubicBezTo>
                  <a:pt x="3944" y="6537"/>
                  <a:pt x="3944" y="6537"/>
                  <a:pt x="3944" y="6537"/>
                </a:cubicBezTo>
                <a:cubicBezTo>
                  <a:pt x="3757" y="6253"/>
                  <a:pt x="3757" y="6253"/>
                  <a:pt x="3757" y="6253"/>
                </a:cubicBezTo>
                <a:cubicBezTo>
                  <a:pt x="4320" y="3126"/>
                  <a:pt x="4320" y="3126"/>
                  <a:pt x="4320" y="3126"/>
                </a:cubicBezTo>
                <a:cubicBezTo>
                  <a:pt x="4696" y="1421"/>
                  <a:pt x="4696" y="1421"/>
                  <a:pt x="4696" y="1421"/>
                </a:cubicBezTo>
                <a:close/>
                <a:moveTo>
                  <a:pt x="17092" y="568"/>
                </a:moveTo>
                <a:cubicBezTo>
                  <a:pt x="21600" y="9095"/>
                  <a:pt x="21600" y="9095"/>
                  <a:pt x="21600" y="9095"/>
                </a:cubicBezTo>
                <a:cubicBezTo>
                  <a:pt x="19346" y="11937"/>
                  <a:pt x="19346" y="11937"/>
                  <a:pt x="19346" y="11937"/>
                </a:cubicBezTo>
                <a:cubicBezTo>
                  <a:pt x="18783" y="10800"/>
                  <a:pt x="18783" y="10800"/>
                  <a:pt x="18783" y="10800"/>
                </a:cubicBezTo>
                <a:cubicBezTo>
                  <a:pt x="17280" y="13642"/>
                  <a:pt x="17280" y="13642"/>
                  <a:pt x="17280" y="13642"/>
                </a:cubicBezTo>
                <a:cubicBezTo>
                  <a:pt x="15777" y="13074"/>
                  <a:pt x="15777" y="13074"/>
                  <a:pt x="15777" y="13074"/>
                </a:cubicBezTo>
                <a:cubicBezTo>
                  <a:pt x="14650" y="13926"/>
                  <a:pt x="13336" y="15632"/>
                  <a:pt x="13148" y="17621"/>
                </a:cubicBezTo>
                <a:cubicBezTo>
                  <a:pt x="13899" y="19611"/>
                  <a:pt x="13899" y="19611"/>
                  <a:pt x="13899" y="19611"/>
                </a:cubicBezTo>
                <a:cubicBezTo>
                  <a:pt x="13711" y="20179"/>
                  <a:pt x="13711" y="20179"/>
                  <a:pt x="13711" y="20179"/>
                </a:cubicBezTo>
                <a:cubicBezTo>
                  <a:pt x="13336" y="20747"/>
                  <a:pt x="12960" y="21032"/>
                  <a:pt x="12584" y="21600"/>
                </a:cubicBezTo>
                <a:cubicBezTo>
                  <a:pt x="12209" y="21316"/>
                  <a:pt x="11833" y="20747"/>
                  <a:pt x="11457" y="20463"/>
                </a:cubicBezTo>
                <a:cubicBezTo>
                  <a:pt x="11457" y="19611"/>
                  <a:pt x="12021" y="18474"/>
                  <a:pt x="12021" y="18189"/>
                </a:cubicBezTo>
                <a:cubicBezTo>
                  <a:pt x="11833" y="17905"/>
                  <a:pt x="11833" y="17905"/>
                  <a:pt x="11833" y="17905"/>
                </a:cubicBezTo>
                <a:cubicBezTo>
                  <a:pt x="11457" y="18758"/>
                  <a:pt x="10330" y="20179"/>
                  <a:pt x="9955" y="20747"/>
                </a:cubicBezTo>
                <a:cubicBezTo>
                  <a:pt x="9579" y="20463"/>
                  <a:pt x="9203" y="20179"/>
                  <a:pt x="8640" y="19611"/>
                </a:cubicBezTo>
                <a:cubicBezTo>
                  <a:pt x="8828" y="19042"/>
                  <a:pt x="9767" y="17337"/>
                  <a:pt x="9955" y="16768"/>
                </a:cubicBezTo>
                <a:cubicBezTo>
                  <a:pt x="9767" y="16484"/>
                  <a:pt x="9767" y="16484"/>
                  <a:pt x="9767" y="16484"/>
                </a:cubicBezTo>
                <a:cubicBezTo>
                  <a:pt x="9016" y="17905"/>
                  <a:pt x="8077" y="19042"/>
                  <a:pt x="7513" y="19326"/>
                </a:cubicBezTo>
                <a:cubicBezTo>
                  <a:pt x="6198" y="17905"/>
                  <a:pt x="6198" y="17905"/>
                  <a:pt x="6198" y="17905"/>
                </a:cubicBezTo>
                <a:cubicBezTo>
                  <a:pt x="6950" y="16200"/>
                  <a:pt x="8077" y="14779"/>
                  <a:pt x="9016" y="13642"/>
                </a:cubicBezTo>
                <a:cubicBezTo>
                  <a:pt x="8828" y="13074"/>
                  <a:pt x="8828" y="13074"/>
                  <a:pt x="8828" y="13074"/>
                </a:cubicBezTo>
                <a:cubicBezTo>
                  <a:pt x="8077" y="13926"/>
                  <a:pt x="6574" y="15916"/>
                  <a:pt x="5823" y="16768"/>
                </a:cubicBezTo>
                <a:cubicBezTo>
                  <a:pt x="5071" y="16484"/>
                  <a:pt x="4696" y="15916"/>
                  <a:pt x="4508" y="14779"/>
                </a:cubicBezTo>
                <a:cubicBezTo>
                  <a:pt x="6010" y="12789"/>
                  <a:pt x="7701" y="10516"/>
                  <a:pt x="9391" y="8526"/>
                </a:cubicBezTo>
                <a:cubicBezTo>
                  <a:pt x="10330" y="8242"/>
                  <a:pt x="10330" y="8242"/>
                  <a:pt x="10330" y="8242"/>
                </a:cubicBezTo>
                <a:cubicBezTo>
                  <a:pt x="12960" y="10516"/>
                  <a:pt x="12960" y="10516"/>
                  <a:pt x="12960" y="10516"/>
                </a:cubicBezTo>
                <a:cubicBezTo>
                  <a:pt x="14275" y="8526"/>
                  <a:pt x="14275" y="8526"/>
                  <a:pt x="14275" y="8526"/>
                </a:cubicBezTo>
                <a:cubicBezTo>
                  <a:pt x="12960" y="5400"/>
                  <a:pt x="12960" y="5400"/>
                  <a:pt x="12960" y="5400"/>
                </a:cubicBezTo>
                <a:cubicBezTo>
                  <a:pt x="13523" y="4832"/>
                  <a:pt x="13899" y="4547"/>
                  <a:pt x="14275" y="4263"/>
                </a:cubicBezTo>
                <a:cubicBezTo>
                  <a:pt x="16717" y="7674"/>
                  <a:pt x="16717" y="7674"/>
                  <a:pt x="16717" y="7674"/>
                </a:cubicBezTo>
                <a:cubicBezTo>
                  <a:pt x="16904" y="7389"/>
                  <a:pt x="16904" y="7389"/>
                  <a:pt x="16904" y="7389"/>
                </a:cubicBezTo>
                <a:cubicBezTo>
                  <a:pt x="15214" y="3979"/>
                  <a:pt x="15214" y="3979"/>
                  <a:pt x="15214" y="3979"/>
                </a:cubicBezTo>
                <a:cubicBezTo>
                  <a:pt x="15214" y="3979"/>
                  <a:pt x="15214" y="3979"/>
                  <a:pt x="15214" y="3979"/>
                </a:cubicBezTo>
                <a:cubicBezTo>
                  <a:pt x="14838" y="3411"/>
                  <a:pt x="14838" y="3411"/>
                  <a:pt x="14838" y="3411"/>
                </a:cubicBezTo>
                <a:cubicBezTo>
                  <a:pt x="17092" y="568"/>
                  <a:pt x="17092" y="568"/>
                  <a:pt x="17092" y="568"/>
                </a:cubicBezTo>
                <a:close/>
                <a:moveTo>
                  <a:pt x="18219" y="14779"/>
                </a:moveTo>
                <a:cubicBezTo>
                  <a:pt x="16341" y="14211"/>
                  <a:pt x="16341" y="14211"/>
                  <a:pt x="16341" y="14211"/>
                </a:cubicBezTo>
                <a:cubicBezTo>
                  <a:pt x="15965" y="15063"/>
                  <a:pt x="15965" y="15063"/>
                  <a:pt x="15965" y="15063"/>
                </a:cubicBezTo>
                <a:cubicBezTo>
                  <a:pt x="17468" y="16484"/>
                  <a:pt x="17468" y="16484"/>
                  <a:pt x="17468" y="16484"/>
                </a:cubicBezTo>
                <a:cubicBezTo>
                  <a:pt x="17656" y="15916"/>
                  <a:pt x="17843" y="15347"/>
                  <a:pt x="18219" y="14779"/>
                </a:cubicBezTo>
                <a:close/>
                <a:moveTo>
                  <a:pt x="15026" y="20179"/>
                </a:moveTo>
                <a:cubicBezTo>
                  <a:pt x="15402" y="19895"/>
                  <a:pt x="15777" y="19326"/>
                  <a:pt x="16153" y="19042"/>
                </a:cubicBezTo>
                <a:cubicBezTo>
                  <a:pt x="14650" y="17337"/>
                  <a:pt x="14650" y="17337"/>
                  <a:pt x="14650" y="17337"/>
                </a:cubicBezTo>
                <a:cubicBezTo>
                  <a:pt x="14275" y="17905"/>
                  <a:pt x="14275" y="17905"/>
                  <a:pt x="14275" y="17905"/>
                </a:cubicBezTo>
                <a:cubicBezTo>
                  <a:pt x="15026" y="20179"/>
                  <a:pt x="15026" y="20179"/>
                  <a:pt x="15026" y="20179"/>
                </a:cubicBezTo>
                <a:close/>
                <a:moveTo>
                  <a:pt x="16341" y="18474"/>
                </a:moveTo>
                <a:cubicBezTo>
                  <a:pt x="16717" y="18189"/>
                  <a:pt x="16904" y="17621"/>
                  <a:pt x="17092" y="17053"/>
                </a:cubicBezTo>
                <a:cubicBezTo>
                  <a:pt x="15214" y="15347"/>
                  <a:pt x="15214" y="15347"/>
                  <a:pt x="15214" y="15347"/>
                </a:cubicBezTo>
                <a:cubicBezTo>
                  <a:pt x="14650" y="16200"/>
                  <a:pt x="14650" y="16200"/>
                  <a:pt x="14650" y="16200"/>
                </a:cubicBezTo>
                <a:lnTo>
                  <a:pt x="16341" y="18474"/>
                </a:lnTo>
                <a:close/>
              </a:path>
            </a:pathLst>
          </a:custGeom>
          <a:solidFill>
            <a:srgbClr val="FFFFFF"/>
          </a:solidFill>
          <a:ln w="3175">
            <a:noFill/>
            <a:miter/>
          </a:ln>
        </p:spPr>
        <p:txBody>
          <a:bodyPr tIns="45720" bIns="45720"/>
          <a:lstStyle/>
          <a:p>
            <a:pPr defTabSz="457200">
              <a:defRPr sz="3600">
                <a:latin typeface="Trebuchet MS"/>
                <a:ea typeface="Trebuchet MS"/>
                <a:cs typeface="Trebuchet MS"/>
                <a:sym typeface="Trebuchet MS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5022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Presentación Seremi de Agricultura sobre modificación solicitada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6" name="Título 1">
            <a:extLst>
              <a:ext uri="{FF2B5EF4-FFF2-40B4-BE49-F238E27FC236}">
                <a16:creationId xmlns:a16="http://schemas.microsoft.com/office/drawing/2014/main" id="{08186E26-DB71-4432-AFBD-41783A2BFB18}"/>
              </a:ext>
            </a:extLst>
          </p:cNvPr>
          <p:cNvSpPr>
            <a:spLocks noGrp="1"/>
          </p:cNvSpPr>
          <p:nvPr/>
        </p:nvSpPr>
        <p:spPr>
          <a:xfrm>
            <a:off x="824914" y="1441166"/>
            <a:ext cx="9413254" cy="1648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2800" b="1" dirty="0">
                <a:solidFill>
                  <a:schemeClr val="tx1"/>
                </a:solidFill>
              </a:rPr>
              <a:t>Plan de Acción Regional de Cambio Climático de la Región del Biobío </a:t>
            </a:r>
            <a:br>
              <a:rPr lang="es-ES" sz="2800" b="1" dirty="0">
                <a:solidFill>
                  <a:schemeClr val="tx1"/>
                </a:solidFill>
              </a:rPr>
            </a:br>
            <a:r>
              <a:rPr lang="es-ES" sz="2800" dirty="0">
                <a:solidFill>
                  <a:schemeClr val="tx1"/>
                </a:solidFill>
              </a:rPr>
              <a:t>Actividades Seremi de Agricultura</a:t>
            </a:r>
            <a:endParaRPr lang="es-CL" sz="2800" dirty="0">
              <a:solidFill>
                <a:schemeClr val="tx1"/>
              </a:solidFill>
            </a:endParaRPr>
          </a:p>
        </p:txBody>
      </p:sp>
      <p:sp>
        <p:nvSpPr>
          <p:cNvPr id="78" name="CuadroTexto 8">
            <a:extLst>
              <a:ext uri="{FF2B5EF4-FFF2-40B4-BE49-F238E27FC236}">
                <a16:creationId xmlns:a16="http://schemas.microsoft.com/office/drawing/2014/main" id="{6191E582-C644-33C8-E580-C2DA4751A08D}"/>
              </a:ext>
            </a:extLst>
          </p:cNvPr>
          <p:cNvSpPr txBox="1"/>
          <p:nvPr/>
        </p:nvSpPr>
        <p:spPr>
          <a:xfrm>
            <a:off x="83159" y="3326520"/>
            <a:ext cx="117330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Las actividades que el Plan contempla para el sector Silvoagropecuario fueron elaboradas con participación de la ciudadanía e Instituciones públicas y privadas de la región.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Las actividades </a:t>
            </a:r>
            <a:r>
              <a:rPr lang="es-ES" sz="1800" dirty="0"/>
              <a:t>relacionadas a la adaptación al cambio climático del sector Silvoagropecuario, responden a las necesidades identificadas por los participantes, así como a las acciones priorizadas en el Plan Sectorial de Adaptación al Cambio Climático del Sector Silvoagropecuario.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706624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Presentación Seremi de Agricultura sobre modificación solicitada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10" name="CuadroTexto 21">
            <a:extLst>
              <a:ext uri="{FF2B5EF4-FFF2-40B4-BE49-F238E27FC236}">
                <a16:creationId xmlns:a16="http://schemas.microsoft.com/office/drawing/2014/main" id="{677FECD1-FF8A-81D9-DB24-740F262B64A2}"/>
              </a:ext>
            </a:extLst>
          </p:cNvPr>
          <p:cNvSpPr txBox="1"/>
          <p:nvPr/>
        </p:nvSpPr>
        <p:spPr>
          <a:xfrm>
            <a:off x="219013" y="1440698"/>
            <a:ext cx="11727402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/>
              <a:t>MEDIDA A1: Estrategias para Fortalecer la Capacidad de Adaptación de los Sistemas Hídricos: Monitoreo, Restauración de Ecosistemas y Gestión de Infraestructura. </a:t>
            </a:r>
          </a:p>
          <a:p>
            <a:endParaRPr lang="es-ES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Acción A1.4: Fortalecimiento de la Producción Agropecuaria Adaptada al Cambio Climático que considere el patrimonio alimentario y prácticas tradicionales.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s-ES" sz="1600" dirty="0"/>
              <a:t>Actividad A1.4.1: Fomentar la implementación de sistemas de producción agropecuaria adaptadas al cambio climático y basados en la naturaleza.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1600" dirty="0"/>
              <a:t>Responsable: Minagri a través de INDAP, CNR, INFOR, INIA</a:t>
            </a:r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1600" dirty="0"/>
              <a:t>Colaborador: Seremis de MMAA, Ciencia, GORE y CORFO</a:t>
            </a:r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1600" dirty="0"/>
              <a:t>Meta: Instalar al menos 60 nuevas unidades productivas que incorporen prácticas y sistemas de producción adaptados al cambio climático e implementación de soluciones basadas en la naturaleza.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r>
              <a:rPr lang="es-ES" sz="1600" b="1" dirty="0">
                <a:solidFill>
                  <a:srgbClr val="C00000"/>
                </a:solidFill>
              </a:rPr>
              <a:t>Monto comprometido: $ 1.019.673.498.-</a:t>
            </a:r>
          </a:p>
          <a:p>
            <a:pPr lvl="1"/>
            <a:endParaRPr lang="es-ES" sz="1600" dirty="0"/>
          </a:p>
          <a:p>
            <a:endParaRPr lang="es-ES" sz="1600" dirty="0"/>
          </a:p>
          <a:p>
            <a:r>
              <a:rPr lang="es-ES" sz="1600" dirty="0"/>
              <a:t>Fuente financiamiento: programas, instrumentos y otros mecanismos de fomento sectoriales y ejecución de un FNDR.</a:t>
            </a:r>
          </a:p>
        </p:txBody>
      </p:sp>
    </p:spTree>
    <p:extLst>
      <p:ext uri="{BB962C8B-B14F-4D97-AF65-F5344CB8AC3E}">
        <p14:creationId xmlns:p14="http://schemas.microsoft.com/office/powerpoint/2010/main" val="422712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Presentación Seremi de Agricultura sobre modificación solicitada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8" name="CuadroTexto 6">
            <a:extLst>
              <a:ext uri="{FF2B5EF4-FFF2-40B4-BE49-F238E27FC236}">
                <a16:creationId xmlns:a16="http://schemas.microsoft.com/office/drawing/2014/main" id="{405B7E6B-C472-FD72-E5A6-55E9EA7D9EE5}"/>
              </a:ext>
            </a:extLst>
          </p:cNvPr>
          <p:cNvSpPr txBox="1"/>
          <p:nvPr/>
        </p:nvSpPr>
        <p:spPr>
          <a:xfrm>
            <a:off x="155793" y="1436084"/>
            <a:ext cx="11853841" cy="41852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/>
              <a:t>MEDIDA A1: Estrategias para Fortalecer la Capacidad de Adaptación de los Sistemas Hídricos: Monitoreo, Restauración de Ecosistemas y Gestión de Infraestructura. </a:t>
            </a:r>
          </a:p>
          <a:p>
            <a:endParaRPr lang="es-ES" sz="1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Acción A1.4: Fortalecimiento de la Producción Agropecuaria Adaptada al Cambio Climático que considere el patrimonio alimentario y prácticas tradicionales.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s-ES" sz="1600" dirty="0"/>
              <a:t>Actividad A1.4.2: Desarrollar charla, seminarios u otras actividades que permitan el fortalecimiento de capacidades, investigación y transferencia de conocimiento para la incorporación de variedades agropecuarias localmente adaptadas a las condiciones nuevas del cambio climático y realizar cambios en cultivos.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1600" dirty="0"/>
              <a:t>Responsable: Minagri a través de INDAP, CNR, INFOR, INIA</a:t>
            </a:r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1600" dirty="0"/>
              <a:t>Colaborador: Seremis de MMAA, Ciencia, GORE y CORFO, Organizaciones de Usuarios de Agua</a:t>
            </a:r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1600" dirty="0"/>
              <a:t>Meta: Desarrollar al menos 150 actividades de difusión e intercambio de experiencias.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r>
              <a:rPr lang="es-ES" sz="1600" b="1" dirty="0">
                <a:solidFill>
                  <a:srgbClr val="C00000"/>
                </a:solidFill>
              </a:rPr>
              <a:t>Monto comprometido: $ 1.540.000.000.-</a:t>
            </a:r>
          </a:p>
          <a:p>
            <a:pPr lvl="1"/>
            <a:endParaRPr lang="es-ES" sz="1600" dirty="0"/>
          </a:p>
          <a:p>
            <a:r>
              <a:rPr lang="es-ES" sz="1600" dirty="0"/>
              <a:t>Fuente financiamiento: programas, instrumentos y otros mecanismos de fomento sectoriales y ejecución de un FNDR.</a:t>
            </a:r>
          </a:p>
        </p:txBody>
      </p:sp>
    </p:spTree>
    <p:extLst>
      <p:ext uri="{BB962C8B-B14F-4D97-AF65-F5344CB8AC3E}">
        <p14:creationId xmlns:p14="http://schemas.microsoft.com/office/powerpoint/2010/main" val="270316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Presentación Seremi de Agricultura sobre modificación solicitada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9" name="Título 1">
            <a:extLst>
              <a:ext uri="{FF2B5EF4-FFF2-40B4-BE49-F238E27FC236}">
                <a16:creationId xmlns:a16="http://schemas.microsoft.com/office/drawing/2014/main" id="{35211566-06AB-7A46-41D4-23BF9EED9AA5}"/>
              </a:ext>
            </a:extLst>
          </p:cNvPr>
          <p:cNvSpPr>
            <a:spLocks noGrp="1"/>
          </p:cNvSpPr>
          <p:nvPr/>
        </p:nvSpPr>
        <p:spPr>
          <a:xfrm>
            <a:off x="338852" y="1077279"/>
            <a:ext cx="11101743" cy="15536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2000" dirty="0"/>
              <a:t>Las cifras son erróneas, ya que corresponden a valores contenidos en documento sectorial, que incluye otras actividades que no están comprometidas dentro del Plan de Acción Regional.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s-ES" sz="20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2000" b="1" dirty="0">
                <a:solidFill>
                  <a:schemeClr val="tx2">
                    <a:lumMod val="50000"/>
                  </a:schemeClr>
                </a:solidFill>
              </a:rPr>
              <a:t>Solicitar rectificar lo siguiente:</a:t>
            </a:r>
            <a:br>
              <a:rPr lang="es-ES" sz="2000" dirty="0"/>
            </a:br>
            <a:endParaRPr lang="es-CL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5D08EDAC-A3F1-0958-A600-0BDB1C7BB5C7}"/>
              </a:ext>
            </a:extLst>
          </p:cNvPr>
          <p:cNvSpPr txBox="1"/>
          <p:nvPr/>
        </p:nvSpPr>
        <p:spPr>
          <a:xfrm>
            <a:off x="596529" y="2340773"/>
            <a:ext cx="99216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2000" b="1" dirty="0"/>
          </a:p>
          <a:p>
            <a:r>
              <a:rPr lang="es-ES" sz="2000" b="1" dirty="0"/>
              <a:t>MEDIDA A1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Acción A1.4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s-ES" sz="2000" dirty="0"/>
              <a:t>Actividad A1.4.1</a:t>
            </a:r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2000" dirty="0"/>
              <a:t>Responsable: Minagri a través de INDAP, CNR, INFOR, INIA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r>
              <a:rPr lang="es-ES" sz="2000" b="1" dirty="0">
                <a:solidFill>
                  <a:srgbClr val="C00000"/>
                </a:solidFill>
              </a:rPr>
              <a:t>Dice: Monto comprometido: $ 1.019.673.498.-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r>
              <a:rPr lang="es-ES" sz="2000" b="1" dirty="0">
                <a:solidFill>
                  <a:srgbClr val="1508B8"/>
                </a:solidFill>
              </a:rPr>
              <a:t>Debe decir: Monto comprometido: “por definir”</a:t>
            </a:r>
          </a:p>
        </p:txBody>
      </p:sp>
      <p:sp>
        <p:nvSpPr>
          <p:cNvPr id="12" name="CuadroTexto 5">
            <a:extLst>
              <a:ext uri="{FF2B5EF4-FFF2-40B4-BE49-F238E27FC236}">
                <a16:creationId xmlns:a16="http://schemas.microsoft.com/office/drawing/2014/main" id="{850DE614-B796-2119-7E48-ABB7914176F1}"/>
              </a:ext>
            </a:extLst>
          </p:cNvPr>
          <p:cNvSpPr txBox="1"/>
          <p:nvPr/>
        </p:nvSpPr>
        <p:spPr>
          <a:xfrm>
            <a:off x="446295" y="4727651"/>
            <a:ext cx="98687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/>
              <a:t>MEDIDA A1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Acción A1.4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s-ES" sz="2000" dirty="0"/>
              <a:t>Actividad A1.4.2</a:t>
            </a:r>
          </a:p>
          <a:p>
            <a:pPr marL="628650" lvl="1" indent="-171450">
              <a:buFont typeface="Wingdings" panose="05000000000000000000" pitchFamily="2" charset="2"/>
              <a:buChar char="ü"/>
            </a:pPr>
            <a:r>
              <a:rPr lang="es-ES" sz="2000" dirty="0"/>
              <a:t>Responsable: Minagri a través de INDAP, CNR, INFOR, INIA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r>
              <a:rPr lang="es-ES" sz="2000" b="1" dirty="0">
                <a:solidFill>
                  <a:srgbClr val="C00000"/>
                </a:solidFill>
              </a:rPr>
              <a:t>Dice: Monto comprometido: $ 1.540.000.000.-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r>
              <a:rPr lang="es-ES" sz="2000" b="1" dirty="0">
                <a:solidFill>
                  <a:srgbClr val="1508B8"/>
                </a:solidFill>
              </a:rPr>
              <a:t>Debe decir: Monto comprometido: “por definir”</a:t>
            </a:r>
          </a:p>
          <a:p>
            <a:pPr marL="742950" lvl="1" indent="-285750">
              <a:buFont typeface="Symbol" panose="05050102010706020507" pitchFamily="18" charset="2"/>
              <a:buChar char=""/>
            </a:pPr>
            <a:endParaRPr lang="es-ES" sz="2000" b="1" dirty="0">
              <a:solidFill>
                <a:srgbClr val="1508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452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ángulo 83">
            <a:extLst>
              <a:ext uri="{FF2B5EF4-FFF2-40B4-BE49-F238E27FC236}">
                <a16:creationId xmlns:a16="http://schemas.microsoft.com/office/drawing/2014/main" id="{2C68B461-35A6-4334-9F43-B1F012F4ACD4}"/>
              </a:ext>
            </a:extLst>
          </p:cNvPr>
          <p:cNvSpPr/>
          <p:nvPr/>
        </p:nvSpPr>
        <p:spPr>
          <a:xfrm>
            <a:off x="-2" y="-2203"/>
            <a:ext cx="12192002" cy="842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5" name="Marcador de texto 1">
            <a:extLst>
              <a:ext uri="{FF2B5EF4-FFF2-40B4-BE49-F238E27FC236}">
                <a16:creationId xmlns:a16="http://schemas.microsoft.com/office/drawing/2014/main" id="{3A3A573C-79D0-4AD6-8E72-8E565D0CACA4}"/>
              </a:ext>
            </a:extLst>
          </p:cNvPr>
          <p:cNvSpPr>
            <a:spLocks noGrp="1"/>
          </p:cNvSpPr>
          <p:nvPr/>
        </p:nvSpPr>
        <p:spPr>
          <a:xfrm>
            <a:off x="824914" y="234022"/>
            <a:ext cx="10515600" cy="518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B4581"/>
                </a:solidFill>
                <a:ea typeface="Verdana" panose="020B0604030504040204" pitchFamily="34" charset="0"/>
                <a:cs typeface="+mj-cs"/>
              </a:rPr>
              <a:t>Presentación Seremi de Agricultura sobre modificación solicitada</a:t>
            </a:r>
          </a:p>
        </p:txBody>
      </p:sp>
      <p:pic>
        <p:nvPicPr>
          <p:cNvPr id="86" name="Imagen 85">
            <a:extLst>
              <a:ext uri="{FF2B5EF4-FFF2-40B4-BE49-F238E27FC236}">
                <a16:creationId xmlns:a16="http://schemas.microsoft.com/office/drawing/2014/main" id="{ECBAFF47-A34F-44C7-9C2D-9FB3052EA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0595" y="90722"/>
            <a:ext cx="629269" cy="1113751"/>
          </a:xfrm>
          <a:prstGeom prst="rect">
            <a:avLst/>
          </a:prstGeom>
        </p:spPr>
      </p:pic>
      <p:grpSp>
        <p:nvGrpSpPr>
          <p:cNvPr id="87" name="Grupo 86">
            <a:extLst>
              <a:ext uri="{FF2B5EF4-FFF2-40B4-BE49-F238E27FC236}">
                <a16:creationId xmlns:a16="http://schemas.microsoft.com/office/drawing/2014/main" id="{AB0700D0-2A94-4C3B-9D74-D87F5A710DDC}"/>
              </a:ext>
            </a:extLst>
          </p:cNvPr>
          <p:cNvGrpSpPr/>
          <p:nvPr/>
        </p:nvGrpSpPr>
        <p:grpSpPr>
          <a:xfrm>
            <a:off x="436770" y="234022"/>
            <a:ext cx="330861" cy="400110"/>
            <a:chOff x="401194" y="1679280"/>
            <a:chExt cx="252000" cy="304743"/>
          </a:xfrm>
        </p:grpSpPr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C77F5BA2-30D4-484D-9ADE-4C2B7929341F}"/>
                </a:ext>
              </a:extLst>
            </p:cNvPr>
            <p:cNvSpPr/>
            <p:nvPr/>
          </p:nvSpPr>
          <p:spPr>
            <a:xfrm>
              <a:off x="401194" y="1700365"/>
              <a:ext cx="252000" cy="25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9" name="CuadroTexto 88">
              <a:extLst>
                <a:ext uri="{FF2B5EF4-FFF2-40B4-BE49-F238E27FC236}">
                  <a16:creationId xmlns:a16="http://schemas.microsoft.com/office/drawing/2014/main" id="{FDED0C48-FD10-4259-A96E-2D84253B9FA9}"/>
                </a:ext>
              </a:extLst>
            </p:cNvPr>
            <p:cNvSpPr txBox="1"/>
            <p:nvPr/>
          </p:nvSpPr>
          <p:spPr>
            <a:xfrm>
              <a:off x="408449" y="1679280"/>
              <a:ext cx="239546" cy="30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L" sz="20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6C0BFC-EE59-4F07-A935-FEA0BFB6C47E}"/>
              </a:ext>
            </a:extLst>
          </p:cNvPr>
          <p:cNvSpPr/>
          <p:nvPr/>
        </p:nvSpPr>
        <p:spPr>
          <a:xfrm>
            <a:off x="2112886" y="2775244"/>
            <a:ext cx="7522432" cy="1441649"/>
          </a:xfrm>
          <a:prstGeom prst="roundRect">
            <a:avLst>
              <a:gd name="adj" fmla="val 75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Comentarios</a:t>
            </a:r>
          </a:p>
        </p:txBody>
      </p:sp>
    </p:spTree>
    <p:extLst>
      <p:ext uri="{BB962C8B-B14F-4D97-AF65-F5344CB8AC3E}">
        <p14:creationId xmlns:p14="http://schemas.microsoft.com/office/powerpoint/2010/main" val="2601999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bb1283-7f9c-4b5b-8d76-6d008f09204c" xsi:nil="true"/>
    <lcf76f155ced4ddcb4097134ff3c332f xmlns="60146dbe-1364-4a2b-87be-631042318ad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15F70D41E9F44384F3912CE0A91724" ma:contentTypeVersion="12" ma:contentTypeDescription="Create a new document." ma:contentTypeScope="" ma:versionID="bcb1a43a7b6de20edb688afd01ad3e9d">
  <xsd:schema xmlns:xsd="http://www.w3.org/2001/XMLSchema" xmlns:xs="http://www.w3.org/2001/XMLSchema" xmlns:p="http://schemas.microsoft.com/office/2006/metadata/properties" xmlns:ns2="60146dbe-1364-4a2b-87be-631042318ad3" xmlns:ns3="6ebb1283-7f9c-4b5b-8d76-6d008f09204c" targetNamespace="http://schemas.microsoft.com/office/2006/metadata/properties" ma:root="true" ma:fieldsID="096cceb2d8e1d34073d0a2647c1257bc" ns2:_="" ns3:_="">
    <xsd:import namespace="60146dbe-1364-4a2b-87be-631042318ad3"/>
    <xsd:import namespace="6ebb1283-7f9c-4b5b-8d76-6d008f0920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146dbe-1364-4a2b-87be-631042318a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d72546a-100b-4975-82c6-740ca8549e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b1283-7f9c-4b5b-8d76-6d008f09204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d7d6f17-c861-469e-87e0-77d6700f4c9d}" ma:internalName="TaxCatchAll" ma:showField="CatchAllData" ma:web="6ebb1283-7f9c-4b5b-8d76-6d008f0920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EB01A6-534C-421A-BF2D-069C3A96A2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D17E71-747B-47F5-82AF-8F5241C617F2}">
  <ds:schemaRefs>
    <ds:schemaRef ds:uri="http://purl.org/dc/terms/"/>
    <ds:schemaRef ds:uri="60146dbe-1364-4a2b-87be-631042318ad3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6ebb1283-7f9c-4b5b-8d76-6d008f09204c"/>
    <ds:schemaRef ds:uri="http://www.w3.org/XML/1998/namespace"/>
    <ds:schemaRef ds:uri="http://purl.org/dc/elements/1.1/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6AC5017-B826-41AA-845F-93EA70D4D5E3}">
  <ds:schemaRefs>
    <ds:schemaRef ds:uri="60146dbe-1364-4a2b-87be-631042318ad3"/>
    <ds:schemaRef ds:uri="6ebb1283-7f9c-4b5b-8d76-6d008f0920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1448</Words>
  <Application>Microsoft Office PowerPoint</Application>
  <PresentationFormat>Panorámica</PresentationFormat>
  <Paragraphs>247</Paragraphs>
  <Slides>21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Cardenas</dc:creator>
  <cp:lastModifiedBy>Claudia Cardenas</cp:lastModifiedBy>
  <cp:revision>248</cp:revision>
  <cp:lastPrinted>2025-09-08T12:18:09Z</cp:lastPrinted>
  <dcterms:created xsi:type="dcterms:W3CDTF">2025-01-21T14:25:33Z</dcterms:created>
  <dcterms:modified xsi:type="dcterms:W3CDTF">2026-07-10T20:44:18Z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0x010100F315F70D41E9F44384F3912CE0A91724</vt:lpwstr>
  </property>
  <property fmtid="{D5CDD505-2E9C-101B-9397-08002B2CF9AE}" pid="3" name="MediaServiceImageTags">
    <vt:lpwstr/>
  </property>
</Properties>
</file>